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C20EF0A-5DBC-A54D-B92E-026D937E91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876B4600-6E56-F18C-48E1-0FEF4F0A8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0DB47F1-BA11-9ADC-4808-97CD93608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6E0FC9CC-C297-658A-9D28-04601891B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3E28722-BF88-7F09-05CA-E1336C23D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8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63E193-4642-1018-A3DC-8CB75C53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1DCFD13F-4C0B-F8DB-02A9-CF5835132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1C338F6-4E39-8952-87F0-EFB492BF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CE4E864B-806E-3255-7B2C-7F22FF9F9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138B7FD-64D0-B661-B309-979083AA0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A5915336-6948-B2B4-6451-6F2C92D539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4BCC1A2-8553-9FC1-87F7-95F889A02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325A5D9-3F89-B7AE-2C37-BB55A47F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7A35DDE5-3666-E64B-5FD7-45D3C6B2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A4A7ED-E961-3FE5-B363-915F1911C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7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708CCA5-4609-4564-479D-7539CBDDC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038AF48-2513-1C6E-DD1E-C60DDF6B4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ED7B64A-9E69-076F-C0CC-60141859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5FF4F0C-5BA8-C6B5-BCF4-738948FE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472167B-8FA6-82EC-75F1-91D501C4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8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0D47DD6-309D-DCFE-B06A-56581A60C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E90C708-3C36-04E6-71D1-EC05A7931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9CA538E-3845-0E3A-0BB4-9256DF97D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A3997B5-F677-7876-DBDA-8CCDD63A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74F85F6-0F41-DAAB-A557-C87AC4CC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35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30FD0E-E3B2-83FB-9F66-07B03287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E9FF376-E8EB-D689-EB04-C5F620EF7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7CF89D5-7DBF-802E-CAFC-9971E3962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F2D2BB9-5389-80E7-6280-8B773362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8AA8045-4359-B3B8-C2B1-7DCBD1C8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4F4C6B4-30FB-C5B9-DBB8-2550730FC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8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BB3AD0F-1B29-F76E-D16C-8E52B3CE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417B4569-57AF-8BD8-042A-0FCC74770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2359041-895E-E349-A91B-D9DE051B8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A37DE164-083C-300B-68F8-782A455C1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8692EEE-C858-E53F-7021-F29E31537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8C38A43C-77CA-06E8-34E3-1F6B2C912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DA4CB8AA-1FBE-4786-4765-8FDB87632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9CBA27FD-8475-C835-6B70-A2EA7A53E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47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D79D68-FCB7-2716-AF4D-A1DD3E80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91F1375E-B535-08FF-520D-858F9301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2F4C3E7F-E1FD-1DDC-8A40-26A640A0A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977B2868-C6CD-3384-9436-CB00A34C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81810115-76EB-78B5-A603-D5BC165BD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B6820D3-1BC1-F982-6748-C5B7BE23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4B2533A9-5863-31DC-3FA6-CDB806F2C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43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6BA7D0-374F-4CCB-50B5-06CDFF2A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A54FD51-80F5-6B48-EA13-E78EB2671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15F6B9A-86DC-E96F-F736-ACBCCF5C86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AD788C7C-64BE-6A49-F464-33C8246B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4F5DBE9-84FE-971A-AFA3-3D3A4126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ADAE3230-8F97-B3B0-4235-EFED4D58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27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F212EB9-B863-E07A-11E4-BD75BF226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4CA6B619-39E1-BB8E-A3B9-3A463FC374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0893E880-66FB-FAB6-27D3-9A5A0F195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D12E7E5-7A73-C872-A375-87D3CDC70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8441159-CE36-9BDA-D4DF-5DA26421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F7E4143-3819-43EB-CB0A-35B191EAC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8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5BC8B9A-57A2-E02D-CC39-37F91BC6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443808D-184C-0A73-A9A0-DD55082C4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3964CD31-76FB-B54D-E0B2-A3C175951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332B-C2F8-482D-874C-7746703316D2}" type="datetimeFigureOut">
              <a:rPr lang="en-US" smtClean="0"/>
              <a:t>9/22/2022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8290B81-DE32-4140-7DE1-6D90D3BF29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A86B5FF-0425-3FDC-A5E5-6A045066D2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D977-DEAF-4DC1-9DF9-F8A53CAC8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7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iki/%E0%B8%87%E0%B8%B2%E0%B8%99%E0%B8%AD%E0%B8%94%E0%B8%B4%E0%B9%80%E0%B8%A3%E0%B8%81" TargetMode="External"/><Relationship Id="rId3" Type="http://schemas.openxmlformats.org/officeDocument/2006/relationships/hyperlink" Target="https://th.wikipedia.org/wiki/%E0%B8%81%E0%B8%B5%E0%B8%95%E0%B8%B2%E0%B8%A3%E0%B9%8C%E0%B8%AD%E0%B8%B0%E0%B8%84%E0%B8%B9%E0%B8%AA%E0%B8%95%E0%B8%B4%E0%B8%81" TargetMode="External"/><Relationship Id="rId7" Type="http://schemas.openxmlformats.org/officeDocument/2006/relationships/hyperlink" Target="https://th.wikipedia.org/wiki/%E0%B8%A3%E0%B9%87%E0%B8%AD%E0%B8%81" TargetMode="External"/><Relationship Id="rId2" Type="http://schemas.openxmlformats.org/officeDocument/2006/relationships/hyperlink" Target="https://th.wikipedia.org/wiki/%E0%B9%80%E0%B8%84%E0%B8%A3%E0%B8%B7%E0%B9%88%E0%B8%AD%E0%B8%87%E0%B8%AA%E0%B8%B2%E0%B8%A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iki/%E0%B8%9A%E0%B8%A5%E0%B8%B9%E0%B8%AA%E0%B9%8C" TargetMode="External"/><Relationship Id="rId5" Type="http://schemas.openxmlformats.org/officeDocument/2006/relationships/hyperlink" Target="https://th.wikipedia.org/wiki/%E0%B8%94%E0%B8%99%E0%B8%95%E0%B8%A3%E0%B8%B5" TargetMode="External"/><Relationship Id="rId4" Type="http://schemas.openxmlformats.org/officeDocument/2006/relationships/hyperlink" Target="https://th.wikipedia.org/wiki/%E0%B8%81%E0%B8%B5%E0%B8%95%E0%B8%B2%E0%B8%A3%E0%B9%8C%E0%B9%84%E0%B8%9F%E0%B8%9F%E0%B9%89%E0%B8%B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.wikipedia.org/w/index.php?title=%E0%B8%AD%E0%B8%B2%E0%B8%93%E0%B8%B2%E0%B8%88%E0%B8%B1%E0%B8%81%E0%B8%A3%E0%B9%82%E0%B8%9A%E0%B8%A3%E0%B8%B2%E0%B8%93%E0%B8%AE%E0%B8%B4%E0%B8%95%E0%B9%84%E0%B8%95%E0%B8%95%E0%B9%8C&amp;action=edit&amp;redlink=1" TargetMode="External"/><Relationship Id="rId2" Type="http://schemas.openxmlformats.org/officeDocument/2006/relationships/hyperlink" Target="https://th.wikipedia.org/wiki/%E0%B9%80%E0%B8%AD%E0%B9%80%E0%B8%8A%E0%B8%B5%E0%B8%A2%E0%B8%81%E0%B8%A5%E0%B8%B2%E0%B8%8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/index.php?title=%E0%B8%AD%E0%B8%B2%E0%B8%93%E0%B8%B2%E0%B8%88%E0%B8%B1%E0%B8%81%E0%B8%A3%E0%B8%AE%E0%B8%B4%E0%B8%AA%E0%B8%9B%E0%B8%B2%E0%B9%80%E0%B8%99%E0%B8%B5%E0%B8%A2&amp;action=edit&amp;redlink=1" TargetMode="External"/><Relationship Id="rId5" Type="http://schemas.openxmlformats.org/officeDocument/2006/relationships/hyperlink" Target="https://th.wikipedia.org/wiki/%E0%B8%8A%E0%B8%B2%E0%B8%A7%E0%B8%A1%E0%B8%B1%E0%B8%A7%E0%B8%A3%E0%B9%8C" TargetMode="External"/><Relationship Id="rId4" Type="http://schemas.openxmlformats.org/officeDocument/2006/relationships/hyperlink" Target="https://th.wikipedia.org/wiki/%E0%B8%84%E0%B8%B2%E0%B8%9A%E0%B8%AA%E0%B8%A1%E0%B8%B8%E0%B8%97%E0%B8%A3%E0%B9%84%E0%B8%AD%E0%B8%9A%E0%B8%B5%E0%B9%80%E0%B8%A3%E0%B8%B5%E0%B8%A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h.wikipedia.org/wiki/%E0%B8%88%E0%B8%AD%E0%B8%AB%E0%B9%8C%E0%B8%99_%E0%B9%80%E0%B8%A5%E0%B8%99%E0%B8%99%E0%B8%AD%E0%B8%99" TargetMode="External"/><Relationship Id="rId3" Type="http://schemas.openxmlformats.org/officeDocument/2006/relationships/hyperlink" Target="https://th.wikipedia.org/wiki/%E0%B8%A2%E0%B8%B8%E0%B9%82%E0%B8%A3%E0%B8%9B" TargetMode="External"/><Relationship Id="rId7" Type="http://schemas.openxmlformats.org/officeDocument/2006/relationships/hyperlink" Target="https://th.wikipedia.org/w/index.php?title=%E0%B8%A3%E0%B8%B4%E0%B8%81%E0%B9%80%E0%B8%84%E0%B9%88%E0%B8%99%E0%B9%81%E0%B8%9A%E0%B9%87%E0%B8%81%E0%B9%80%E0%B8%81%E0%B8%AD%E0%B8%A3%E0%B9%8C&amp;action=edit&amp;redlink=1" TargetMode="External"/><Relationship Id="rId2" Type="http://schemas.openxmlformats.org/officeDocument/2006/relationships/hyperlink" Target="https://th.wikipedia.org/wiki/%E0%B8%AD%E0%B8%B2%E0%B8%AB%E0%B8%A3%E0%B8%B1%E0%B8%9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.wikipedia.org/w/index.php?title=%E0%B8%88%E0%B8%AD%E0%B8%A3%E0%B9%8C%E0%B8%88_%E0%B9%82%E0%B8%9A%E0%B9%81%E0%B8%8A%E0%B8%A1%E0%B8%9B%E0%B9%8C&amp;action=edit&amp;redlink=1" TargetMode="External"/><Relationship Id="rId5" Type="http://schemas.openxmlformats.org/officeDocument/2006/relationships/hyperlink" Target="https://th.wikipedia.org/wiki/%E0%B9%81%E0%B8%A1%E0%B8%99%E0%B9%82%E0%B8%94%E0%B8%A5%E0%B8%B4%E0%B8%99" TargetMode="External"/><Relationship Id="rId10" Type="http://schemas.openxmlformats.org/officeDocument/2006/relationships/hyperlink" Target="https://th.wikipedia.org/wiki/%E0%B8%AA%E0%B8%AB%E0%B8%A3%E0%B8%B1%E0%B8%90%E0%B8%AD%E0%B9%80%E0%B8%A1%E0%B8%A3%E0%B8%B4%E0%B8%81%E0%B8%B2" TargetMode="External"/><Relationship Id="rId4" Type="http://schemas.openxmlformats.org/officeDocument/2006/relationships/hyperlink" Target="https://th.wikipedia.org/wiki/%E0%B8%AA%E0%B8%A1%E0%B8%B1%E0%B8%A2%E0%B8%9F%E0%B8%B7%E0%B9%89%E0%B8%99%E0%B8%9F%E0%B8%B9%E0%B8%A8%E0%B8%B4%E0%B8%A5%E0%B8%9B%E0%B8%A7%E0%B8%B4%E0%B8%97%E0%B8%A2%E0%B8%B2" TargetMode="External"/><Relationship Id="rId9" Type="http://schemas.openxmlformats.org/officeDocument/2006/relationships/hyperlink" Target="https://th.wikipedia.org/wiki/%E0%B9%80%E0%B8%94%E0%B8%AD%E0%B8%B0%E0%B8%9A%E0%B8%B5%E0%B8%97%E0%B9%80%E0%B8%97%E0%B8%B4%E0%B8%A5%E0%B8%AA%E0%B9%8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A10382D-53EE-2289-FC96-9F4A127C79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>
                <a:latin typeface="Angsana New" panose="02020603050405020304" pitchFamily="18" charset="-34"/>
                <a:cs typeface="Angsana New" panose="02020603050405020304" pitchFamily="18" charset="-34"/>
              </a:rPr>
              <a:t>งานวิจัยสร้างสรรค์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F6F2105A-4B61-205C-CB39-389C6B0589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th-TH" dirty="0"/>
          </a:p>
          <a:p>
            <a:r>
              <a:rPr lang="th-TH" dirty="0"/>
              <a:t>ไม้ชนิดต่างๆที่ใช้ทำกีต้าร์</a:t>
            </a:r>
            <a:endParaRPr lang="en-US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603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42389D1-B90E-A691-0F6F-32E9CB2C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4000" b="1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บดคัดย่อ</a:t>
            </a:r>
            <a:endParaRPr lang="en-US" sz="4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36D63FE-15ED-505B-A324-4352FC05CC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กีตาร์ เป็นเครื่องดนตรีชนิดหนึ่ง จัดเป็นพวก 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เครื่องสาย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มักจะเล่นด้วยนิ้วมือซ้าย และดีดหรือเกาด้วยนิ้วมือขวาหรือใช้ปิ๊กดีดกีตาร์ เสียงของกีตาร์นั้นเกิดจากการสั่นสะเทือนของสาย ทำให้เกิดการกำทอน (</a:t>
            </a:r>
            <a:r>
              <a:rPr lang="en-US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resonance) 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แก่ตัวกีตาร์และคอกีตาร์ กีตาร์มีทั้งแบบ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กีตาร์</a:t>
            </a:r>
            <a:r>
              <a:rPr lang="th-TH" sz="2000" b="0" i="0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อะ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คูสติก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และ 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กีตาร์ไฟฟ้า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บางตัวก็เป็นได้ทั้งสองอย่าง กีตาร์มีส่วนตัวเป็นกล่องกำทอน ซึ่งในกีตาร์</a:t>
            </a:r>
            <a:r>
              <a:rPr lang="th-TH" sz="2000" b="0" i="0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อะ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คูสติกจะเจาะเป็นช่อง ส่วนกีตาร์ไฟฟ้ามักจะตัน และมีโพรงในส่วนคอกีตาร์ โดยทั่วไปแล้วส่วนหัวของกีตาร์จะยืดขึ้นไปจากคอ เพื่อใส่ลูกบิดหมุนสายสำหรับปรับเสียง กีตาร์เป็นเครื่องดนตรีที่นิยมใช้แพร่หลาย และใช้กับดนตรีหลากหลายรูปแบบ นับเป็นเครื่องดนตรีที่นิยมใช้บรรเลงเดี่ยวอย่างกว้างขวางที่พบเห็นมากที่สุดคือกีตาร์คลาสสิก และยังเป็นเครื่องดนตรีหลักในวง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ดนตรี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 </a:t>
            </a:r>
            <a:r>
              <a:rPr lang="th-TH" sz="2000" b="0" i="0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บลูส์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และ ดนตรี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ร็อก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อีกด้วย กีตาร์สามารถเล่นในยามว่าง หรือ เป็น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งานอดิเรก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ได้ดี </a:t>
            </a:r>
            <a:endParaRPr lang="th-TH" sz="2000" b="0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  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การเลือกกีตาร์ตัวแรกนั้นบางคนอาจไม่ได้คำนึงถึง ไม้ และ เนื้อเสียง ที่กีตาร์ทำออกมา งานวิจัยชิ้นนี้จัดทำขึ้นเพื่อ วิจัย ไม้ ที่เหมาะสมสำหรับกีต้าร์ และเครื่องสายต่างๆ ที่ใช้ไม้เป็น บอดี้ ( </a:t>
            </a:r>
            <a:r>
              <a:rPr lang="en-US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Body ) 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คอ ( </a:t>
            </a:r>
            <a:r>
              <a:rPr lang="en-US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Neck ) </a:t>
            </a:r>
            <a:r>
              <a:rPr lang="th-TH" sz="2000" b="0" i="0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ฟิง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เกอร์บอร์ด ( </a:t>
            </a:r>
            <a:r>
              <a:rPr lang="en-US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Finger Board ) </a:t>
            </a:r>
            <a:r>
              <a:rPr lang="th-TH" sz="2000" b="0" i="0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ว่าจะได้เสียงหรือเปล่งแสดงตามคุณสมบัติของไม้อย่างไร  </a:t>
            </a:r>
            <a:endParaRPr lang="th-TH" sz="2000" b="0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endParaRPr lang="en-US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83982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D697A13-BA60-1B23-E51E-42A79829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th-TH" sz="4000" b="1" i="0" u="none" strike="noStrike" dirty="0">
                <a:solidFill>
                  <a:srgbClr val="202122"/>
                </a:solidFill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ความเป็นมาและความสำคัญ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72075F9B-D7C9-47AC-DB31-6B4751BF6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เครื่องดนตรีที่มีลักษณะคล้ายกีตาร์เป็นที่นิยมมากว่า 5,000 ปีเป็นอย่างต่ำ โดยเริ่มเป็นที่นิยมในแถบ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เอเชียกลาง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เรียกว่าซิตารา (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Sitara)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เครื่องดนตรีที่มีรูปแบบคล้ายคลึงกีตาร์ที่เก่าแก่ที่สุดที่ค้นพบมีอายุ 3,300 ปี เป็นหินสลักของกวี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อาณาจักรโบราณฮิตไต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ต์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คำว่ากีตาร์มาจากภาษาสเปนคำว่า </a:t>
            </a:r>
            <a:r>
              <a:rPr lang="en-US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guitarra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ซึ่งมาจากภาษากรีกอีกทีคือคำว่า 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Kithara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จากหลายแหล่งที่มาทำให้คำว่ากีตาร์น่าจะมีรากศัพท์มาจากภาษาตระกูลอินโดยูโรเปียน </a:t>
            </a:r>
            <a:r>
              <a:rPr lang="en-US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guit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-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คล้ายกับภาษาสันสกฤต ที่แปลว่า ดนตรี และ -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tar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หมายถึง คอร์ด หรือ สาย คำว่า </a:t>
            </a:r>
            <a:r>
              <a:rPr lang="en-US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qitara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เป็นภาษาอาหรับ ใช้เรียก 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Lute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ส่วนคำว่า </a:t>
            </a:r>
            <a:r>
              <a:rPr lang="en-US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guitarra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เกิดขึ้นเมื่อเครื่องดนตรีชนิดนี้ถูกนำมาที่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คาบสมุทรไอบ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ีเ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รีย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โดย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ชาวมัว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ร์</a:t>
            </a:r>
            <a:endParaRPr lang="th-TH" sz="2000" b="0" i="0" u="none" strike="noStrike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กีตาร์ในยุคปัจจุบัน มาจากเครื่องดนตรีที่เรียกว่า 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cithara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ของชาวโรมัน ซึ่งนำเข้าไปแพร่หลายใน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อาณาจักร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ฮิส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ปา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เนีย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หรือสเปนโบราณ ประมาณ ค.ศ. 40 จากนั้นเปลี่ยนแปลงรูปแบบจนกลายมาเป็น เครื่องดนตรีที่มี 4 สายเรียกว่า อูด (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oud)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นำเข้ามาโดยชาวมัว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ร์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ในยุคที่เข้ามาครอบครองคาบสมุทรไอบ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ีเ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รีย ในศตวรรษที่ 8 ส่วนในยุโรปมีเครื่องดนตรีที่เรียกว่า ลุต (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lute)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ของชาวสแกนดิเนเวียมี 6 สาย ในสมัย ค.ศ. 800 เป็นเครื่องดนตรีที่ได้รับความนิยมในกลุ่มชาว (ไวก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ิง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lang="th-TH" sz="2000" b="0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4200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EDA469B-E7F8-E00D-E969-8220EDC6F3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6449"/>
            <a:ext cx="10515600" cy="5270514"/>
          </a:xfrm>
        </p:spPr>
        <p:txBody>
          <a:bodyPr>
            <a:normAutofit/>
          </a:bodyPr>
          <a:lstStyle/>
          <a:p>
            <a:pPr indent="0" rtl="0">
              <a:spcBef>
                <a:spcPts val="500"/>
              </a:spcBef>
              <a:spcAft>
                <a:spcPts val="500"/>
              </a:spcAft>
              <a:buNone/>
            </a:pP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ค.ศ. 1200 กีตาร์ 4 สาย มี 2 ประเภท คือ 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กิ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ตา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ร์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ราโมร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ิส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กา หรือกีตาร์ของชาวมัว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ร์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มีลักษณะกลม ตัวคอกว้าง มีหลายรู 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กั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บกิตา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ร์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ราลาตินา ซึ่งรูปร่างคล้ายกีตาร์ในปัจจุบัน คือมีรูเดียวและคอแคบ ในศตวรรษที่ 16 เครื่องดนตรีคล้ายกีตาร์ของชาวสเปน ที่เรียกว่า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บิอู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เอลา เป็นเครื่องดนตรีที่มีลักษณะใกล้เคียงกับกีตาร์ในปัจจุบัน มีความผสมผสานระหว่างเครื่องดนตรีอูดของชาว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อาหรับ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และ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ลูตข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อง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ยุโรป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แต่ได้รับความนิยมในช่วงสั้น ๆ พบเห็นจนถึง ค.ศ. 1576</a:t>
            </a:r>
            <a:endParaRPr lang="th-TH" sz="2000" b="0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indent="0" rtl="0">
              <a:spcBef>
                <a:spcPts val="500"/>
              </a:spcBef>
              <a:spcAft>
                <a:spcPts val="0"/>
              </a:spcAft>
              <a:buNone/>
            </a:pPr>
            <a:endParaRPr lang="th-TH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เครื่องดนตรีชิ้นแรกที่มีรูปลักษณ์เหมือนกีตาร์ในปัจจุบัน เกิดในช่วงยุคปลายของสมัยกลางหรือยุคต้น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สมัยฟื้นฟูศิลปวิทยา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เป็นช่วงที่มีการใช้เครื่องดนตรีประเภทเครื่องสายกันทั่วโลก ในยุคนั้นกีตาร์มีทั้งแบบ 4 และ 5 สาย สำหรับกีตาร์ที่มี 6 สาย ระบุว่ามีขึ้นใน ค.ศ. 1779 เป็นผลงานของกาเอตาโน 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วีนัช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ชา (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Gaetano </a:t>
            </a:r>
            <a:r>
              <a:rPr lang="en-US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Vinaccia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ในเมือง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เนเปิล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อิตาลี แต่ก็ถกเถียงกันว่าอาจเป็นของปลอมสำหรับตระกูลวินาซเซ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ีย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มีชื่อเสียงในการผลิต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แมนโดล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ิน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มาก่อน</a:t>
            </a:r>
            <a:endParaRPr lang="th-TH" sz="2000" b="0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indent="0" rtl="0">
              <a:spcBef>
                <a:spcPts val="0"/>
              </a:spcBef>
              <a:spcAft>
                <a:spcPts val="0"/>
              </a:spcAft>
              <a:buNone/>
            </a:pPr>
            <a:endParaRPr lang="th-TH" sz="2000" b="0" dirty="0">
              <a:effectLst/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0" indent="0">
              <a:buNone/>
            </a:pP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กีตาร์ไฟฟ้าตัวแรกเริ่มผลิตขึ้นในศตวรรษที่ 20 โดย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จอร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์จ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โบแชมป์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George Beauchamp)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ได้รับสิทธิบัตรใน ค.ศ. 1936 และร่วมกับ</a:t>
            </a:r>
          </a:p>
          <a:p>
            <a:pPr marL="0" indent="0">
              <a:buNone/>
            </a:pP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ริกเค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่นแบ็ก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เกอร์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(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Rickenbacker)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ตั้งบริษัท </a:t>
            </a:r>
            <a:r>
              <a:rPr lang="en-US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Electro String Instrument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ผลิตกีตาร์ไฟฟ้าในปลายคริสต์ทศวรรษ 1930 ต่อมาในคริสต์ทศวรรษ 1960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จอห์น เลนนอน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 สมาชิกวง 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เดอะบีทเท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ิลส์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ใช้กีตาร์ยี่ห้อนี้ ส่งผลให้เครื่องดนตรียี่ห้อนี้มีชื่อเสียงในกลุ่มนักดนตรีในยุคนั้น และในปัจจุบันบริษัท ริกเค</a:t>
            </a:r>
            <a:r>
              <a:rPr lang="th-TH" sz="2000" b="0" i="0" u="none" strike="noStrike" dirty="0" err="1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่นแบ็ก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</a:rPr>
              <a:t>เกอร์ เป็นบริษัทผลิตกีตาร์ที่ใหญ่ที่สุดใน</a:t>
            </a:r>
            <a:r>
              <a:rPr lang="th-TH" sz="2000" b="0" i="0" u="none" strike="noStrike" dirty="0">
                <a:effectLst/>
                <a:latin typeface="Angsana New" panose="02020603050405020304" pitchFamily="18" charset="-34"/>
                <a:cs typeface="Angsana New" panose="02020603050405020304" pitchFamily="18" charset="-34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สหรัฐอเมริกา</a:t>
            </a:r>
            <a: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  <a:t/>
            </a:r>
            <a:br>
              <a:rPr lang="th-TH" sz="2000" dirty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endParaRPr lang="en-US" sz="2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3327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920971-69B3-AE13-D73E-2D90518F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วัตถุประสงค์ในการวิจัย และ ประโยชน์ที่คาดว่าจะได้รับ</a:t>
            </a:r>
            <a:endParaRPr lang="en-US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B99E5E-C087-979F-B4CB-76DE855BF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dirty="0">
                <a:cs typeface="+mj-cs"/>
              </a:rPr>
              <a:t>                     </a:t>
            </a:r>
          </a:p>
          <a:p>
            <a:pPr marL="0" indent="0">
              <a:buNone/>
            </a:pPr>
            <a:endParaRPr lang="th-TH" sz="2000" dirty="0">
              <a:cs typeface="+mj-cs"/>
            </a:endParaRPr>
          </a:p>
          <a:p>
            <a:pPr marL="0" indent="0">
              <a:buNone/>
            </a:pPr>
            <a:endParaRPr lang="th-TH" sz="2000" dirty="0">
              <a:cs typeface="+mj-cs"/>
            </a:endParaRPr>
          </a:p>
          <a:p>
            <a:pPr marL="0" indent="0">
              <a:buNone/>
            </a:pPr>
            <a:endParaRPr lang="th-TH" sz="2000" dirty="0">
              <a:cs typeface="+mj-cs"/>
            </a:endParaRPr>
          </a:p>
          <a:p>
            <a:pPr marL="0" indent="0">
              <a:buNone/>
            </a:pPr>
            <a:r>
              <a:rPr lang="th-TH" sz="2000" dirty="0">
                <a:cs typeface="+mj-cs"/>
              </a:rPr>
              <a:t>                               เพื่อที่จะทราบว่าไม้แต่ละชนิดที่นำมาทำกีต้าร์ ( </a:t>
            </a:r>
            <a:r>
              <a:rPr lang="en-US" sz="2000" dirty="0">
                <a:cs typeface="+mj-cs"/>
              </a:rPr>
              <a:t>Guitar </a:t>
            </a:r>
            <a:r>
              <a:rPr lang="th-TH" sz="2000" dirty="0">
                <a:cs typeface="+mj-cs"/>
              </a:rPr>
              <a:t>)   จะให้เสียงอย่างไร และหากนำไม้ที่ไม่ใช้ไม้ทำกีต้าร์โดยเฉพาะจะได้ผลลัพธ์ออกมาเป็นอย่างไร     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7941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39F276F-5876-D44E-B3E5-CFD77BCB8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i="0" dirty="0">
                <a:effectLst/>
                <a:latin typeface="arial" panose="020B0604020202020204" pitchFamily="34" charset="0"/>
              </a:rPr>
              <a:t>ขอบเขตการวิจัย</a:t>
            </a:r>
            <a:endParaRPr lang="en-US" sz="40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49E7873-FEBA-915B-9A9E-297E9B2BB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th-TH" sz="2000" dirty="0">
                <a:cs typeface="+mj-cs"/>
              </a:rPr>
              <a:t>ไม้ที่นิยมนำมาทำกีต้าร์</a:t>
            </a:r>
          </a:p>
          <a:p>
            <a:pPr marL="457200" lvl="1" indent="0">
              <a:buNone/>
            </a:pPr>
            <a:endParaRPr lang="th-TH" sz="2000" dirty="0">
              <a:cs typeface="+mj-cs"/>
            </a:endParaRPr>
          </a:p>
          <a:p>
            <a:pPr marL="457200" lvl="1" indent="0">
              <a:buNone/>
            </a:pPr>
            <a:r>
              <a:rPr lang="th-TH" sz="2000" dirty="0">
                <a:cs typeface="+mj-cs"/>
              </a:rPr>
              <a:t>ระบบกำทอนในกีต้าร์โปร่ง ( การทำงานในการกำทอน )</a:t>
            </a:r>
          </a:p>
          <a:p>
            <a:pPr marL="457200" lvl="1" indent="0">
              <a:buNone/>
            </a:pPr>
            <a:endParaRPr lang="th-TH" sz="2000" dirty="0">
              <a:cs typeface="+mj-cs"/>
            </a:endParaRPr>
          </a:p>
          <a:p>
            <a:pPr marL="457200" lvl="1" indent="0">
              <a:buNone/>
            </a:pPr>
            <a:r>
              <a:rPr lang="th-TH" sz="2000" dirty="0">
                <a:cs typeface="+mj-cs"/>
              </a:rPr>
              <a:t>ไม้ที่ไม่ได้มีไว้เพื่อทำกีต้าร์โดยเฉพาะแต่สามารถนำมาทำกีต้าร์ได้ </a:t>
            </a:r>
          </a:p>
          <a:p>
            <a:pPr marL="457200" lvl="1" indent="0">
              <a:buNone/>
            </a:pPr>
            <a:endParaRPr lang="th-TH" sz="2000" dirty="0">
              <a:cs typeface="+mj-cs"/>
            </a:endParaRPr>
          </a:p>
          <a:p>
            <a:pPr marL="457200" lvl="1" indent="0">
              <a:buNone/>
            </a:pPr>
            <a:r>
              <a:rPr lang="th-TH" sz="2000" dirty="0">
                <a:cs typeface="+mj-cs"/>
              </a:rPr>
              <a:t>ส่วนประกอบของกีต้าร์ ( </a:t>
            </a:r>
            <a:r>
              <a:rPr lang="en-US" sz="2000" dirty="0">
                <a:cs typeface="+mj-cs"/>
              </a:rPr>
              <a:t>Guitar parts </a:t>
            </a:r>
            <a:r>
              <a:rPr lang="th-TH" sz="2000" dirty="0">
                <a:cs typeface="+mj-cs"/>
              </a:rPr>
              <a:t>) </a:t>
            </a:r>
          </a:p>
          <a:p>
            <a:pPr marL="457200" lvl="1" indent="0">
              <a:buNone/>
            </a:pPr>
            <a:endParaRPr lang="th-TH" sz="2000" dirty="0">
              <a:cs typeface="+mj-cs"/>
            </a:endParaRPr>
          </a:p>
          <a:p>
            <a:pPr marL="457200" lvl="1" indent="0">
              <a:buNone/>
            </a:pPr>
            <a:r>
              <a:rPr lang="th-TH" sz="2000" dirty="0">
                <a:cs typeface="+mj-cs"/>
              </a:rPr>
              <a:t>คุณสมบัติของไม้ที่นำมาใช้ทำ</a:t>
            </a:r>
            <a:r>
              <a:rPr lang="th-TH" sz="2000" dirty="0" err="1">
                <a:cs typeface="+mj-cs"/>
              </a:rPr>
              <a:t>กัต้าร์</a:t>
            </a:r>
            <a:r>
              <a:rPr lang="en-US" sz="2000" dirty="0">
                <a:cs typeface="+mj-cs"/>
              </a:rPr>
              <a:t> </a:t>
            </a:r>
            <a:endParaRPr lang="th-TH" sz="2000" dirty="0">
              <a:cs typeface="+mj-cs"/>
            </a:endParaRPr>
          </a:p>
          <a:p>
            <a:pPr marL="457200" lvl="1" indent="0">
              <a:buNone/>
            </a:pPr>
            <a:endParaRPr lang="th-TH" sz="2000" dirty="0">
              <a:cs typeface="+mj-cs"/>
            </a:endParaRPr>
          </a:p>
          <a:p>
            <a:pPr marL="457200" lvl="1" indent="0">
              <a:buNone/>
            </a:pPr>
            <a:r>
              <a:rPr lang="th-TH" sz="2000" dirty="0">
                <a:cs typeface="+mj-cs"/>
              </a:rPr>
              <a:t>รูปทรงของกีต้าร์ ( </a:t>
            </a:r>
            <a:r>
              <a:rPr lang="en-US" sz="2000" dirty="0">
                <a:cs typeface="+mj-cs"/>
              </a:rPr>
              <a:t>Guitar shape </a:t>
            </a:r>
            <a:r>
              <a:rPr lang="th-TH" sz="2000" dirty="0">
                <a:cs typeface="+mj-cs"/>
              </a:rPr>
              <a:t>)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542036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840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Arial</vt:lpstr>
      <vt:lpstr>Calibri</vt:lpstr>
      <vt:lpstr>Calibri Light</vt:lpstr>
      <vt:lpstr>Cordia New</vt:lpstr>
      <vt:lpstr>ธีมของ Office</vt:lpstr>
      <vt:lpstr>งานวิจัยสร้างสรรค์</vt:lpstr>
      <vt:lpstr>บดคัดย่อ</vt:lpstr>
      <vt:lpstr>ความเป็นมาและความสำคัญ</vt:lpstr>
      <vt:lpstr>PowerPoint Presentation</vt:lpstr>
      <vt:lpstr>วัตถุประสงค์ในการวิจัย และ ประโยชน์ที่คาดว่าจะได้รับ</vt:lpstr>
      <vt:lpstr>ขอบเขตการวิจัย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งานวิจัยสร้างสรรค์</dc:title>
  <dc:creator>ชญานนท์ ขัตติยะ</dc:creator>
  <cp:lastModifiedBy>Sil81001</cp:lastModifiedBy>
  <cp:revision>2</cp:revision>
  <dcterms:created xsi:type="dcterms:W3CDTF">2022-09-21T00:22:46Z</dcterms:created>
  <dcterms:modified xsi:type="dcterms:W3CDTF">2022-09-22T10:09:24Z</dcterms:modified>
</cp:coreProperties>
</file>