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2" r:id="rId21"/>
    <p:sldId id="273" r:id="rId2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7AB8-F270-4314-A14D-EB85C1839326}" type="datetimeFigureOut">
              <a:rPr lang="th-TH" smtClean="0"/>
              <a:pPr/>
              <a:t>10/09/57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B1EA-A5AE-4477-81C6-A17E682D5A8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39293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7AB8-F270-4314-A14D-EB85C1839326}" type="datetimeFigureOut">
              <a:rPr lang="th-TH" smtClean="0"/>
              <a:pPr/>
              <a:t>10/09/57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B1EA-A5AE-4477-81C6-A17E682D5A8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1184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7AB8-F270-4314-A14D-EB85C1839326}" type="datetimeFigureOut">
              <a:rPr lang="th-TH" smtClean="0"/>
              <a:pPr/>
              <a:t>10/09/57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B1EA-A5AE-4477-81C6-A17E682D5A8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93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7AB8-F270-4314-A14D-EB85C1839326}" type="datetimeFigureOut">
              <a:rPr lang="th-TH" smtClean="0"/>
              <a:pPr/>
              <a:t>10/09/57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B1EA-A5AE-4477-81C6-A17E682D5A8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80707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7AB8-F270-4314-A14D-EB85C1839326}" type="datetimeFigureOut">
              <a:rPr lang="th-TH" smtClean="0"/>
              <a:pPr/>
              <a:t>10/09/57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B1EA-A5AE-4477-81C6-A17E682D5A8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44126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7AB8-F270-4314-A14D-EB85C1839326}" type="datetimeFigureOut">
              <a:rPr lang="th-TH" smtClean="0"/>
              <a:pPr/>
              <a:t>10/09/57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B1EA-A5AE-4477-81C6-A17E682D5A8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8874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7AB8-F270-4314-A14D-EB85C1839326}" type="datetimeFigureOut">
              <a:rPr lang="th-TH" smtClean="0"/>
              <a:pPr/>
              <a:t>10/09/57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B1EA-A5AE-4477-81C6-A17E682D5A8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63416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7AB8-F270-4314-A14D-EB85C1839326}" type="datetimeFigureOut">
              <a:rPr lang="th-TH" smtClean="0"/>
              <a:pPr/>
              <a:t>10/09/57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B1EA-A5AE-4477-81C6-A17E682D5A8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5618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7AB8-F270-4314-A14D-EB85C1839326}" type="datetimeFigureOut">
              <a:rPr lang="th-TH" smtClean="0"/>
              <a:pPr/>
              <a:t>10/09/57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B1EA-A5AE-4477-81C6-A17E682D5A8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0000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7AB8-F270-4314-A14D-EB85C1839326}" type="datetimeFigureOut">
              <a:rPr lang="th-TH" smtClean="0"/>
              <a:pPr/>
              <a:t>10/09/57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B1EA-A5AE-4477-81C6-A17E682D5A8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1923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7AB8-F270-4314-A14D-EB85C1839326}" type="datetimeFigureOut">
              <a:rPr lang="th-TH" smtClean="0"/>
              <a:pPr/>
              <a:t>10/09/57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B1EA-A5AE-4477-81C6-A17E682D5A8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7761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7AB8-F270-4314-A14D-EB85C1839326}" type="datetimeFigureOut">
              <a:rPr lang="th-TH" smtClean="0"/>
              <a:pPr/>
              <a:t>10/09/57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B1EA-A5AE-4477-81C6-A17E682D5A8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291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7AB8-F270-4314-A14D-EB85C1839326}" type="datetimeFigureOut">
              <a:rPr lang="th-TH" smtClean="0"/>
              <a:pPr/>
              <a:t>10/09/57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B1EA-A5AE-4477-81C6-A17E682D5A8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0301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7AB8-F270-4314-A14D-EB85C1839326}" type="datetimeFigureOut">
              <a:rPr lang="th-TH" smtClean="0"/>
              <a:pPr/>
              <a:t>10/09/57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B1EA-A5AE-4477-81C6-A17E682D5A8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9465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7AB8-F270-4314-A14D-EB85C1839326}" type="datetimeFigureOut">
              <a:rPr lang="th-TH" smtClean="0"/>
              <a:pPr/>
              <a:t>10/09/57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B1EA-A5AE-4477-81C6-A17E682D5A8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2879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57AB8-F270-4314-A14D-EB85C1839326}" type="datetimeFigureOut">
              <a:rPr lang="th-TH" smtClean="0"/>
              <a:pPr/>
              <a:t>10/09/57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B1EA-A5AE-4477-81C6-A17E682D5A8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0687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57AB8-F270-4314-A14D-EB85C1839326}" type="datetimeFigureOut">
              <a:rPr lang="th-TH" smtClean="0"/>
              <a:pPr/>
              <a:t>10/09/57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89B1EA-A5AE-4477-81C6-A17E682D5A8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2221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2.wmf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ites.google.com/site/bv540103/recorder/page3/images.jpg?attredirects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5563" y="1045826"/>
            <a:ext cx="5837702" cy="4378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สี่เหลี่ยมผืนผ้า 4"/>
          <p:cNvSpPr/>
          <p:nvPr/>
        </p:nvSpPr>
        <p:spPr>
          <a:xfrm>
            <a:off x="1484158" y="749010"/>
            <a:ext cx="65918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Rockwell" panose="02060603020205020403" pitchFamily="18" charset="0"/>
              </a:rPr>
              <a:t>รี</a:t>
            </a:r>
            <a:r>
              <a:rPr lang="th-TH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Rockwell" panose="02060603020205020403" pitchFamily="18" charset="0"/>
              </a:rPr>
              <a:t>คอร์เดอร์</a:t>
            </a:r>
            <a:r>
              <a:rPr lang="th-TH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Rockwell" panose="02060603020205020403" pitchFamily="18" charset="0"/>
              </a:rPr>
              <a:t> (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Rockwell" panose="02060603020205020403" pitchFamily="18" charset="0"/>
              </a:rPr>
              <a:t>Recorder</a:t>
            </a:r>
            <a:r>
              <a:rPr lang="th-TH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Rockwell" panose="02060603020205020403" pitchFamily="18" charset="0"/>
              </a:rPr>
              <a:t>)</a:t>
            </a:r>
            <a:endParaRPr lang="th-TH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503" y="4045366"/>
            <a:ext cx="1569110" cy="186994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86934">
            <a:off x="1849989" y="5674455"/>
            <a:ext cx="2747498" cy="860474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399" y="5590192"/>
            <a:ext cx="752057" cy="752057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97009">
            <a:off x="7965965" y="880568"/>
            <a:ext cx="752057" cy="752057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41017">
            <a:off x="914404" y="837661"/>
            <a:ext cx="752057" cy="752057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338" y="5877927"/>
            <a:ext cx="683639" cy="424965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8773" y="5233603"/>
            <a:ext cx="285750" cy="381000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89944">
            <a:off x="3023183" y="1977153"/>
            <a:ext cx="673925" cy="220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80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694008"/>
            <a:ext cx="4640254" cy="1320800"/>
          </a:xfrm>
        </p:spPr>
        <p:txBody>
          <a:bodyPr>
            <a:normAutofit/>
          </a:bodyPr>
          <a:lstStyle/>
          <a:p>
            <a:r>
              <a:rPr lang="th-TH" sz="4400" b="1" dirty="0"/>
              <a:t>การจับขลุ่ยรี</a:t>
            </a:r>
            <a:r>
              <a:rPr lang="th-TH" sz="4400" b="1" dirty="0" err="1"/>
              <a:t>คอร์เดอร์</a:t>
            </a:r>
            <a:r>
              <a:rPr lang="th-TH" b="1" dirty="0"/>
              <a:t/>
            </a:r>
            <a:br>
              <a:rPr lang="th-TH" b="1" dirty="0"/>
            </a:br>
            <a:endParaRPr lang="th-TH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677334" y="1985890"/>
            <a:ext cx="10281398" cy="4541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 smtClean="0"/>
              <a:t>	</a:t>
            </a:r>
            <a:r>
              <a:rPr lang="th-TH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เวลาบรรเลง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ให้ใช้มือซ้ายจับลำตัวขลุ่ยรี</a:t>
            </a:r>
            <a:r>
              <a:rPr lang="th-TH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คอรเดอร์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ส่วนบน โดยนิ้วชี้ นิ้วกลาง นิ้วนาง </a:t>
            </a:r>
            <a:b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           แทนด้วยตัวเลข 1 2 และ 3 ตามลำดับ  นิ้วหัวแม่มือปิดที่รูด้านหลัง ส่วนมือขวาจับลำตัว ส่วนล่างของขลุ่ยรี</a:t>
            </a:r>
            <a:r>
              <a:rPr lang="th-TH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คอร์เดอร์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           โดยจะใช้ 4 นิ้ว คือนิ้วชี้ นิ้วกลาง นิ้วนาง และนิ้วก้อยแทนด้วยตัวเลข 1 2 3 และ 4 </a:t>
            </a:r>
            <a:r>
              <a:rPr lang="th-TH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ตามลำดับ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th-TH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นิ้วหัวแม่มือ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ขวาใช้ประคองขลุ่ยไว้</a:t>
            </a:r>
            <a:endParaRPr lang="th-TH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793601" y="5079808"/>
            <a:ext cx="1410011" cy="1447601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89944">
            <a:off x="9322003" y="3954558"/>
            <a:ext cx="521712" cy="17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9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468920"/>
            <a:ext cx="2741115" cy="1320800"/>
          </a:xfrm>
        </p:spPr>
        <p:txBody>
          <a:bodyPr/>
          <a:lstStyle/>
          <a:p>
            <a:r>
              <a:rPr lang="th-TH" b="1" dirty="0"/>
              <a:t>ตำแหน่งเสียง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677333" y="1226237"/>
            <a:ext cx="10084451" cy="47244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	</a:t>
            </a:r>
            <a:r>
              <a:rPr lang="th-TH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นิ้วหัวแม่มือ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ซ้ายปิดรูด้านหลัง นิ้วชี้ปิดรูบนสุด แล้วเรียงนิ้วกลางรูถัดลงมา แล้วก็นิ้วนาง</a:t>
            </a:r>
            <a:b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           ส่วนมือขวา นิ้วชี้ปิดรูบนถัดจากนิ้วนางซ้าย แล้วเรียงนิ้วกลาง นาง และก้อยจะปิดรูสุดท้าย</a:t>
            </a:r>
            <a:r>
              <a:rPr lang="th-TH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พอดีการ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เป่า .... </a:t>
            </a:r>
            <a:endParaRPr lang="th-TH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	</a:t>
            </a:r>
            <a:r>
              <a:rPr lang="th-TH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		 ถ้า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ปิดทุกนิ้วจะเป็นเสียง โดหรือ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 </a:t>
            </a:r>
            <a:b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           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เปิดนิ้วก้อยขวา จะเป็นเสียง</a:t>
            </a:r>
            <a:r>
              <a:rPr lang="th-TH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เร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หรือ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 </a:t>
            </a:r>
            <a:b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           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เปิดนิ้วนางขวาอีกนิ้วจะเป็นเสียงมี หรือ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</a:t>
            </a:r>
            <a:b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           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เปิดนิ้วกลางขวาเป็นอีกจะเป็นเสียง</a:t>
            </a:r>
            <a:r>
              <a:rPr lang="th-TH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ฟา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หรือ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</a:t>
            </a:r>
            <a:b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           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เปิดนิ้วชี้ขวาอีก ก็เป็นเสียง</a:t>
            </a:r>
            <a:r>
              <a:rPr lang="th-TH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ซอล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หรือ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 (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เหลือแต่มือซ้ายละ)</a:t>
            </a:r>
            <a:b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          </a:t>
            </a:r>
            <a:r>
              <a:rPr lang="th-TH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เปิด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นิ้วนางซ้ายอีก เป็นเสียงลา หรือ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</a:t>
            </a:r>
            <a:b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           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เปิดนิ้วกลางซ้ายอีก เป็นเสียงที หรือ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</a:t>
            </a:r>
            <a:b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           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เปิดนิ้วชี้ซ้ายอีก และปิดนิ้วกลางซ้าย กับนิ้วโป้งซ้ายไว้ จะเป็นเสียงโดสูง</a:t>
            </a:r>
          </a:p>
        </p:txBody>
      </p:sp>
    </p:spTree>
    <p:extLst>
      <p:ext uri="{BB962C8B-B14F-4D97-AF65-F5344CB8AC3E}">
        <p14:creationId xmlns:p14="http://schemas.microsoft.com/office/powerpoint/2010/main" xmlns="" val="40341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46810" y="651803"/>
            <a:ext cx="5146691" cy="980049"/>
          </a:xfrm>
        </p:spPr>
        <p:txBody>
          <a:bodyPr/>
          <a:lstStyle/>
          <a:p>
            <a:r>
              <a:rPr lang="th-TH" b="1" dirty="0" smtClean="0"/>
              <a:t>แผนภาพระบบนิ้วและการวางนิ้ว</a:t>
            </a:r>
            <a:endParaRPr lang="th-TH" b="1" dirty="0"/>
          </a:p>
        </p:txBody>
      </p:sp>
      <p:sp>
        <p:nvSpPr>
          <p:cNvPr id="4" name="AutoShape 2" descr="https://dd9d5f5b-a-62cb3a1a-s-sites.googlegroups.com/site/bv540103/recorder/page5/5-2/images.jpg?attachauth=ANoY7cqKO3s-gnS56U7EdYaqP3fj7ttMGnGEhIRfEIvyvnBMygG5YMtWEU4J53F7vXpJ4YDNkzH4_ZxcdOghXsFOU52Gif1uWtPjFTaY9SHi1nGLVsoOAwTza3pPIdNy8ZQpiHx9GQoyc0gUld205TKEqF0gbxBuZ17XNIm2j6lBcQVtEa3FjQBU1hwWlNRZ09iwLNc5JKUcPwrIjbjvkvh4w7_RAlhP6EwsoMzEIFStRclhtrPfeWE%3D&amp;attredirects=0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4" name="Picture 4" descr="https://dd9d5f5b-a-62cb3a1a-s-sites.googlegroups.com/site/bv540103/recorder/page5/5-2/images.jpg?attachauth=ANoY7cqKO3s-gnS56U7EdYaqP3fj7ttMGnGEhIRfEIvyvnBMygG5YMtWEU4J53F7vXpJ4YDNkzH4_ZxcdOghXsFOU52Gif1uWtPjFTaY9SHi1nGLVsoOAwTza3pPIdNy8ZQpiHx9GQoyc0gUld205TKEqF0gbxBuZ17XNIm2j6lBcQVtEa3FjQBU1hwWlNRZ09iwLNc5JKUcPwrIjbjvkvh4w7_RAlhP6EwsoMzEIFStRclhtrPfeWE%3D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7126" y="1345949"/>
            <a:ext cx="6626991" cy="454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03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30552" y="834682"/>
            <a:ext cx="9296659" cy="5284764"/>
          </a:xfrm>
        </p:spPr>
        <p:txBody>
          <a:bodyPr>
            <a:noAutofit/>
          </a:bodyPr>
          <a:lstStyle/>
          <a:p>
            <a:r>
              <a:rPr lang="th-TH" b="1" dirty="0"/>
              <a:t>การเป่าขลุ่ยรี</a:t>
            </a:r>
            <a:r>
              <a:rPr lang="th-TH" b="1" dirty="0" err="1"/>
              <a:t>คอร์เดอร์</a:t>
            </a:r>
            <a:r>
              <a:rPr lang="th-TH" sz="2400" b="1" dirty="0"/>
              <a:t/>
            </a:r>
            <a:br>
              <a:rPr lang="th-TH" sz="2400" b="1" dirty="0"/>
            </a:br>
            <a:r>
              <a:rPr lang="th-TH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เม้ม ริมฝีปากเบา ๆ อมปากขลุ่ยรี</a:t>
            </a:r>
            <a:r>
              <a:rPr lang="th-TH" sz="3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คอร์เดอร์</a:t>
            </a:r>
            <a:r>
              <a:rPr lang="th-TH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เล็กน้อย เป่าลมเข้าเบา ๆ ก็จะเกิดเสียงตามต้องการ เมื่อจะเป่าเสียงสูงต้องเม้มริมฝีปากให้เน้นขึ้นแล้วเป่าลมแรง ส่วนการเป่าเสียงต่ำจะค่อย ๆ ผ่อนริมฝีปากออกแล้วเป่าลมเบา ๆ การเป่าขลุ่ยรี</a:t>
            </a:r>
            <a:r>
              <a:rPr lang="th-TH" sz="3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คอร์เดอร์</a:t>
            </a:r>
            <a:r>
              <a:rPr lang="th-TH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มีวิธีเป่าหลายวิธี เช่น การเป่าโดยใช้ลิ้นเพื่อให้เสียงหนักแน่นและเสียงขาดจากกันเป็นตัว ๆ หรือการเป่าโดยใช้ลมเพื่อให้เลื่อนไหลติดต่อกัน เป็นต้น ผู้ฝึกเป่าขลุ่ยรี</a:t>
            </a:r>
            <a:r>
              <a:rPr lang="th-TH" sz="3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คอร์เดอร์</a:t>
            </a:r>
            <a:r>
              <a:rPr lang="th-TH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ควรฝึกการควบคุมลม ให้ลมที่เป่ามีความสม่ำเสมอโดยการเป่าออกเสียงให้ตำแหน่งลิ้นเหมือนพูดคำว่า ทู “</a:t>
            </a:r>
            <a:r>
              <a:rPr lang="th-TH" sz="3200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Too</a:t>
            </a:r>
            <a:r>
              <a:rPr lang="th-TH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” และใช้ลมเป่า พอประมาณ ไม่เป่าด้วยลมที่แรงหรือลมที่เบาเกินไป ซึ่งพอจะสรุปเป็นข้อ ๆ ได้ดังนี้</a:t>
            </a:r>
            <a:endParaRPr lang="th-TH" sz="3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677334" y="1113692"/>
            <a:ext cx="388059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8694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8011" y="947224"/>
            <a:ext cx="8596668" cy="5186289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			</a:t>
            </a:r>
            <a:r>
              <a:rPr lang="th-TH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1</a:t>
            </a:r>
            <a:r>
              <a:rPr lang="th-TH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. วางตำแหน่งนิ้วให้ถูกต้อง ประคองขลุ่ยให้ทำมุมกับลำตัวเป็นมุม 45 องศา</a:t>
            </a:r>
            <a:br>
              <a:rPr lang="th-TH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h-TH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                2.ใช้มือซ้ายวางนิ้วอยู่ส่วนบนของขลุ่ย และมือขวาวางนิ้วอยู่ส่วนล่างของขลุ่ย</a:t>
            </a:r>
            <a:br>
              <a:rPr lang="th-TH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h-TH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                3.วางปากขลุ่ยระหว่างริมฝีปากบนและล่าง เม้มริมฝีปากอมปากขลุ่ยเล็กน้อย</a:t>
            </a:r>
            <a:br>
              <a:rPr lang="th-TH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h-TH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                4.ขณะที่เป่าโน้ตพยายามปิด “ รู ” ให้สนิท ยกนิ้วขึ้นลงอย่าง</a:t>
            </a:r>
            <a:r>
              <a:rPr lang="th-TH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รวดเร็วตาม</a:t>
            </a:r>
            <a:r>
              <a:rPr lang="th-TH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การเปลี่ยนแปลงของระดับเสียง</a:t>
            </a:r>
            <a:br>
              <a:rPr lang="th-TH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h-TH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                </a:t>
            </a:r>
            <a:r>
              <a:rPr lang="th-TH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5.ไม่ควรกัดปาก</a:t>
            </a:r>
            <a:r>
              <a:rPr lang="th-TH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ขลุ่ย ( </a:t>
            </a:r>
            <a:r>
              <a:rPr lang="th-TH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Mouth</a:t>
            </a:r>
            <a:r>
              <a:rPr lang="th-TH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th-TH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piece</a:t>
            </a:r>
            <a:r>
              <a:rPr lang="th-TH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) </a:t>
            </a:r>
            <a:r>
              <a:rPr lang="th-TH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ขณะที๋</a:t>
            </a:r>
            <a:r>
              <a:rPr lang="th-TH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เป่า</a:t>
            </a:r>
            <a:endParaRPr lang="th-TH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4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764348"/>
            <a:ext cx="9310728" cy="5158154"/>
          </a:xfrm>
        </p:spPr>
        <p:txBody>
          <a:bodyPr>
            <a:normAutofit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b="1" dirty="0"/>
              <a:t>	</a:t>
            </a:r>
            <a:r>
              <a:rPr lang="th-TH" b="1" dirty="0" smtClean="0"/>
              <a:t>	   </a:t>
            </a:r>
            <a:r>
              <a:rPr lang="th-TH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6.</a:t>
            </a:r>
            <a:r>
              <a:rPr lang="th-TH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ควบ คุมลมหายใจ อย่าเป่าลมแรงเกินไปเพราะจะทำให้เสียงเพี้ยน (ผิด) จงจำไว้ว่า เสียงที่ถูกต้องจะต้องเกิดจากการเป่า และพยายามสังเกตด้วยว่าเวลาเป่าเสียงต่ำ ควรจะเป่าลมเบา ๆ เสียงสูงควรจะเป่าลมแรง ๆ ตามระดับตัวโน้ต</a:t>
            </a:r>
            <a:br>
              <a:rPr lang="th-TH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h-TH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            7.ควรสังเกตในการวางท่าในการเป่า ทั้งยืนและนั่ง ให้สง่างาม หลังตรง เพราะจะช่วยในการควบคุมลมที่เป่าได้ด้วย</a:t>
            </a:r>
            <a:br>
              <a:rPr lang="th-TH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th-TH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            8.ควรฝึกเป่าขลุ่ยเป็นประจำอย่างน้อยวันละ 1 – 2 ครั้ง</a:t>
            </a:r>
            <a:endParaRPr lang="th-TH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68892" y="483476"/>
            <a:ext cx="4146916" cy="693682"/>
          </a:xfrm>
        </p:spPr>
        <p:txBody>
          <a:bodyPr>
            <a:normAutofit/>
          </a:bodyPr>
          <a:lstStyle/>
          <a:p>
            <a:pPr algn="ctr"/>
            <a:r>
              <a:rPr lang="th-TH" b="1" dirty="0" smtClean="0"/>
              <a:t>แผนผังระบบนิ้ว</a:t>
            </a:r>
            <a:endParaRPr lang="th-TH" b="1" dirty="0"/>
          </a:p>
        </p:txBody>
      </p:sp>
      <p:pic>
        <p:nvPicPr>
          <p:cNvPr id="6" name="รูปภาพ 5" descr="IMG_15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536027" y="1523998"/>
            <a:ext cx="5382422" cy="4020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 descr="IMG_1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15021" y="1723700"/>
            <a:ext cx="5297996" cy="395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ลูกศรซ้าย-ขวา 4"/>
          <p:cNvSpPr/>
          <p:nvPr/>
        </p:nvSpPr>
        <p:spPr>
          <a:xfrm>
            <a:off x="5780691" y="3605047"/>
            <a:ext cx="557048" cy="2627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688" y="4864689"/>
            <a:ext cx="998242" cy="1024854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89944">
            <a:off x="1775217" y="4764071"/>
            <a:ext cx="324602" cy="10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93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3641250" y="367861"/>
            <a:ext cx="4146916" cy="754966"/>
          </a:xfrm>
        </p:spPr>
        <p:txBody>
          <a:bodyPr>
            <a:normAutofit/>
          </a:bodyPr>
          <a:lstStyle/>
          <a:p>
            <a:r>
              <a:rPr lang="th-TH" b="1" dirty="0" smtClean="0"/>
              <a:t>โน้ต</a:t>
            </a:r>
            <a:r>
              <a:rPr lang="th-TH" b="1" dirty="0" smtClean="0"/>
              <a:t>เพลงและแบบฝึกหัด</a:t>
            </a:r>
            <a:endParaRPr lang="th-TH" b="1" dirty="0"/>
          </a:p>
        </p:txBody>
      </p:sp>
      <p:pic>
        <p:nvPicPr>
          <p:cNvPr id="8" name="รูปภาพ 7" descr="IMG_1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9716" y="1806825"/>
            <a:ext cx="5142013" cy="3840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 descr="IMG_1526.JPG"/>
          <p:cNvPicPr>
            <a:picLocks noChangeAspect="1"/>
          </p:cNvPicPr>
          <p:nvPr/>
        </p:nvPicPr>
        <p:blipFill>
          <a:blip r:embed="rId3" cstate="print"/>
          <a:srcRect l="3177"/>
          <a:stretch>
            <a:fillRect/>
          </a:stretch>
        </p:blipFill>
        <p:spPr>
          <a:xfrm rot="5400000">
            <a:off x="5080627" y="1752345"/>
            <a:ext cx="5124703" cy="395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ลูกศรขวาท้ายขีด 9"/>
          <p:cNvSpPr/>
          <p:nvPr/>
        </p:nvSpPr>
        <p:spPr>
          <a:xfrm>
            <a:off x="4992414" y="3300248"/>
            <a:ext cx="662152" cy="37837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115" y="5011834"/>
            <a:ext cx="998242" cy="1024854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89944">
            <a:off x="1701644" y="4911216"/>
            <a:ext cx="324602" cy="1060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3641250" y="367861"/>
            <a:ext cx="4146916" cy="754966"/>
          </a:xfrm>
        </p:spPr>
        <p:txBody>
          <a:bodyPr>
            <a:normAutofit/>
          </a:bodyPr>
          <a:lstStyle/>
          <a:p>
            <a:r>
              <a:rPr lang="th-TH" b="1" dirty="0" smtClean="0"/>
              <a:t>โน้ต</a:t>
            </a:r>
            <a:r>
              <a:rPr lang="th-TH" b="1" dirty="0" smtClean="0"/>
              <a:t>เพลงและแบบฝึกหัด</a:t>
            </a:r>
            <a:endParaRPr lang="th-TH" b="1" dirty="0"/>
          </a:p>
        </p:txBody>
      </p:sp>
      <p:pic>
        <p:nvPicPr>
          <p:cNvPr id="6" name="รูปภาพ 5" descr="IMG_1528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 rot="5400000">
            <a:off x="3387759" y="1752973"/>
            <a:ext cx="4291872" cy="320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 descr="IMG_1531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 rot="5400000">
            <a:off x="6614" y="1759124"/>
            <a:ext cx="4266709" cy="3186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 descr="IMG_1532.JP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 rot="5400000">
            <a:off x="6838842" y="1765993"/>
            <a:ext cx="4319574" cy="3226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219" y="5148469"/>
            <a:ext cx="998242" cy="1024854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89944">
            <a:off x="1806748" y="5047851"/>
            <a:ext cx="324602" cy="1060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IMG_1529.JPG"/>
          <p:cNvPicPr>
            <a:picLocks noChangeAspect="1"/>
          </p:cNvPicPr>
          <p:nvPr/>
        </p:nvPicPr>
        <p:blipFill>
          <a:blip r:embed="rId2" cstate="print"/>
          <a:srcRect l="46655"/>
          <a:stretch>
            <a:fillRect/>
          </a:stretch>
        </p:blipFill>
        <p:spPr>
          <a:xfrm rot="5400000">
            <a:off x="1493647" y="749393"/>
            <a:ext cx="3598584" cy="5038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 descr="IMG_1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324010" y="2028497"/>
            <a:ext cx="4889916" cy="365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2617076" y="367860"/>
            <a:ext cx="4834759" cy="861849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 smtClean="0"/>
              <a:t>แบบ</a:t>
            </a:r>
            <a:r>
              <a:rPr lang="th-TH" b="1" dirty="0" err="1" smtClean="0"/>
              <a:t>ฝึกหัดอะเป</a:t>
            </a:r>
            <a:r>
              <a:rPr lang="th-TH" b="1" dirty="0" smtClean="0"/>
              <a:t>จิโอ        (</a:t>
            </a:r>
            <a:r>
              <a:rPr lang="en-US" b="1" dirty="0" smtClean="0"/>
              <a:t>a</a:t>
            </a:r>
            <a:r>
              <a:rPr lang="en-US" b="1" dirty="0" smtClean="0"/>
              <a:t>rpeggio</a:t>
            </a:r>
            <a:r>
              <a:rPr lang="th-TH" b="1" dirty="0" smtClean="0"/>
              <a:t>)</a:t>
            </a:r>
            <a:endParaRPr lang="th-TH" b="1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688" y="4864689"/>
            <a:ext cx="998242" cy="1024854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89944">
            <a:off x="1855748" y="4208623"/>
            <a:ext cx="506275" cy="1653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771378" y="561760"/>
            <a:ext cx="4408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ประวัติขลุ่ยรี</a:t>
            </a:r>
            <a:r>
              <a:rPr lang="th-TH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คอร์เดอร์</a:t>
            </a:r>
            <a:endParaRPr lang="th-TH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15925" y="1755171"/>
            <a:ext cx="949569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3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ขลุ่ยรี</a:t>
            </a:r>
            <a:r>
              <a:rPr lang="th-TH" sz="3600" b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คอร์เดอร์</a:t>
            </a:r>
            <a:r>
              <a:rPr lang="th-TH" sz="3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th-TH" sz="3600" b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Recorder</a:t>
            </a:r>
            <a:r>
              <a:rPr lang="th-TH" sz="3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 เป็นเครื่องดนตรีสากลจัดอยู่ในประเภทเครื่องเป่าลมไม้ปัจจุบันนิยมทำด้วยพลาสติกสีขาว  ทำให้เกิดเสียงได้โดยการเป่าลมเข้าไปยังปากที่ รูของขลุ่ยรี</a:t>
            </a:r>
            <a:r>
              <a:rPr lang="th-TH" sz="3600" b="1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คอร์เดอร์</a:t>
            </a:r>
            <a:endParaRPr lang="th-TH" sz="36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15924" y="3778575"/>
            <a:ext cx="94956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3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3600" b="1" dirty="0"/>
              <a:t>ขลุ่ยรี</a:t>
            </a:r>
            <a:r>
              <a:rPr lang="th-TH" sz="3600" b="1" dirty="0" err="1"/>
              <a:t>คอร์เดอร์</a:t>
            </a:r>
            <a:r>
              <a:rPr lang="th-TH" sz="3600" b="1" dirty="0"/>
              <a:t>มีอยู่ 2 ระบบ </a:t>
            </a:r>
            <a:r>
              <a:rPr lang="th-TH" sz="3600" dirty="0"/>
              <a:t/>
            </a:r>
            <a:br>
              <a:rPr lang="th-TH" sz="3600" dirty="0"/>
            </a:br>
            <a:r>
              <a:rPr lang="th-TH" sz="3600" b="1" dirty="0"/>
              <a:t>                คือ ระบบ บา</a:t>
            </a:r>
            <a:r>
              <a:rPr lang="th-TH" sz="3600" b="1" dirty="0" err="1"/>
              <a:t>โรก</a:t>
            </a:r>
            <a:r>
              <a:rPr lang="th-TH" sz="3600" b="1" dirty="0"/>
              <a:t> กับ ระบบเยอรมัน ที่นิยมใช้กัน</a:t>
            </a:r>
            <a:r>
              <a:rPr lang="th-TH" sz="3600" b="1" dirty="0" smtClean="0"/>
              <a:t>มาก</a:t>
            </a:r>
          </a:p>
          <a:p>
            <a:r>
              <a:rPr lang="th-TH" sz="3600" b="1" dirty="0" smtClean="0"/>
              <a:t>คือ ระบบ</a:t>
            </a:r>
            <a:r>
              <a:rPr lang="th-TH" sz="3600" b="1" dirty="0"/>
              <a:t>บา</a:t>
            </a:r>
            <a:r>
              <a:rPr lang="th-TH" sz="3600" b="1" dirty="0" err="1"/>
              <a:t>โรก</a:t>
            </a:r>
            <a:endParaRPr lang="th-TH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9278" y="4825640"/>
            <a:ext cx="2857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13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679939"/>
            <a:ext cx="4443306" cy="1320800"/>
          </a:xfrm>
        </p:spPr>
        <p:txBody>
          <a:bodyPr/>
          <a:lstStyle/>
          <a:p>
            <a:r>
              <a:rPr lang="th-TH" b="1" dirty="0" smtClean="0"/>
              <a:t>การดูแลรักษาขลุ่ยรีคอร์ด</a:t>
            </a:r>
            <a:r>
              <a:rPr lang="th-TH" b="1" dirty="0" err="1" smtClean="0"/>
              <a:t>เดอร์</a:t>
            </a:r>
            <a:endParaRPr lang="th-TH" b="1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677334" y="1493520"/>
            <a:ext cx="444330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h-TH" b="1" dirty="0"/>
          </a:p>
        </p:txBody>
      </p: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677333" y="1335870"/>
            <a:ext cx="922632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1.</a:t>
            </a:r>
            <a:r>
              <a:rPr lang="th-TH" sz="3200" b="1" dirty="0" smtClean="0"/>
              <a:t>นำ</a:t>
            </a:r>
            <a:r>
              <a:rPr lang="th-TH" sz="3200" b="1" dirty="0"/>
              <a:t>ขลุ่ยรี</a:t>
            </a:r>
            <a:r>
              <a:rPr lang="th-TH" sz="3200" b="1" dirty="0" err="1"/>
              <a:t>คอร์เดอร์</a:t>
            </a:r>
            <a:r>
              <a:rPr lang="th-TH" sz="3200" b="1" dirty="0"/>
              <a:t> ล้างด้วยน้ำสะอาดหรือน้ำอุ่นที่ผสมสบู่อ่อน ๆ ทุกครั้งหลังการใช้งาน</a:t>
            </a:r>
          </a:p>
        </p:txBody>
      </p: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677332" y="2318263"/>
            <a:ext cx="10196994" cy="2419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2.</a:t>
            </a:r>
            <a:r>
              <a:rPr lang="th-TH" sz="3200" b="1" dirty="0"/>
              <a:t> การ ประกอบหรือถอดขลุ่ยรี</a:t>
            </a:r>
            <a:r>
              <a:rPr lang="th-TH" sz="3200" b="1" dirty="0" err="1"/>
              <a:t>คอร์เดอร์</a:t>
            </a:r>
            <a:r>
              <a:rPr lang="th-TH" sz="3200" b="1" dirty="0"/>
              <a:t> ควรถอดข้อต่อด้วยการค่อย ๆ หมุนออกตามแนวเข็มนาฬิกา ท่อนส่วนหัว(</a:t>
            </a:r>
            <a:r>
              <a:rPr lang="th-TH" sz="3200" b="1" dirty="0" err="1"/>
              <a:t>Head</a:t>
            </a:r>
            <a:r>
              <a:rPr lang="th-TH" sz="3200" b="1" dirty="0"/>
              <a:t> </a:t>
            </a:r>
            <a:r>
              <a:rPr lang="th-TH" sz="3200" b="1" dirty="0" err="1" smtClean="0"/>
              <a:t>Joint</a:t>
            </a:r>
            <a:r>
              <a:rPr lang="th-TH" sz="3200" b="1" dirty="0" smtClean="0"/>
              <a:t>)ที่ล้างสะอาด</a:t>
            </a:r>
            <a:r>
              <a:rPr lang="th-TH" sz="3200" b="1" dirty="0"/>
              <a:t>   แล้ว ควรเช็ดด้วยผ้านุ่ม ๆ ที่</a:t>
            </a:r>
            <a:r>
              <a:rPr lang="th-TH" sz="3200" b="1" dirty="0" smtClean="0"/>
              <a:t>สะอาด ห้าม</a:t>
            </a:r>
            <a:r>
              <a:rPr lang="th-TH" sz="3200" b="1" dirty="0"/>
              <a:t>ใช้การสะบัดให้แห้ง เพราะขลุ่ยรี</a:t>
            </a:r>
            <a:r>
              <a:rPr lang="th-TH" sz="3200" b="1" dirty="0" err="1"/>
              <a:t>คอร์เดอร์</a:t>
            </a:r>
            <a:r>
              <a:rPr lang="th-TH" sz="3200" b="1" dirty="0"/>
              <a:t>อาจแยกหลุดออกจากกัน หรือหล่นแตกได้ง่าย</a:t>
            </a:r>
          </a:p>
        </p:txBody>
      </p:sp>
      <p:sp>
        <p:nvSpPr>
          <p:cNvPr id="20" name="ชื่อเรื่อง 1"/>
          <p:cNvSpPr txBox="1">
            <a:spLocks/>
          </p:cNvSpPr>
          <p:nvPr/>
        </p:nvSpPr>
        <p:spPr>
          <a:xfrm>
            <a:off x="677332" y="4278120"/>
            <a:ext cx="10196994" cy="241964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/>
              <a:t>3.</a:t>
            </a:r>
            <a:r>
              <a:rPr lang="th-TH" sz="3200" b="1" dirty="0" smtClean="0"/>
              <a:t> การ</a:t>
            </a:r>
            <a:r>
              <a:rPr lang="th-TH" sz="3200" b="1" dirty="0"/>
              <a:t>ทำความสะอาดส่วนกลาง (</a:t>
            </a:r>
            <a:r>
              <a:rPr lang="th-TH" sz="3200" b="1" dirty="0" err="1"/>
              <a:t>Middle</a:t>
            </a:r>
            <a:r>
              <a:rPr lang="th-TH" sz="3200" b="1" dirty="0"/>
              <a:t> </a:t>
            </a:r>
            <a:r>
              <a:rPr lang="th-TH" sz="3200" b="1" dirty="0" err="1"/>
              <a:t>Joint</a:t>
            </a:r>
            <a:r>
              <a:rPr lang="th-TH" sz="3200" b="1" dirty="0"/>
              <a:t>) และส่วนท้าย (</a:t>
            </a:r>
            <a:r>
              <a:rPr lang="th-TH" sz="3200" b="1" dirty="0" err="1"/>
              <a:t>Foot</a:t>
            </a:r>
            <a:r>
              <a:rPr lang="th-TH" sz="3200" b="1" dirty="0"/>
              <a:t> </a:t>
            </a:r>
            <a:r>
              <a:rPr lang="th-TH" sz="3200" b="1" dirty="0" err="1"/>
              <a:t>Joint</a:t>
            </a:r>
            <a:r>
              <a:rPr lang="th-TH" sz="3200" b="1" dirty="0"/>
              <a:t>) โดยวิธีใช้</a:t>
            </a:r>
            <a:br>
              <a:rPr lang="th-TH" sz="3200" b="1" dirty="0"/>
            </a:br>
            <a:r>
              <a:rPr lang="th-TH" sz="3200" b="1" dirty="0"/>
              <a:t>        ผ้านุ่มที่สะอาดเช็ด และการถอดข้อต่อออกจากกัน อาจใช้ไม้หรือแท่งพลาสติกทำความสะอาด โดยสอดผ้าเข้าไปเช็ดข้างใน</a:t>
            </a:r>
            <a:br>
              <a:rPr lang="th-TH" sz="3200" b="1" dirty="0"/>
            </a:br>
            <a:r>
              <a:rPr lang="th-TH" sz="3200" b="1" dirty="0"/>
              <a:t>        ตัวขลุ่ยให้สะอาด</a:t>
            </a:r>
          </a:p>
        </p:txBody>
      </p:sp>
    </p:spTree>
    <p:extLst>
      <p:ext uri="{BB962C8B-B14F-4D97-AF65-F5344CB8AC3E}">
        <p14:creationId xmlns:p14="http://schemas.microsoft.com/office/powerpoint/2010/main" xmlns="" val="34118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3" y="1594339"/>
            <a:ext cx="9620217" cy="3779520"/>
          </a:xfrm>
        </p:spPr>
        <p:txBody>
          <a:bodyPr>
            <a:normAutofit/>
          </a:bodyPr>
          <a:lstStyle/>
          <a:p>
            <a:r>
              <a:rPr lang="th-TH" b="1" dirty="0"/>
              <a:t>4. เมื่อ เห็นว่าแห้งที่แล้ว ควร</a:t>
            </a:r>
            <a:r>
              <a:rPr lang="th-TH" b="1" dirty="0" err="1"/>
              <a:t>ทาวาส</a:t>
            </a:r>
            <a:r>
              <a:rPr lang="th-TH" b="1" dirty="0"/>
              <a:t>ลิ</a:t>
            </a:r>
            <a:r>
              <a:rPr lang="th-TH" b="1" dirty="0" err="1"/>
              <a:t>นที่บ</a:t>
            </a:r>
            <a:r>
              <a:rPr lang="th-TH" b="1" dirty="0"/>
              <a:t>ริ</a:t>
            </a:r>
            <a:r>
              <a:rPr lang="th-TH" b="1" dirty="0" err="1"/>
              <a:t>เวณ</a:t>
            </a:r>
            <a:r>
              <a:rPr lang="th-TH" b="1" dirty="0"/>
              <a:t>ข้อต่อต่าง ๆ เพื่อง่ายต่อการประกอบเข้าด้วยกัน และไม่แน่นเกินไป</a:t>
            </a:r>
            <a:br>
              <a:rPr lang="th-TH" b="1" dirty="0"/>
            </a:br>
            <a:r>
              <a:rPr lang="th-TH" b="1" dirty="0"/>
              <a:t>        เมื่อจะถอดออกมาทำความสะอาดในครั้ง</a:t>
            </a:r>
            <a:r>
              <a:rPr lang="th-TH" b="1" dirty="0" smtClean="0"/>
              <a:t>ต่อไป</a:t>
            </a:r>
            <a:br>
              <a:rPr lang="th-TH" b="1" dirty="0" smtClean="0"/>
            </a:br>
            <a:r>
              <a:rPr lang="th-TH" b="1" dirty="0"/>
              <a:t>5. ควรเก็บใส่ ซองเก็บ หรือกล่องที่ติดมากับตัวเครื่อง เพื่อความเป็นระเบียบ ฝุ่นไม่เกาะ </a:t>
            </a:r>
            <a:r>
              <a:rPr lang="th-TH" b="1" dirty="0" err="1"/>
              <a:t>เล้ว</a:t>
            </a:r>
            <a:r>
              <a:rPr lang="th-TH" b="1" dirty="0"/>
              <a:t>นำไปเก็บในตู้ </a:t>
            </a:r>
            <a:br>
              <a:rPr lang="th-TH" b="1" dirty="0"/>
            </a:br>
            <a:r>
              <a:rPr lang="th-TH" b="1" dirty="0"/>
              <a:t>        หรือบริเวณที่เก็บเครื่องดนตรีให้เรียบร้อย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69093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815924" y="1431615"/>
            <a:ext cx="949569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3600" b="1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b="1" dirty="0"/>
              <a:t>นิยมเล่นกันมาตั้งแต่ยุคบาโรค (ช่วงปี ค.ศ. 1600-1750)  ซึ่งขลุ่ยรี</a:t>
            </a:r>
            <a:r>
              <a:rPr lang="th-TH" b="1" dirty="0" err="1"/>
              <a:t>คอร์เดอร์</a:t>
            </a:r>
            <a:r>
              <a:rPr lang="th-TH" b="1" dirty="0"/>
              <a:t>ที่เราเล่นกันอยู่ก็มาจากช่วงยุคบาโรคนี่เอง และได้รับการปรับปรุงใหม่   จะนุ่มนวลบางเบา สดใสจัดอยู่ในตระกูล ขลุ่ยรี</a:t>
            </a:r>
            <a:r>
              <a:rPr lang="th-TH" b="1" dirty="0" err="1"/>
              <a:t>คอร์เดอร์</a:t>
            </a:r>
            <a:endParaRPr lang="th-TH" dirty="0"/>
          </a:p>
          <a:p>
            <a:r>
              <a:rPr lang="th-TH" b="1" dirty="0"/>
              <a:t>         เกิดใหม่ในช่วงศตวรรษที่ 20 และยังคงได้รับความนิยมเรื่อยมา จนถึงปัจจุบัน </a:t>
            </a:r>
            <a:endParaRPr lang="th-TH" dirty="0"/>
          </a:p>
          <a:p>
            <a:endParaRPr lang="th-TH" sz="3600" dirty="0" smtClean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815924" y="3898646"/>
            <a:ext cx="934903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h-TH" b="1" dirty="0" smtClean="0"/>
              <a:t>	กล่าว </a:t>
            </a:r>
            <a:r>
              <a:rPr lang="th-TH" b="1" dirty="0"/>
              <a:t>คือ ต้นตระกูลของขลุ่ยรี</a:t>
            </a:r>
            <a:r>
              <a:rPr lang="th-TH" b="1" dirty="0" err="1"/>
              <a:t>คอร์เดอร์</a:t>
            </a:r>
            <a:r>
              <a:rPr lang="th-TH" b="1" dirty="0"/>
              <a:t> </a:t>
            </a:r>
            <a:r>
              <a:rPr lang="th-TH" b="1" dirty="0" smtClean="0"/>
              <a:t>เป็น</a:t>
            </a:r>
            <a:r>
              <a:rPr lang="th-TH" b="1" dirty="0"/>
              <a:t>เครื่องดนตรีที่มีลักษณะคล้ายนกหวีด </a:t>
            </a:r>
            <a:endParaRPr lang="th-TH" b="1" dirty="0" smtClean="0"/>
          </a:p>
          <a:p>
            <a:r>
              <a:rPr lang="th-TH" b="1" dirty="0" smtClean="0"/>
              <a:t>คือ</a:t>
            </a:r>
            <a:r>
              <a:rPr lang="th-TH" b="1" dirty="0"/>
              <a:t>เป็นขลุ่ยประเภทที่เป่าลมเข้าไป</a:t>
            </a:r>
            <a:r>
              <a:rPr lang="th-TH" b="1" dirty="0" smtClean="0"/>
              <a:t>แล้วมี</a:t>
            </a:r>
            <a:r>
              <a:rPr lang="th-TH" b="1" dirty="0"/>
              <a:t>ทางบังคับลมให้ตรงไปที่ส่วนที่เป็นจุดกำเนิด</a:t>
            </a:r>
            <a:r>
              <a:rPr lang="th-TH" b="1" dirty="0" smtClean="0"/>
              <a:t>เสียง</a:t>
            </a:r>
          </a:p>
          <a:p>
            <a:r>
              <a:rPr lang="th-TH" b="1" dirty="0" smtClean="0"/>
              <a:t> </a:t>
            </a:r>
            <a:r>
              <a:rPr lang="th-TH" b="1" dirty="0"/>
              <a:t>ทำให้เสียงที่เกิดขึ้นนั้นมีความใส ความชัดเจน แน่นอนและแม่นยำ</a:t>
            </a:r>
            <a:endParaRPr lang="th-TH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972" y="5283641"/>
            <a:ext cx="683639" cy="424965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1424" y="3950364"/>
            <a:ext cx="285750" cy="381000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1133" y="1505022"/>
            <a:ext cx="285750" cy="381000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1598" y="5283641"/>
            <a:ext cx="683639" cy="424965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9695" y="5283641"/>
            <a:ext cx="683639" cy="424965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9703" y="5283641"/>
            <a:ext cx="683639" cy="424965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7847" y="5283640"/>
            <a:ext cx="683639" cy="424965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4534" y="3360413"/>
            <a:ext cx="285750" cy="381000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6353" y="3517646"/>
            <a:ext cx="285750" cy="381000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2285" y="3348239"/>
            <a:ext cx="285750" cy="381000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3398" y="3481050"/>
            <a:ext cx="285750" cy="381000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7421" y="3314727"/>
            <a:ext cx="285750" cy="381000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2" y="3474965"/>
            <a:ext cx="285750" cy="381000"/>
          </a:xfrm>
          <a:prstGeom prst="rect">
            <a:avLst/>
          </a:prstGeom>
        </p:spPr>
      </p:pic>
      <p:pic>
        <p:nvPicPr>
          <p:cNvPr id="26" name="รูปภาพ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2244" y="3361830"/>
            <a:ext cx="285750" cy="381000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3357" y="3438369"/>
            <a:ext cx="2857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19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3" y="1017567"/>
            <a:ext cx="9648353" cy="5777132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		ทุก</a:t>
            </a:r>
            <a:r>
              <a:rPr lang="th-TH" b="1" dirty="0"/>
              <a:t>ครั้งที่เป่าให้ คิดถึงเวลาเป่านกหวีดก็มีลักษณะคล้ายกัน คือ เป่าลงไปแล้วมีช่องทางบังคับลมที่เป่าให้ออกไปทางเดียวกันอย่างแม่นยำทุก ครั้ง เสียงที่ได้จึงไม่มีความเพี้ยนหรือ มีความเพี้ยนน้อยมาก </a:t>
            </a:r>
            <a:r>
              <a:rPr lang="th-TH" dirty="0"/>
              <a:t/>
            </a:r>
            <a:br>
              <a:rPr lang="th-TH" dirty="0"/>
            </a:br>
            <a:r>
              <a:rPr lang="th-TH" b="1" dirty="0"/>
              <a:t>           ( ความเพี้ยนในความหมายของเครื่องดนตรีประเภทเครื่องเป่า คือความเพี้ยนที่อาจเกิดจากการวางปาก การวางนิ้วการบังคับทิศทางลมของผู้เล่น  หรือความเพี้ยนที่อาจเกิดจาก ลักษณะเฉพาะของเครื่องดนตรี เช่น ลิ้น นวม เป็นต้น ) ซึ่ง เครื่องดนตรีประเภทที่คล้ายนกหวีดแบบนี้ มนุษย์เรารู้จักประดิษฐ์ขึ้นมานับพันปี แล้ว จากหลักฐานที่ค้นพบก็คือ     มีการค้นพบเครื่องดนตรีที่ทำจากกระดูกแกะ ในยุคเหล็ก ที่ประเทศอังกฤษ ซึ่งก็มีลักษณะเป็นปากเป่าให้เกิดเสียง </a:t>
            </a:r>
            <a:r>
              <a:rPr lang="th-TH" b="1" dirty="0" smtClean="0"/>
              <a:t>มี</a:t>
            </a:r>
            <a:r>
              <a:rPr lang="th-TH" b="1" dirty="0"/>
              <a:t>รูปิดเปิดนิ้ว 3 -5 รู เป็นต้น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97009">
            <a:off x="6105303" y="5373145"/>
            <a:ext cx="538809" cy="538809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41017">
            <a:off x="914404" y="837661"/>
            <a:ext cx="752057" cy="7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67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25440"/>
          </a:xfrm>
        </p:spPr>
        <p:txBody>
          <a:bodyPr>
            <a:normAutofit fontScale="90000"/>
          </a:bodyPr>
          <a:lstStyle/>
          <a:p>
            <a:r>
              <a:rPr lang="th-TH" b="1" dirty="0"/>
              <a:t>การที่จะกำหนดวันเวลา หรือช่วงยุคสมัยที่เกิดขลุ่ยรี</a:t>
            </a:r>
            <a:r>
              <a:rPr lang="th-TH" b="1" dirty="0" err="1"/>
              <a:t>คอร์เดอร์</a:t>
            </a:r>
            <a:r>
              <a:rPr lang="th-TH" b="1" dirty="0"/>
              <a:t>ขึ้นเป็นครั้งแรกนั้น เป็นหัวข้อที่มีการถกเถียงกันอย่างกว้างขวาง</a:t>
            </a:r>
            <a:r>
              <a:rPr lang="th-TH" dirty="0"/>
              <a:t/>
            </a:r>
            <a:br>
              <a:rPr lang="th-TH" dirty="0"/>
            </a:br>
            <a:r>
              <a:rPr lang="th-TH" b="1" dirty="0"/>
              <a:t>         ในหมู่สถาบันการศึกษาต่างๆทั่วโลกโดยเฉพาะในยุโรป  ซึ่งกล่าวกันว่า  ขลุ่ยรี</a:t>
            </a:r>
            <a:r>
              <a:rPr lang="th-TH" b="1" dirty="0" err="1"/>
              <a:t>คอร์เดอร์</a:t>
            </a:r>
            <a:r>
              <a:rPr lang="th-TH" b="1" dirty="0"/>
              <a:t>ในยุค บาโรค (</a:t>
            </a:r>
            <a:r>
              <a:rPr lang="en-US" b="1" dirty="0"/>
              <a:t>Baroque Age </a:t>
            </a:r>
            <a:r>
              <a:rPr lang="th-TH" b="1" dirty="0"/>
              <a:t>ค.ศ.1600-1750 )เป็นขลุ่ยรี</a:t>
            </a:r>
            <a:r>
              <a:rPr lang="th-TH" b="1" dirty="0" err="1"/>
              <a:t>คอร์เดอร์</a:t>
            </a:r>
            <a:r>
              <a:rPr lang="th-TH" b="1" dirty="0"/>
              <a:t>ที่มีลักษณะเหมือนกับขลุ่ยรี</a:t>
            </a:r>
            <a:r>
              <a:rPr lang="th-TH" b="1" dirty="0" err="1"/>
              <a:t>คอร์เดอร์</a:t>
            </a:r>
            <a:r>
              <a:rPr lang="th-TH" b="1" dirty="0"/>
              <a:t>  ในปัจจุบันมาก ที่สุด ในยุคบาโรค  ขลุ่ยนี้ถูกนำมาใช้เล่นทำนองหลัก ในลักษณะเดียวกับเครื่องดนตรีที่เรียกว่า </a:t>
            </a:r>
            <a:r>
              <a:rPr lang="th-TH" b="1" dirty="0" err="1"/>
              <a:t>ฟลู้ท</a:t>
            </a:r>
            <a:r>
              <a:rPr lang="th-TH" b="1" dirty="0"/>
              <a:t> (</a:t>
            </a:r>
            <a:r>
              <a:rPr lang="en-US" b="1" dirty="0"/>
              <a:t>Flute)  </a:t>
            </a:r>
            <a:r>
              <a:rPr lang="th-TH" b="1" dirty="0"/>
              <a:t>ในวงออร์เคสตร้า คือเป็นเครื่องดนตรีที่ต้อง </a:t>
            </a:r>
            <a:r>
              <a:rPr lang="th-TH" b="1" dirty="0" err="1"/>
              <a:t>โซโล</a:t>
            </a:r>
            <a:r>
              <a:rPr lang="th-TH" b="1" dirty="0"/>
              <a:t> (</a:t>
            </a:r>
            <a:r>
              <a:rPr lang="en-US" b="1" dirty="0"/>
              <a:t>Solo) </a:t>
            </a:r>
            <a:r>
              <a:rPr lang="th-TH" b="1" dirty="0"/>
              <a:t>นับว่า เป็นยุคที่ขลุ่ยรี</a:t>
            </a:r>
            <a:r>
              <a:rPr lang="th-TH" b="1" dirty="0" err="1"/>
              <a:t>คอร์เดอร์</a:t>
            </a:r>
            <a:r>
              <a:rPr lang="th-TH" b="1" dirty="0"/>
              <a:t>ได้รับความนิยมอย่างมาก  โดยนักแต่งเพลงคนสำคัญอย่าง </a:t>
            </a:r>
            <a:r>
              <a:rPr lang="th-TH" b="1" dirty="0" err="1"/>
              <a:t>บาค</a:t>
            </a:r>
            <a:r>
              <a:rPr lang="th-TH" b="1" dirty="0"/>
              <a:t> (</a:t>
            </a:r>
            <a:r>
              <a:rPr lang="en-US" b="1" dirty="0"/>
              <a:t>Bach) ,</a:t>
            </a:r>
            <a:r>
              <a:rPr lang="th-TH" b="1" dirty="0" err="1"/>
              <a:t>เฮนเดล</a:t>
            </a:r>
            <a:r>
              <a:rPr lang="th-TH" b="1" dirty="0"/>
              <a:t> (</a:t>
            </a:r>
            <a:r>
              <a:rPr lang="en-US" b="1" dirty="0"/>
              <a:t>Handel) </a:t>
            </a:r>
            <a:r>
              <a:rPr lang="th-TH" b="1" dirty="0"/>
              <a:t>และเท</a:t>
            </a:r>
            <a:r>
              <a:rPr lang="th-TH" b="1" dirty="0" err="1"/>
              <a:t>เลมาน</a:t>
            </a:r>
            <a:r>
              <a:rPr lang="th-TH" b="1" dirty="0"/>
              <a:t>(</a:t>
            </a:r>
            <a:r>
              <a:rPr lang="en-US" b="1" dirty="0"/>
              <a:t>Telemann) </a:t>
            </a:r>
            <a:r>
              <a:rPr lang="th-TH" b="1" dirty="0"/>
              <a:t>เป็นต้น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1793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72554"/>
          </a:xfrm>
        </p:spPr>
        <p:txBody>
          <a:bodyPr>
            <a:normAutofit fontScale="90000"/>
          </a:bodyPr>
          <a:lstStyle/>
          <a:p>
            <a:r>
              <a:rPr lang="th-TH" sz="3100" b="1" dirty="0"/>
              <a:t>ต่อมาในยุคศตวรรษที่ 18 (ค.ศ.1700-1800) ขลุ่ยที่มีลักษณะคล้าย </a:t>
            </a:r>
            <a:r>
              <a:rPr lang="en-US" sz="3100" b="1" dirty="0"/>
              <a:t>Flute </a:t>
            </a:r>
            <a:r>
              <a:rPr lang="th-TH" sz="3100" b="1" dirty="0"/>
              <a:t>เริ่มได้รับความนิยมมากขึ้น ซึ่งเป็นการสะท้อน</a:t>
            </a:r>
            <a:r>
              <a:rPr lang="th-TH" sz="3100" dirty="0"/>
              <a:t/>
            </a:r>
            <a:br>
              <a:rPr lang="th-TH" sz="3100" dirty="0"/>
            </a:br>
            <a:r>
              <a:rPr lang="th-TH" sz="3100" b="1" dirty="0"/>
              <a:t>                ถึง ข้อเสียอย่างหนึ่งของขลุ่ยรี</a:t>
            </a:r>
            <a:r>
              <a:rPr lang="th-TH" sz="3100" b="1" dirty="0" err="1"/>
              <a:t>คอร์เดอร์</a:t>
            </a:r>
            <a:r>
              <a:rPr lang="th-TH" sz="3100" b="1" dirty="0"/>
              <a:t>ว่า เสียงของขลุ่ยรี</a:t>
            </a:r>
            <a:r>
              <a:rPr lang="th-TH" sz="3100" b="1" dirty="0" err="1"/>
              <a:t>คอร์เดอร์</a:t>
            </a:r>
            <a:r>
              <a:rPr lang="th-TH" sz="3100" b="1" dirty="0"/>
              <a:t>นั้น ถึงแม้จะใส ชัดเจน ความเพี้ยนน้อย แต่เนื้อเสียงก็เล็กและบางเบามาก  ขณะที่ขลุ่ย </a:t>
            </a:r>
            <a:r>
              <a:rPr lang="en-US" sz="3100" b="1" dirty="0"/>
              <a:t>Transverse Flute </a:t>
            </a:r>
            <a:r>
              <a:rPr lang="th-TH" sz="3100" b="1" dirty="0"/>
              <a:t>นั้น เสียงดังกว่า และมีช่วงเสียงที่กว้างกว่ามาก ทำให้เหมาะกับวงออร์เคสตร้ามากกว่า เมื่อเป็นเช่นนี้ ขลุ่ยรี</a:t>
            </a:r>
            <a:r>
              <a:rPr lang="th-TH" sz="3100" b="1" dirty="0" err="1"/>
              <a:t>คอร์เดอร์</a:t>
            </a:r>
            <a:r>
              <a:rPr lang="th-TH" sz="3100" b="1" dirty="0"/>
              <a:t>ก็เริ่มเสื่อมความนิยมลง มีความนิยมเล่นน้อยลง น้อยลง </a:t>
            </a:r>
            <a:r>
              <a:rPr lang="th-TH" sz="3100" dirty="0"/>
              <a:t/>
            </a:r>
            <a:br>
              <a:rPr lang="th-TH" sz="3100" dirty="0"/>
            </a:br>
            <a:r>
              <a:rPr lang="th-TH" sz="3100" b="1" dirty="0"/>
              <a:t>            จนกระทั่ง นานๆทีจึงมีคนเล่น และหายไปเลย ในที่สุด </a:t>
            </a:r>
            <a:r>
              <a:rPr lang="th-TH" sz="3100" dirty="0"/>
              <a:t/>
            </a:r>
            <a:br>
              <a:rPr lang="th-TH" sz="3100" dirty="0"/>
            </a:br>
            <a:r>
              <a:rPr lang="th-TH" sz="3100" b="1" dirty="0"/>
              <a:t>                        ช่วงศตวรรษที่ 19 (ค.ศ. 1800 -1900) ถูก เล่นน้อยมาก และแม้กระทั่ง วิธีทำเครื่องดนตรีชนิดนี้ ก็พลอยจะสูญหายไปด้วยเครื่องดนตรีนี้หายไปจากความนิยมของนักดนตรีและผู้ฟัง จนกระทั่งได้รับการฟื้นคืนมาสู่ความนิยมอีกครั้ง ในศตวรรษที่ 20 </a:t>
            </a:r>
            <a:r>
              <a:rPr lang="th-TH" sz="3100" dirty="0"/>
              <a:t/>
            </a:r>
            <a:br>
              <a:rPr lang="th-TH" sz="3100" dirty="0"/>
            </a:br>
            <a:r>
              <a:rPr lang="th-TH" sz="3100" b="1" dirty="0"/>
              <a:t>            โดยมาในรูปแบบการเรียนการสอนเด็กในชั้นเรียนต่างๆทั่วโลก  ซึ่งต่างก็ใช้ขลุ่ยชนิดนี้เป็นสื่อในการเรียนดนตรีในขั้นพื้นฐาน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90486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ites.google.com/site/bv540103/_/rsrc/1330010224441/recorder/page3/images.jpg?height=239&amp;width=32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1490" y="1536505"/>
            <a:ext cx="2144021" cy="160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ชื่อเรื่อง 8"/>
          <p:cNvSpPr>
            <a:spLocks noGrp="1"/>
          </p:cNvSpPr>
          <p:nvPr>
            <p:ph type="title"/>
          </p:nvPr>
        </p:nvSpPr>
        <p:spPr>
          <a:xfrm>
            <a:off x="1746478" y="676922"/>
            <a:ext cx="3739922" cy="1320800"/>
          </a:xfrm>
        </p:spPr>
        <p:txBody>
          <a:bodyPr/>
          <a:lstStyle/>
          <a:p>
            <a:r>
              <a:rPr lang="th-TH" b="1" dirty="0" smtClean="0"/>
              <a:t>ชนิดของขลุ่ยรีคอร์ด</a:t>
            </a:r>
            <a:r>
              <a:rPr lang="th-TH" b="1" dirty="0" err="1" smtClean="0"/>
              <a:t>อร์ด</a:t>
            </a:r>
            <a:endParaRPr lang="th-TH" b="1" dirty="0"/>
          </a:p>
        </p:txBody>
      </p:sp>
      <p:sp>
        <p:nvSpPr>
          <p:cNvPr id="13" name="ชื่อเรื่อง 8"/>
          <p:cNvSpPr txBox="1">
            <a:spLocks/>
          </p:cNvSpPr>
          <p:nvPr/>
        </p:nvSpPr>
        <p:spPr>
          <a:xfrm>
            <a:off x="1957493" y="1337322"/>
            <a:ext cx="583600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 smtClean="0"/>
              <a:t>โดยทั่วไปมีอยู่ </a:t>
            </a:r>
            <a:r>
              <a:rPr lang="en-US" b="1" dirty="0" smtClean="0"/>
              <a:t>2</a:t>
            </a:r>
            <a:r>
              <a:rPr lang="th-TH" b="1" dirty="0" smtClean="0"/>
              <a:t> ชนิด</a:t>
            </a:r>
          </a:p>
          <a:p>
            <a:pPr marL="742950" indent="-742950">
              <a:buAutoNum type="arabicPeriod"/>
            </a:pPr>
            <a:r>
              <a:rPr lang="th-TH" b="1" dirty="0" smtClean="0"/>
              <a:t>ชนิดที่ทำด้วยไม้</a:t>
            </a:r>
          </a:p>
        </p:txBody>
      </p:sp>
      <p:pic>
        <p:nvPicPr>
          <p:cNvPr id="2055" name="Picture 7" descr="https://dd9d5f5b-a-62cb3a1a-s-sites.googlegroups.com/site/bv540103/recorder/page3/recorder.jpg?attachauth=ANoY7coZhxUoUcqsJmHO6eWfxirtPRh1i1rwuUBMEQj0FP2xQjVKeauo6wK0aeS-0dUnGIut6wRUxMWPalToiJYceYJXuik9sW4-AnAhVDzeAe0B_1s8e_I8VI02RTPNn17ZhKDpk1yNSg9ZZK3q4hAWfcyZdHCQJO1VY959s-xgSC9kS8_gj4yclGlwhNvBKCd6ysVshzL1AYeQjX5T0x7CeaIgETxGem9V9Oi4_keuoBpuf1VO1vs%3D&amp;attredirects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1815" y="3794722"/>
            <a:ext cx="2016955" cy="20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ชื่อเรื่อง 8"/>
          <p:cNvSpPr txBox="1">
            <a:spLocks/>
          </p:cNvSpPr>
          <p:nvPr/>
        </p:nvSpPr>
        <p:spPr>
          <a:xfrm>
            <a:off x="2070034" y="4490878"/>
            <a:ext cx="373992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2.</a:t>
            </a:r>
            <a:r>
              <a:rPr lang="th-TH" b="1" dirty="0" smtClean="0"/>
              <a:t>ชนิดที่ทำด้วยพลาสติก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xmlns="" val="39624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ขลุ่ยรี</a:t>
            </a:r>
            <a:r>
              <a:rPr lang="th-TH" b="1" dirty="0" err="1"/>
              <a:t>คอร์เดอร์</a:t>
            </a:r>
            <a:r>
              <a:rPr lang="th-TH" b="1" dirty="0"/>
              <a:t> มีทั้งหมด 10 ระดับเสียง แต่มีเพียง 6 ระดับเสียงที่นำมาใช้กันมาก </a:t>
            </a:r>
            <a:r>
              <a:rPr lang="th-TH" b="1" dirty="0" smtClean="0"/>
              <a:t>ได้แก่</a:t>
            </a:r>
            <a:endParaRPr lang="th-TH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677334" y="19304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49204" y="162090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66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en-US" b="1" dirty="0" err="1" smtClean="0">
                <a:solidFill>
                  <a:srgbClr val="66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Sopranino</a:t>
            </a:r>
            <a:r>
              <a:rPr lang="en-US" b="1" dirty="0" smtClean="0">
                <a:solidFill>
                  <a:srgbClr val="66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b="1" dirty="0" smtClean="0">
                <a:solidFill>
                  <a:srgbClr val="66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มีความยาว 9 นิ้ว เป็นขลุ่ยที่เล็กที่สุด และมีระดับ              </a:t>
            </a:r>
          </a:p>
          <a:p>
            <a:r>
              <a:rPr lang="th-TH" b="1" dirty="0" smtClean="0">
                <a:solidFill>
                  <a:srgbClr val="66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เสียงที่สูงที่สุด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75470" y="246465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 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Soprano 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Descant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มีความยาว 12 นิ้ว ใช้ในการ</a:t>
            </a: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เล่น   ทำนอง</a:t>
            </a:r>
            <a:endParaRPr lang="th-TH" dirty="0">
              <a:solidFill>
                <a:schemeClr val="accent5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170042" y="320789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  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Alto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บางครั้งเรียกว่า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 Treble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มีความยาว 18 นิ้วครึ่ง</a:t>
            </a:r>
            <a:endParaRPr lang="th-TH" dirty="0">
              <a:solidFill>
                <a:schemeClr val="accent5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191062" y="368401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  </a:t>
            </a:r>
            <a:endParaRPr lang="th-TH" dirty="0">
              <a:solidFill>
                <a:schemeClr val="accent5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59453" y="3674848"/>
            <a:ext cx="4057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66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4. Tenor </a:t>
            </a:r>
            <a:r>
              <a:rPr lang="th-TH" b="1" dirty="0" smtClean="0">
                <a:solidFill>
                  <a:srgbClr val="66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มีความยาวประมาณ 25 นิ้วครึ่ง</a:t>
            </a:r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380473" y="4093662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 Bass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มีความยาว 3.6 นิ้ว</a:t>
            </a:r>
            <a:endParaRPr lang="th-TH" dirty="0">
              <a:solidFill>
                <a:schemeClr val="accent5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374651" y="4472335"/>
            <a:ext cx="3433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6. Contra Bass </a:t>
            </a:r>
            <a:r>
              <a:rPr lang="th-TH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มีความยาว 49 นิ้ว</a:t>
            </a:r>
            <a:endParaRPr lang="th-TH" dirty="0">
              <a:solidFill>
                <a:schemeClr val="accent5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00204" y="4093662"/>
            <a:ext cx="1821391" cy="1869948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89944">
            <a:off x="7161512" y="2882153"/>
            <a:ext cx="673925" cy="2201488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>
            <a:off x="-358164" y="5081063"/>
            <a:ext cx="78566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  <a:r>
              <a:rPr lang="th-TH" sz="2000" b="1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ขลุ่ยรี</a:t>
            </a:r>
            <a:r>
              <a:rPr lang="th-TH" sz="2000" b="1" dirty="0" err="1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คอร์เดอร์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ที่นิยมเป่ากันทั่วไป คือ โซปราโน รี</a:t>
            </a:r>
            <a:r>
              <a:rPr lang="th-TH" sz="2000" b="1" dirty="0" err="1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คอร์เดอร์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Soprano Recorder) </a:t>
            </a:r>
            <a:b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       </a:t>
            </a:r>
            <a:r>
              <a:rPr lang="th-TH" sz="2000" b="1" dirty="0" smtClean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ส่วน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ขลุ่ยรี</a:t>
            </a:r>
            <a:r>
              <a:rPr lang="th-TH" sz="2000" b="1" dirty="0" err="1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คอร์เดอร์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ที่ไม่ค่อยนิยมใช้ในการบรรเลง คือ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recorder Big Bass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Recorder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Sopranino</a:t>
            </a:r>
            <a:endParaRPr lang="th-TH" sz="2000" dirty="0">
              <a:solidFill>
                <a:schemeClr val="accent5">
                  <a:lumMod val="5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1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4766864" cy="1191065"/>
          </a:xfrm>
        </p:spPr>
        <p:txBody>
          <a:bodyPr>
            <a:normAutofit/>
          </a:bodyPr>
          <a:lstStyle/>
          <a:p>
            <a:r>
              <a:rPr lang="th-TH" b="1" dirty="0"/>
              <a:t>ลักษณะของขลุ่ยรี</a:t>
            </a:r>
            <a:r>
              <a:rPr lang="th-TH" b="1" dirty="0" err="1"/>
              <a:t>คอร์เดอร์</a:t>
            </a:r>
            <a:r>
              <a:rPr lang="th-TH" b="1" dirty="0"/>
              <a:t/>
            </a:r>
            <a:br>
              <a:rPr lang="th-TH" b="1" dirty="0"/>
            </a:br>
            <a:endParaRPr lang="th-TH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787529" y="1437247"/>
            <a:ext cx="10593234" cy="33457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รูปร่างลักษณะของขลุ่ยรี</a:t>
            </a:r>
            <a:r>
              <a:rPr lang="th-TH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คอร์เดอร์</a:t>
            </a:r>
            <a:endParaRPr lang="th-TH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th-TH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ลักษณะ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ทั่วไปแบ่งเป็น ส่วน คือ ส่วนหัว ส่วนกลาง </a:t>
            </a:r>
            <a:r>
              <a:rPr lang="th-TH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และส่วนท้าย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 </a:t>
            </a:r>
            <a:endParaRPr lang="th-TH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th-TH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ลักษณะ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ทั่วไปด้านหน้ามี 7 รู รูที่ 6 และ 7 </a:t>
            </a:r>
            <a:r>
              <a:rPr lang="th-TH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แบ่งเป็น 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 รูเล็กๆ ด้านหลังมี 1 รู </a:t>
            </a:r>
            <a:r>
              <a:rPr lang="th-TH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ตามรูปภาพ</a:t>
            </a:r>
            <a:r>
              <a:rPr lang="th-TH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ประกอบ)</a:t>
            </a:r>
            <a:endParaRPr lang="th-TH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th-TH" dirty="0"/>
          </a:p>
        </p:txBody>
      </p:sp>
      <p:pic>
        <p:nvPicPr>
          <p:cNvPr id="3074" name="Picture 2" descr="https://dd9d5f5b-a-62cb3a1a-s-sites.googlegroups.com/site/bv540103/recorder/page4/0000.jpg?attachauth=ANoY7cqQu7afZZYzguvqyZfS_NnNVH7r31qXAN38CDa3mVe-6KY1BLGHWU1jm8eXZ4LDGY8ZMi3wSQ24t15qGXmNdOlTpZGHMXR5Qj9BhlItM6j_9dyVCJM18Zx2P011dkpYhBmuArcdPBRCoeY9YHNi0kNZqbvI3KeOdFHvhNudU1HdIf89rxFU1SSAfSTW7zTvaNTPhnrqS9TDzVMtC40p4HGue-jtFcesECfkx3cCGhwUjpkJL2I%3D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2510" y="3264335"/>
            <a:ext cx="3616693" cy="320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99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</TotalTime>
  <Words>326</Words>
  <Application>Microsoft Office PowerPoint</Application>
  <PresentationFormat>กำหนดเอง</PresentationFormat>
  <Paragraphs>49</Paragraphs>
  <Slides>21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เหลี่ยมเพชร</vt:lpstr>
      <vt:lpstr>ภาพนิ่ง 1</vt:lpstr>
      <vt:lpstr>ภาพนิ่ง 2</vt:lpstr>
      <vt:lpstr>ภาพนิ่ง 3</vt:lpstr>
      <vt:lpstr>  ทุกครั้งที่เป่าให้ คิดถึงเวลาเป่านกหวีดก็มีลักษณะคล้ายกัน คือ เป่าลงไปแล้วมีช่องทางบังคับลมที่เป่าให้ออกไปทางเดียวกันอย่างแม่นยำทุก ครั้ง เสียงที่ได้จึงไม่มีความเพี้ยนหรือ มีความเพี้ยนน้อยมาก             ( ความเพี้ยนในความหมายของเครื่องดนตรีประเภทเครื่องเป่า คือความเพี้ยนที่อาจเกิดจากการวางปาก การวางนิ้วการบังคับทิศทางลมของผู้เล่น  หรือความเพี้ยนที่อาจเกิดจาก ลักษณะเฉพาะของเครื่องดนตรี เช่น ลิ้น นวม เป็นต้น ) ซึ่ง เครื่องดนตรีประเภทที่คล้ายนกหวีดแบบนี้ มนุษย์เรารู้จักประดิษฐ์ขึ้นมานับพันปี แล้ว จากหลักฐานที่ค้นพบก็คือ     มีการค้นพบเครื่องดนตรีที่ทำจากกระดูกแกะ ในยุคเหล็ก ที่ประเทศอังกฤษ ซึ่งก็มีลักษณะเป็นปากเป่าให้เกิดเสียง มีรูปิดเปิดนิ้ว 3 -5 รู เป็นต้น </vt:lpstr>
      <vt:lpstr>การที่จะกำหนดวันเวลา หรือช่วงยุคสมัยที่เกิดขลุ่ยรีคอร์เดอร์ขึ้นเป็นครั้งแรกนั้น เป็นหัวข้อที่มีการถกเถียงกันอย่างกว้างขวาง          ในหมู่สถาบันการศึกษาต่างๆทั่วโลกโดยเฉพาะในยุโรป  ซึ่งกล่าวกันว่า  ขลุ่ยรีคอร์เดอร์ในยุค บาโรค (Baroque Age ค.ศ.1600-1750 )เป็นขลุ่ยรีคอร์เดอร์ที่มีลักษณะเหมือนกับขลุ่ยรีคอร์เดอร์  ในปัจจุบันมาก ที่สุด ในยุคบาโรค  ขลุ่ยนี้ถูกนำมาใช้เล่นทำนองหลัก ในลักษณะเดียวกับเครื่องดนตรีที่เรียกว่า ฟลู้ท (Flute)  ในวงออร์เคสตร้า คือเป็นเครื่องดนตรีที่ต้อง โซโล (Solo) นับว่า เป็นยุคที่ขลุ่ยรีคอร์เดอร์ได้รับความนิยมอย่างมาก  โดยนักแต่งเพลงคนสำคัญอย่าง บาค (Bach) ,เฮนเดล (Handel) และเทเลมาน(Telemann) เป็นต้น </vt:lpstr>
      <vt:lpstr>ต่อมาในยุคศตวรรษที่ 18 (ค.ศ.1700-1800) ขลุ่ยที่มีลักษณะคล้าย Flute เริ่มได้รับความนิยมมากขึ้น ซึ่งเป็นการสะท้อน                 ถึง ข้อเสียอย่างหนึ่งของขลุ่ยรีคอร์เดอร์ว่า เสียงของขลุ่ยรีคอร์เดอร์นั้น ถึงแม้จะใส ชัดเจน ความเพี้ยนน้อย แต่เนื้อเสียงก็เล็กและบางเบามาก  ขณะที่ขลุ่ย Transverse Flute นั้น เสียงดังกว่า และมีช่วงเสียงที่กว้างกว่ามาก ทำให้เหมาะกับวงออร์เคสตร้ามากกว่า เมื่อเป็นเช่นนี้ ขลุ่ยรีคอร์เดอร์ก็เริ่มเสื่อมความนิยมลง มีความนิยมเล่นน้อยลง น้อยลง              จนกระทั่ง นานๆทีจึงมีคนเล่น และหายไปเลย ในที่สุด                          ช่วงศตวรรษที่ 19 (ค.ศ. 1800 -1900) ถูก เล่นน้อยมาก และแม้กระทั่ง วิธีทำเครื่องดนตรีชนิดนี้ ก็พลอยจะสูญหายไปด้วยเครื่องดนตรีนี้หายไปจากความนิยมของนักดนตรีและผู้ฟัง จนกระทั่งได้รับการฟื้นคืนมาสู่ความนิยมอีกครั้ง ในศตวรรษที่ 20              โดยมาในรูปแบบการเรียนการสอนเด็กในชั้นเรียนต่างๆทั่วโลก  ซึ่งต่างก็ใช้ขลุ่ยชนิดนี้เป็นสื่อในการเรียนดนตรีในขั้นพื้นฐาน </vt:lpstr>
      <vt:lpstr>ชนิดของขลุ่ยรีคอร์ดอร์ด</vt:lpstr>
      <vt:lpstr>ขลุ่ยรีคอร์เดอร์ มีทั้งหมด 10 ระดับเสียง แต่มีเพียง 6 ระดับเสียงที่นำมาใช้กันมาก ได้แก่</vt:lpstr>
      <vt:lpstr>ลักษณะของขลุ่ยรีคอร์เดอร์ </vt:lpstr>
      <vt:lpstr>การจับขลุ่ยรีคอร์เดอร์ </vt:lpstr>
      <vt:lpstr>ตำแหน่งเสียง</vt:lpstr>
      <vt:lpstr>แผนภาพระบบนิ้วและการวางนิ้ว</vt:lpstr>
      <vt:lpstr>การเป่าขลุ่ยรีคอร์เดอร์ เม้ม ริมฝีปากเบา ๆ อมปากขลุ่ยรีคอร์เดอร์เล็กน้อย เป่าลมเข้าเบา ๆ ก็จะเกิดเสียงตามต้องการ เมื่อจะเป่าเสียงสูงต้องเม้มริมฝีปากให้เน้นขึ้นแล้วเป่าลมแรง ส่วนการเป่าเสียงต่ำจะค่อย ๆ ผ่อนริมฝีปากออกแล้วเป่าลมเบา ๆ การเป่าขลุ่ยรีคอร์เดอร์มีวิธีเป่าหลายวิธี เช่น การเป่าโดยใช้ลิ้นเพื่อให้เสียงหนักแน่นและเสียงขาดจากกันเป็นตัว ๆ หรือการเป่าโดยใช้ลมเพื่อให้เลื่อนไหลติดต่อกัน เป็นต้น ผู้ฝึกเป่าขลุ่ยรีคอร์เดอร์ควรฝึกการควบคุมลม ให้ลมที่เป่ามีความสม่ำเสมอโดยการเป่าออกเสียงให้ตำแหน่งลิ้นเหมือนพูดคำว่า ทู “Too” และใช้ลมเป่า พอประมาณ ไม่เป่าด้วยลมที่แรงหรือลมที่เบาเกินไป ซึ่งพอจะสรุปเป็นข้อ ๆ ได้ดังนี้</vt:lpstr>
      <vt:lpstr>   1. วางตำแหน่งนิ้วให้ถูกต้อง ประคองขลุ่ยให้ทำมุมกับลำตัวเป็นมุม 45 องศา                 2.ใช้มือซ้ายวางนิ้วอยู่ส่วนบนของขลุ่ย และมือขวาวางนิ้วอยู่ส่วนล่างของขลุ่ย                 3.วางปากขลุ่ยระหว่างริมฝีปากบนและล่าง เม้มริมฝีปากอมปากขลุ่ยเล็กน้อย                 4.ขณะที่เป่าโน้ตพยายามปิด “ รู ” ให้สนิท ยกนิ้วขึ้นลงอย่างรวดเร็วตามการเปลี่ยนแปลงของระดับเสียง                 5.ไม่ควรกัดปากขลุ่ย ( Mouth piece ) ขณะที๋เป่า</vt:lpstr>
      <vt:lpstr>      6.ควบ คุมลมหายใจ อย่าเป่าลมแรงเกินไปเพราะจะทำให้เสียงเพี้ยน (ผิด) จงจำไว้ว่า เสียงที่ถูกต้องจะต้องเกิดจากการเป่า และพยายามสังเกตด้วยว่าเวลาเป่าเสียงต่ำ ควรจะเป่าลมเบา ๆ เสียงสูงควรจะเป่าลมแรง ๆ ตามระดับตัวโน้ต             7.ควรสังเกตในการวางท่าในการเป่า ทั้งยืนและนั่ง ให้สง่างาม หลังตรง เพราะจะช่วยในการควบคุมลมที่เป่าได้ด้วย             8.ควรฝึกเป่าขลุ่ยเป็นประจำอย่างน้อยวันละ 1 – 2 ครั้ง</vt:lpstr>
      <vt:lpstr>แผนผังระบบนิ้ว</vt:lpstr>
      <vt:lpstr>โน้ตเพลงและแบบฝึกหัด</vt:lpstr>
      <vt:lpstr>โน้ตเพลงและแบบฝึกหัด</vt:lpstr>
      <vt:lpstr>แบบฝึกหัดอะเปจิโอ        (arpeggio)</vt:lpstr>
      <vt:lpstr>การดูแลรักษาขลุ่ยรีคอร์ดเดอร์</vt:lpstr>
      <vt:lpstr>4. เมื่อ เห็นว่าแห้งที่แล้ว ควรทาวาสลินที่บริเวณข้อต่อต่าง ๆ เพื่อง่ายต่อการประกอบเข้าด้วยกัน และไม่แน่นเกินไป         เมื่อจะถอดออกมาทำความสะอาดในครั้งต่อไป 5. ควรเก็บใส่ ซองเก็บ หรือกล่องที่ติดมากับตัวเครื่อง เพื่อความเป็นระเบียบ ฝุ่นไม่เกาะ เล้วนำไปเก็บในตู้          หรือบริเวณที่เก็บเครื่องดนตรีให้เรียบร้อย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Windows_8</dc:creator>
  <cp:lastModifiedBy>MusicSt</cp:lastModifiedBy>
  <cp:revision>17</cp:revision>
  <dcterms:created xsi:type="dcterms:W3CDTF">2014-09-05T03:01:18Z</dcterms:created>
  <dcterms:modified xsi:type="dcterms:W3CDTF">2014-09-10T00:56:26Z</dcterms:modified>
</cp:coreProperties>
</file>