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5" r:id="rId5"/>
    <p:sldId id="259" r:id="rId6"/>
    <p:sldId id="267" r:id="rId7"/>
    <p:sldId id="260" r:id="rId8"/>
    <p:sldId id="261" r:id="rId9"/>
    <p:sldId id="268" r:id="rId10"/>
    <p:sldId id="262" r:id="rId11"/>
    <p:sldId id="269" r:id="rId12"/>
    <p:sldId id="263" r:id="rId13"/>
    <p:sldId id="270" r:id="rId14"/>
    <p:sldId id="264" r:id="rId15"/>
    <p:sldId id="266" r:id="rId16"/>
    <p:sldId id="271" r:id="rId17"/>
    <p:sldId id="272" r:id="rId18"/>
    <p:sldId id="273"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ส่วนเริ่มต้น" id="{56C6C22B-87B5-420A-A915-0CCE5A14A73D}">
          <p14:sldIdLst>
            <p14:sldId id="256"/>
            <p14:sldId id="257"/>
            <p14:sldId id="258"/>
            <p14:sldId id="265"/>
            <p14:sldId id="259"/>
            <p14:sldId id="267"/>
            <p14:sldId id="260"/>
            <p14:sldId id="261"/>
            <p14:sldId id="268"/>
            <p14:sldId id="262"/>
            <p14:sldId id="269"/>
            <p14:sldId id="263"/>
            <p14:sldId id="270"/>
            <p14:sldId id="264"/>
            <p14:sldId id="266"/>
            <p14:sldId id="271"/>
            <p14:sldId id="272"/>
            <p14:sldId id="273"/>
          </p14:sldIdLst>
        </p14:section>
        <p14:section name="(ส่วนที่ไม่มีชื่อ)" id="{A7D64CC1-1F83-40B3-9FCA-86AB92ABF16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5" autoAdjust="0"/>
    <p:restoredTop sz="94660"/>
  </p:normalViewPr>
  <p:slideViewPr>
    <p:cSldViewPr snapToGrid="0">
      <p:cViewPr varScale="1">
        <p:scale>
          <a:sx n="66" d="100"/>
          <a:sy n="66" d="100"/>
        </p:scale>
        <p:origin x="47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สไลด์ชื่อเรื่อง">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th-TH"/>
              <a:t>คลิกเพื่อแก้ไขสไตล์ชื่อเรื่องต้นแบบ</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h-TH"/>
              <a:t>คลิกเพื่อแก้ไขสไตล์ชื่อเรื่องรองต้นแบบ</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รูปภาพพาโนรามาพร้อมคำอธิบายภาพ">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th-TH"/>
              <a:t>คลิกเพื่อแก้ไขสไตล์ชื่อเรื่องต้นแบบ</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h-TH"/>
              <a:t>คลิกไอคอนเพื่อเพิ่มรูปภาพ</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a:t>คลิกเพื่อแก้ไขสไตล์ของข้อความต้นแบบ</a:t>
            </a:r>
          </a:p>
        </p:txBody>
      </p:sp>
      <p:sp>
        <p:nvSpPr>
          <p:cNvPr id="5" name="Date Placeholder 4"/>
          <p:cNvSpPr>
            <a:spLocks noGrp="1"/>
          </p:cNvSpPr>
          <p:nvPr>
            <p:ph type="dt" sz="half" idx="10"/>
          </p:nvPr>
        </p:nvSpPr>
        <p:spPr/>
        <p:txBody>
          <a:bodyPr/>
          <a:lstStyle/>
          <a:p>
            <a:fld id="{B61BEF0D-F0BB-DE4B-95CE-6DB70DBA9567}" type="datetimeFigureOut">
              <a:rPr lang="en-US" dirty="0"/>
              <a:pPr/>
              <a:t>3/2/2023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ชื่อและคำอธิบาย">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th-TH"/>
              <a:t>คลิกเพื่อแก้ไขสไตล์ชื่อเรื่องต้นแบบ</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h-TH"/>
              <a:t>คลิกเพื่อแก้ไขสไตล์ของข้อความต้นแบบ</a:t>
            </a:r>
          </a:p>
        </p:txBody>
      </p:sp>
      <p:sp>
        <p:nvSpPr>
          <p:cNvPr id="4" name="Date Placeholder 3"/>
          <p:cNvSpPr>
            <a:spLocks noGrp="1"/>
          </p:cNvSpPr>
          <p:nvPr>
            <p:ph type="dt" sz="half" idx="10"/>
          </p:nvPr>
        </p:nvSpPr>
        <p:spPr/>
        <p:txBody>
          <a:bodyPr/>
          <a:lstStyle/>
          <a:p>
            <a:fld id="{B61BEF0D-F0BB-DE4B-95CE-6DB70DBA9567}" type="datetimeFigureOut">
              <a:rPr lang="en-US" dirty="0"/>
              <a:pPr/>
              <a:t>3/2/2023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คำอ้างอิงพร้อมคำอธิบาย">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th-TH"/>
              <a:t>คลิกเพื่อแก้ไขสไตล์ชื่อเรื่องต้นแบบ</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h-TH"/>
              <a:t>คลิกเพื่อแก้ไขสไตล์ของข้อความต้นแบบ</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h-TH"/>
              <a:t>คลิกเพื่อแก้ไขสไตล์ของข้อความต้นแบบ</a:t>
            </a:r>
          </a:p>
        </p:txBody>
      </p:sp>
      <p:sp>
        <p:nvSpPr>
          <p:cNvPr id="4" name="Date Placeholder 3"/>
          <p:cNvSpPr>
            <a:spLocks noGrp="1"/>
          </p:cNvSpPr>
          <p:nvPr>
            <p:ph type="dt" sz="half" idx="10"/>
          </p:nvPr>
        </p:nvSpPr>
        <p:spPr/>
        <p:txBody>
          <a:bodyPr/>
          <a:lstStyle/>
          <a:p>
            <a:fld id="{B61BEF0D-F0BB-DE4B-95CE-6DB70DBA9567}" type="datetimeFigureOut">
              <a:rPr lang="en-US" dirty="0"/>
              <a:pPr/>
              <a:t>3/2/2023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นามบัตร">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th-TH"/>
              <a:t>คลิกเพื่อแก้ไขสไตล์ชื่อเรื่องต้นแบบ</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h-TH"/>
              <a:t>คลิกเพื่อแก้ไขสไตล์ของข้อความต้นแบบ</a:t>
            </a:r>
          </a:p>
        </p:txBody>
      </p:sp>
      <p:sp>
        <p:nvSpPr>
          <p:cNvPr id="4" name="Date Placeholder 3"/>
          <p:cNvSpPr>
            <a:spLocks noGrp="1"/>
          </p:cNvSpPr>
          <p:nvPr>
            <p:ph type="dt" sz="half" idx="10"/>
          </p:nvPr>
        </p:nvSpPr>
        <p:spPr/>
        <p:txBody>
          <a:bodyPr/>
          <a:lstStyle/>
          <a:p>
            <a:fld id="{B61BEF0D-F0BB-DE4B-95CE-6DB70DBA9567}" type="datetimeFigureOut">
              <a:rPr lang="en-US" dirty="0"/>
              <a:pPr/>
              <a:t>3/2/2023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นามบัตรอ้างอิง">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th-TH"/>
              <a:t>คลิกเพื่อแก้ไขสไตล์ชื่อเรื่องต้นแบบ</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th-TH"/>
              <a:t>คลิกเพื่อแก้ไขสไตล์ของข้อความต้นแบบ</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h-TH"/>
              <a:t>คลิกเพื่อแก้ไขสไตล์ของข้อความต้นแบบ</a:t>
            </a:r>
          </a:p>
        </p:txBody>
      </p:sp>
      <p:sp>
        <p:nvSpPr>
          <p:cNvPr id="4" name="Date Placeholder 3"/>
          <p:cNvSpPr>
            <a:spLocks noGrp="1"/>
          </p:cNvSpPr>
          <p:nvPr>
            <p:ph type="dt" sz="half" idx="10"/>
          </p:nvPr>
        </p:nvSpPr>
        <p:spPr/>
        <p:txBody>
          <a:bodyPr/>
          <a:lstStyle/>
          <a:p>
            <a:fld id="{B61BEF0D-F0BB-DE4B-95CE-6DB70DBA9567}" type="datetimeFigureOut">
              <a:rPr lang="en-US" dirty="0"/>
              <a:pPr/>
              <a:t>3/2/2023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จริง หรือ เท็จ">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th-TH"/>
              <a:t>คลิกเพื่อแก้ไขสไตล์ชื่อเรื่องต้นแบบ</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th-TH"/>
              <a:t>คลิกเพื่อแก้ไขสไตล์ของข้อความต้นแบบ</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h-TH"/>
              <a:t>คลิกเพื่อแก้ไขสไตล์ของข้อความต้นแบบ</a:t>
            </a:r>
          </a:p>
        </p:txBody>
      </p:sp>
      <p:sp>
        <p:nvSpPr>
          <p:cNvPr id="4" name="Date Placeholder 3"/>
          <p:cNvSpPr>
            <a:spLocks noGrp="1"/>
          </p:cNvSpPr>
          <p:nvPr>
            <p:ph type="dt" sz="half" idx="10"/>
          </p:nvPr>
        </p:nvSpPr>
        <p:spPr/>
        <p:txBody>
          <a:bodyPr/>
          <a:lstStyle/>
          <a:p>
            <a:fld id="{B61BEF0D-F0BB-DE4B-95CE-6DB70DBA9567}" type="datetimeFigureOut">
              <a:rPr lang="en-US" dirty="0"/>
              <a:pPr/>
              <a:t>3/2/2023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th-TH"/>
              <a:t>คลิกเพื่อแก้ไขสไตล์ชื่อเรื่องต้นแบบ</a:t>
            </a:r>
            <a:endParaRPr lang="en-US" dirty="0"/>
          </a:p>
        </p:txBody>
      </p:sp>
      <p:sp>
        <p:nvSpPr>
          <p:cNvPr id="3" name="Vertical Text Placeholder 2"/>
          <p:cNvSpPr>
            <a:spLocks noGrp="1"/>
          </p:cNvSpPr>
          <p:nvPr>
            <p:ph type="body" orient="vert" idx="1"/>
          </p:nvPr>
        </p:nvSpPr>
        <p:spPr/>
        <p:txBody>
          <a:bodyPr vert="eaVert" anchor="t"/>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th-TH"/>
              <a:t>คลิกเพื่อแก้ไขสไตล์ชื่อเรื่องต้นแบบ</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a:t>คลิกเพื่อแก้ไขสไตล์ชื่อเรื่องต้นแบบ</a:t>
            </a:r>
            <a:endParaRPr lang="en-US" dirty="0"/>
          </a:p>
        </p:txBody>
      </p:sp>
      <p:sp>
        <p:nvSpPr>
          <p:cNvPr id="3" name="Content Placeholder 2"/>
          <p:cNvSpPr>
            <a:spLocks noGrp="1"/>
          </p:cNvSpPr>
          <p:nvPr>
            <p:ph idx="1"/>
          </p:nvPr>
        </p:nvSpPr>
        <p:spPr/>
        <p:txBody>
          <a:bodyPr anchor="ct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th-TH"/>
              <a:t>คลิกเพื่อแก้ไขสไตล์ชื่อเรื่องต้นแบบ</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h-TH"/>
              <a:t>คลิกเพื่อแก้ไขสไตล์ของข้อความต้นแบบ</a:t>
            </a:r>
          </a:p>
        </p:txBody>
      </p:sp>
      <p:sp>
        <p:nvSpPr>
          <p:cNvPr id="4" name="Date Placeholder 3"/>
          <p:cNvSpPr>
            <a:spLocks noGrp="1"/>
          </p:cNvSpPr>
          <p:nvPr>
            <p:ph type="dt" sz="half" idx="10"/>
          </p:nvPr>
        </p:nvSpPr>
        <p:spPr/>
        <p:txBody>
          <a:bodyPr/>
          <a:lstStyle/>
          <a:p>
            <a:fld id="{B61BEF0D-F0BB-DE4B-95CE-6DB70DBA9567}" type="datetimeFigureOut">
              <a:rPr lang="en-US" dirty="0"/>
              <a:pPr/>
              <a:t>3/2/2023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a:t>คลิกเพื่อแก้ไขสไตล์ชื่อเรื่องต้นแบบ</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h-TH"/>
              <a:t>คลิกเพื่อแก้ไขสไตล์ชื่อเรื่องต้นแบบ</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a:t>คลิกเพื่อแก้ไขสไตล์ของข้อความต้นแบบ</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a:t>คลิกเพื่อแก้ไขสไตล์ของข้อความต้นแบบ</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a:t>คลิกเพื่อแก้ไขสไตล์ชื่อเรื่องต้นแบบ</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เนื้อหาพร้อมคำอธิบายภาพ">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th-TH"/>
              <a:t>คลิกเพื่อแก้ไขสไตล์ชื่อเรื่องต้นแบบ</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a:t>คลิกเพื่อแก้ไขสไตล์ของข้อความต้นแบบ</a:t>
            </a:r>
          </a:p>
        </p:txBody>
      </p:sp>
      <p:sp>
        <p:nvSpPr>
          <p:cNvPr id="5" name="Date Placeholder 4"/>
          <p:cNvSpPr>
            <a:spLocks noGrp="1"/>
          </p:cNvSpPr>
          <p:nvPr>
            <p:ph type="dt" sz="half" idx="10"/>
          </p:nvPr>
        </p:nvSpPr>
        <p:spPr/>
        <p:txBody>
          <a:bodyPr/>
          <a:lstStyle/>
          <a:p>
            <a:fld id="{B61BEF0D-F0BB-DE4B-95CE-6DB70DBA9567}" type="datetimeFigureOut">
              <a:rPr lang="en-US" dirty="0"/>
              <a:pPr/>
              <a:t>3/2/2023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รูปภาพพร้อมคำอธิบายภาพ">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th-TH"/>
              <a:t>คลิกเพื่อแก้ไขสไตล์ชื่อเรื่องต้นแบบ</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h-TH"/>
              <a:t>คลิกไอคอนเพื่อเพิ่มรูปภาพ</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a:t>คลิกเพื่อแก้ไขสไตล์ของข้อความต้นแบบ</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3/2/2023</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th-TH"/>
              <a:t>คลิกเพื่อแก้ไขสไตล์ชื่อเรื่องต้นแบบ</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3/2/2023</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video" Target="https://www.youtube.com/embed/X5Xe9c4YHrM?feature=oembed"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3066E099-5CBF-4D5B-A1F5-4D2FB9218B70}"/>
              </a:ext>
            </a:extLst>
          </p:cNvPr>
          <p:cNvSpPr>
            <a:spLocks noGrp="1"/>
          </p:cNvSpPr>
          <p:nvPr>
            <p:ph type="ctrTitle"/>
          </p:nvPr>
        </p:nvSpPr>
        <p:spPr>
          <a:xfrm>
            <a:off x="2404466" y="5229218"/>
            <a:ext cx="7383067" cy="1206595"/>
          </a:xfrm>
        </p:spPr>
        <p:txBody>
          <a:bodyPr>
            <a:normAutofit fontScale="90000"/>
          </a:bodyPr>
          <a:lstStyle/>
          <a:p>
            <a:r>
              <a:rPr lang="en-US" sz="2800" dirty="0">
                <a:effectLst>
                  <a:glow rad="38100">
                    <a:schemeClr val="bg1">
                      <a:lumMod val="65000"/>
                      <a:lumOff val="35000"/>
                      <a:alpha val="50000"/>
                    </a:schemeClr>
                  </a:glow>
                </a:effectLst>
              </a:rPr>
              <a:t>FAD3221</a:t>
            </a:r>
            <a:br>
              <a:rPr lang="en-US" sz="4400" dirty="0">
                <a:effectLst>
                  <a:glow rad="38100">
                    <a:schemeClr val="bg1">
                      <a:lumMod val="65000"/>
                      <a:lumOff val="35000"/>
                      <a:alpha val="50000"/>
                    </a:schemeClr>
                  </a:glow>
                </a:effectLst>
              </a:rPr>
            </a:br>
            <a:r>
              <a:rPr lang="en-US" sz="3600" dirty="0">
                <a:effectLst>
                  <a:glow rad="38100">
                    <a:schemeClr val="bg1">
                      <a:lumMod val="65000"/>
                      <a:lumOff val="35000"/>
                      <a:alpha val="50000"/>
                    </a:schemeClr>
                  </a:glow>
                </a:effectLst>
              </a:rPr>
              <a:t>Fashion brand identity design</a:t>
            </a:r>
            <a:endParaRPr lang="th-TH" sz="3600" b="1" dirty="0">
              <a:effectLst>
                <a:glow rad="38100">
                  <a:schemeClr val="bg1">
                    <a:lumMod val="65000"/>
                    <a:lumOff val="35000"/>
                    <a:alpha val="50000"/>
                  </a:schemeClr>
                </a:glow>
              </a:effectLst>
            </a:endParaRPr>
          </a:p>
        </p:txBody>
      </p:sp>
      <p:pic>
        <p:nvPicPr>
          <p:cNvPr id="4" name="รูปภาพ 3">
            <a:extLst>
              <a:ext uri="{FF2B5EF4-FFF2-40B4-BE49-F238E27FC236}">
                <a16:creationId xmlns:a16="http://schemas.microsoft.com/office/drawing/2014/main" id="{7163479E-967D-4255-843B-2B0B806F11F0}"/>
              </a:ext>
            </a:extLst>
          </p:cNvPr>
          <p:cNvPicPr>
            <a:picLocks noChangeAspect="1"/>
          </p:cNvPicPr>
          <p:nvPr/>
        </p:nvPicPr>
        <p:blipFill rotWithShape="1">
          <a:blip r:embed="rId2"/>
          <a:srcRect l="16722" t="1540" r="11107"/>
          <a:stretch/>
        </p:blipFill>
        <p:spPr>
          <a:xfrm>
            <a:off x="1173955" y="422187"/>
            <a:ext cx="9844087" cy="4568235"/>
          </a:xfrm>
          <a:prstGeom prst="rect">
            <a:avLst/>
          </a:prstGeom>
        </p:spPr>
      </p:pic>
      <p:sp>
        <p:nvSpPr>
          <p:cNvPr id="6" name="กล่องข้อความ 5">
            <a:extLst>
              <a:ext uri="{FF2B5EF4-FFF2-40B4-BE49-F238E27FC236}">
                <a16:creationId xmlns:a16="http://schemas.microsoft.com/office/drawing/2014/main" id="{2059F6D0-A1CF-4D14-A330-22EB608DCD31}"/>
              </a:ext>
            </a:extLst>
          </p:cNvPr>
          <p:cNvSpPr txBox="1"/>
          <p:nvPr/>
        </p:nvSpPr>
        <p:spPr>
          <a:xfrm>
            <a:off x="7773820" y="4985046"/>
            <a:ext cx="2682477" cy="246221"/>
          </a:xfrm>
          <a:prstGeom prst="rect">
            <a:avLst/>
          </a:prstGeom>
          <a:noFill/>
        </p:spPr>
        <p:txBody>
          <a:bodyPr wrap="square">
            <a:spAutoFit/>
          </a:bodyPr>
          <a:lstStyle/>
          <a:p>
            <a:r>
              <a:rPr lang="en-US" sz="1000" dirty="0"/>
              <a:t>https://thestandard.co/interbrand-2019/</a:t>
            </a:r>
            <a:endParaRPr lang="th-TH" sz="1000" dirty="0"/>
          </a:p>
        </p:txBody>
      </p:sp>
      <p:sp>
        <p:nvSpPr>
          <p:cNvPr id="7" name="กล่องข้อความ 6">
            <a:extLst>
              <a:ext uri="{FF2B5EF4-FFF2-40B4-BE49-F238E27FC236}">
                <a16:creationId xmlns:a16="http://schemas.microsoft.com/office/drawing/2014/main" id="{DC93373F-10C4-470B-94DC-30129FB87242}"/>
              </a:ext>
            </a:extLst>
          </p:cNvPr>
          <p:cNvSpPr txBox="1"/>
          <p:nvPr/>
        </p:nvSpPr>
        <p:spPr>
          <a:xfrm>
            <a:off x="5212583" y="6435813"/>
            <a:ext cx="1766830" cy="276999"/>
          </a:xfrm>
          <a:prstGeom prst="rect">
            <a:avLst/>
          </a:prstGeom>
          <a:noFill/>
        </p:spPr>
        <p:txBody>
          <a:bodyPr wrap="none" rtlCol="0">
            <a:spAutoFit/>
          </a:bodyPr>
          <a:lstStyle/>
          <a:p>
            <a:r>
              <a:rPr lang="en-US" sz="1200" dirty="0">
                <a:solidFill>
                  <a:schemeClr val="accent1">
                    <a:lumMod val="60000"/>
                    <a:lumOff val="40000"/>
                  </a:schemeClr>
                </a:solidFill>
              </a:rPr>
              <a:t>Taechit Cheuypoung</a:t>
            </a:r>
            <a:endParaRPr lang="th-TH" sz="1200" dirty="0">
              <a:solidFill>
                <a:schemeClr val="accent1">
                  <a:lumMod val="60000"/>
                  <a:lumOff val="40000"/>
                </a:schemeClr>
              </a:solidFill>
            </a:endParaRPr>
          </a:p>
        </p:txBody>
      </p:sp>
    </p:spTree>
    <p:extLst>
      <p:ext uri="{BB962C8B-B14F-4D97-AF65-F5344CB8AC3E}">
        <p14:creationId xmlns:p14="http://schemas.microsoft.com/office/powerpoint/2010/main" val="25611934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3066E099-5CBF-4D5B-A1F5-4D2FB9218B70}"/>
              </a:ext>
            </a:extLst>
          </p:cNvPr>
          <p:cNvSpPr>
            <a:spLocks noGrp="1"/>
          </p:cNvSpPr>
          <p:nvPr>
            <p:ph type="ctrTitle"/>
          </p:nvPr>
        </p:nvSpPr>
        <p:spPr>
          <a:xfrm>
            <a:off x="385762" y="357188"/>
            <a:ext cx="11444287" cy="6000750"/>
          </a:xfrm>
        </p:spPr>
        <p:txBody>
          <a:bodyPr>
            <a:normAutofit fontScale="90000"/>
          </a:bodyPr>
          <a:lstStyle/>
          <a:p>
            <a:r>
              <a:rPr lang="en-US" dirty="0"/>
              <a:t>identity</a:t>
            </a:r>
            <a:r>
              <a:rPr lang="th-TH" dirty="0"/>
              <a:t> </a:t>
            </a:r>
            <a:r>
              <a:rPr lang="en-US" sz="3100" dirty="0"/>
              <a:t>of that person only arises when there is some kind of common sense of self-awareness about one's acceptance of who we are. together with the identity that shows how similar or different it is to other groups Identity arises from both social and individual interactions. Instead, one of the accepted identities will be chosen to be used under the terms of time and space. This identity may be determined either by the individual or by the person. determined by society Identity and society are therefore inseparable.</a:t>
            </a:r>
            <a:br>
              <a:rPr lang="th-TH" dirty="0"/>
            </a:br>
            <a:endParaRPr lang="th-TH" dirty="0"/>
          </a:p>
        </p:txBody>
      </p:sp>
    </p:spTree>
    <p:extLst>
      <p:ext uri="{BB962C8B-B14F-4D97-AF65-F5344CB8AC3E}">
        <p14:creationId xmlns:p14="http://schemas.microsoft.com/office/powerpoint/2010/main" val="2575250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รูปภาพ 8">
            <a:extLst>
              <a:ext uri="{FF2B5EF4-FFF2-40B4-BE49-F238E27FC236}">
                <a16:creationId xmlns:a16="http://schemas.microsoft.com/office/drawing/2014/main" id="{40AD0872-DD8B-44E2-9D12-796485276943}"/>
              </a:ext>
            </a:extLst>
          </p:cNvPr>
          <p:cNvPicPr>
            <a:picLocks noChangeAspect="1"/>
          </p:cNvPicPr>
          <p:nvPr/>
        </p:nvPicPr>
        <p:blipFill>
          <a:blip r:embed="rId2"/>
          <a:stretch>
            <a:fillRect/>
          </a:stretch>
        </p:blipFill>
        <p:spPr>
          <a:xfrm>
            <a:off x="2037457" y="214312"/>
            <a:ext cx="8117086" cy="6429375"/>
          </a:xfrm>
          <a:prstGeom prst="rect">
            <a:avLst/>
          </a:prstGeom>
        </p:spPr>
      </p:pic>
    </p:spTree>
    <p:extLst>
      <p:ext uri="{BB962C8B-B14F-4D97-AF65-F5344CB8AC3E}">
        <p14:creationId xmlns:p14="http://schemas.microsoft.com/office/powerpoint/2010/main" val="3557555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3066E099-5CBF-4D5B-A1F5-4D2FB9218B70}"/>
              </a:ext>
            </a:extLst>
          </p:cNvPr>
          <p:cNvSpPr>
            <a:spLocks noGrp="1"/>
          </p:cNvSpPr>
          <p:nvPr>
            <p:ph type="ctrTitle"/>
          </p:nvPr>
        </p:nvSpPr>
        <p:spPr>
          <a:xfrm>
            <a:off x="502444" y="1485900"/>
            <a:ext cx="11187112" cy="4795838"/>
          </a:xfrm>
        </p:spPr>
        <p:txBody>
          <a:bodyPr>
            <a:noAutofit/>
          </a:bodyPr>
          <a:lstStyle/>
          <a:p>
            <a:r>
              <a:rPr lang="en-US" sz="3600" dirty="0"/>
              <a:t>“Identity” has a meaning according to the Royal Institute Dictionary of 1999 that has the same or common characteristics, for example, this community has a unique identity in weaving </a:t>
            </a:r>
            <a:r>
              <a:rPr lang="en-US" sz="3600" dirty="0" err="1"/>
              <a:t>Jok</a:t>
            </a:r>
            <a:r>
              <a:rPr lang="en-US" sz="3600" dirty="0"/>
              <a:t> cloth. It means that all people in this community have the same occupation of weaving </a:t>
            </a:r>
            <a:r>
              <a:rPr lang="en-US" sz="3600" dirty="0" err="1"/>
              <a:t>Jok</a:t>
            </a:r>
            <a:r>
              <a:rPr lang="en-US" sz="3600" dirty="0"/>
              <a:t>. There is only one thing of one thing, for example, the Thai language is the identity of the Thai nation.</a:t>
            </a:r>
            <a:endParaRPr lang="th-TH" sz="3600" dirty="0"/>
          </a:p>
        </p:txBody>
      </p:sp>
    </p:spTree>
    <p:extLst>
      <p:ext uri="{BB962C8B-B14F-4D97-AF65-F5344CB8AC3E}">
        <p14:creationId xmlns:p14="http://schemas.microsoft.com/office/powerpoint/2010/main" val="228254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รูปภาพ 3">
            <a:extLst>
              <a:ext uri="{FF2B5EF4-FFF2-40B4-BE49-F238E27FC236}">
                <a16:creationId xmlns:a16="http://schemas.microsoft.com/office/drawing/2014/main" id="{F488D54E-DAA1-4EB8-80C4-01289014DCBC}"/>
              </a:ext>
            </a:extLst>
          </p:cNvPr>
          <p:cNvPicPr>
            <a:picLocks noChangeAspect="1"/>
          </p:cNvPicPr>
          <p:nvPr/>
        </p:nvPicPr>
        <p:blipFill>
          <a:blip r:embed="rId2"/>
          <a:stretch>
            <a:fillRect/>
          </a:stretch>
        </p:blipFill>
        <p:spPr>
          <a:xfrm>
            <a:off x="1398625" y="783106"/>
            <a:ext cx="9394750" cy="5291787"/>
          </a:xfrm>
          <a:prstGeom prst="rect">
            <a:avLst/>
          </a:prstGeom>
        </p:spPr>
      </p:pic>
    </p:spTree>
    <p:extLst>
      <p:ext uri="{BB962C8B-B14F-4D97-AF65-F5344CB8AC3E}">
        <p14:creationId xmlns:p14="http://schemas.microsoft.com/office/powerpoint/2010/main" val="1816655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3066E099-5CBF-4D5B-A1F5-4D2FB9218B70}"/>
              </a:ext>
            </a:extLst>
          </p:cNvPr>
          <p:cNvSpPr>
            <a:spLocks noGrp="1"/>
          </p:cNvSpPr>
          <p:nvPr>
            <p:ph type="ctrTitle"/>
          </p:nvPr>
        </p:nvSpPr>
        <p:spPr>
          <a:xfrm>
            <a:off x="195263" y="42863"/>
            <a:ext cx="11801474" cy="6443662"/>
          </a:xfrm>
        </p:spPr>
        <p:txBody>
          <a:bodyPr>
            <a:normAutofit fontScale="90000"/>
          </a:bodyPr>
          <a:lstStyle/>
          <a:p>
            <a:r>
              <a:rPr lang="en-US" sz="4400" dirty="0"/>
              <a:t>identity</a:t>
            </a:r>
            <a:r>
              <a:rPr lang="th-TH" sz="4400" dirty="0"/>
              <a:t> </a:t>
            </a:r>
            <a:r>
              <a:rPr lang="en-US" sz="2700" dirty="0"/>
              <a:t>not recorded in the dictionary But there are many textbooks that give the meaning of the word "identity" as a unique feature. which is an indicator of the characteristics of a person, society, community or country such as race, language, local culture and religion, etc., which have characteristics that are not common or universal to other societies, or are characteristics that are different from other people's "identity" Derived from the Pali language, atta + </a:t>
            </a:r>
            <a:r>
              <a:rPr lang="en-US" sz="2700" dirty="0" err="1"/>
              <a:t>laksana</a:t>
            </a:r>
            <a:r>
              <a:rPr lang="en-US" sz="2700" dirty="0"/>
              <a:t>, where "atta" means self, one's self, and "characteristics" means one's own property. If looking only at the term "identity", it is more appropriate to be used to refer to the characteristics of something. As for the word "identity", there is the word "eka", which means one, so it seems to mean one characteristic. the same (of many things) or the nature of many things </a:t>
            </a:r>
            <a:r>
              <a:rPr lang="en-US" sz="2700" dirty="0" err="1"/>
              <a:t>things</a:t>
            </a:r>
            <a:r>
              <a:rPr lang="en-US" sz="2700" dirty="0"/>
              <a:t> in common which is the first meaning according to the dictionary</a:t>
            </a:r>
            <a:br>
              <a:rPr lang="th-TH" sz="4000" dirty="0"/>
            </a:br>
            <a:r>
              <a:rPr lang="th-TH" sz="4000" dirty="0"/>
              <a:t>ที่มา </a:t>
            </a:r>
            <a:r>
              <a:rPr lang="en-US" sz="4000" dirty="0"/>
              <a:t>: </a:t>
            </a:r>
            <a:r>
              <a:rPr lang="en-US" sz="1200" dirty="0"/>
              <a:t>http://119.46.166.126/self_all/selfaccess9/m3/529/lesson1/p5.php</a:t>
            </a:r>
            <a:endParaRPr lang="th-TH" sz="1200" dirty="0"/>
          </a:p>
        </p:txBody>
      </p:sp>
    </p:spTree>
    <p:extLst>
      <p:ext uri="{BB962C8B-B14F-4D97-AF65-F5344CB8AC3E}">
        <p14:creationId xmlns:p14="http://schemas.microsoft.com/office/powerpoint/2010/main" val="4131056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รูปภาพ 3">
            <a:extLst>
              <a:ext uri="{FF2B5EF4-FFF2-40B4-BE49-F238E27FC236}">
                <a16:creationId xmlns:a16="http://schemas.microsoft.com/office/drawing/2014/main" id="{9D91EDA3-9AD9-4CBB-833E-1908B485016A}"/>
              </a:ext>
            </a:extLst>
          </p:cNvPr>
          <p:cNvPicPr>
            <a:picLocks noChangeAspect="1"/>
          </p:cNvPicPr>
          <p:nvPr/>
        </p:nvPicPr>
        <p:blipFill>
          <a:blip r:embed="rId2"/>
          <a:stretch>
            <a:fillRect/>
          </a:stretch>
        </p:blipFill>
        <p:spPr>
          <a:xfrm>
            <a:off x="2457450" y="409575"/>
            <a:ext cx="6038850" cy="6038850"/>
          </a:xfrm>
          <a:prstGeom prst="rect">
            <a:avLst/>
          </a:prstGeom>
        </p:spPr>
      </p:pic>
      <p:sp>
        <p:nvSpPr>
          <p:cNvPr id="7" name="กล่องข้อความ 6">
            <a:extLst>
              <a:ext uri="{FF2B5EF4-FFF2-40B4-BE49-F238E27FC236}">
                <a16:creationId xmlns:a16="http://schemas.microsoft.com/office/drawing/2014/main" id="{B462B2EA-A172-46BE-BE49-9AE842527BFC}"/>
              </a:ext>
            </a:extLst>
          </p:cNvPr>
          <p:cNvSpPr txBox="1"/>
          <p:nvPr/>
        </p:nvSpPr>
        <p:spPr>
          <a:xfrm>
            <a:off x="8650486" y="5894427"/>
            <a:ext cx="2168128" cy="553998"/>
          </a:xfrm>
          <a:prstGeom prst="rect">
            <a:avLst/>
          </a:prstGeom>
          <a:noFill/>
        </p:spPr>
        <p:txBody>
          <a:bodyPr wrap="square">
            <a:spAutoFit/>
          </a:bodyPr>
          <a:lstStyle/>
          <a:p>
            <a:r>
              <a:rPr lang="en-US" sz="1000" dirty="0"/>
              <a:t>https://www.facebook.com/PhasaLaeWankamThai/posts/2850005945023824/</a:t>
            </a:r>
            <a:endParaRPr lang="th-TH" sz="1000" dirty="0"/>
          </a:p>
        </p:txBody>
      </p:sp>
    </p:spTree>
    <p:extLst>
      <p:ext uri="{BB962C8B-B14F-4D97-AF65-F5344CB8AC3E}">
        <p14:creationId xmlns:p14="http://schemas.microsoft.com/office/powerpoint/2010/main" val="2667957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กล่องข้อความ 4">
            <a:extLst>
              <a:ext uri="{FF2B5EF4-FFF2-40B4-BE49-F238E27FC236}">
                <a16:creationId xmlns:a16="http://schemas.microsoft.com/office/drawing/2014/main" id="{1AF7958F-1AA5-4948-88F7-EFC37F44BFC4}"/>
              </a:ext>
            </a:extLst>
          </p:cNvPr>
          <p:cNvSpPr txBox="1"/>
          <p:nvPr/>
        </p:nvSpPr>
        <p:spPr>
          <a:xfrm>
            <a:off x="4995862" y="6438900"/>
            <a:ext cx="2200275" cy="253916"/>
          </a:xfrm>
          <a:prstGeom prst="rect">
            <a:avLst/>
          </a:prstGeom>
          <a:noFill/>
        </p:spPr>
        <p:txBody>
          <a:bodyPr wrap="square">
            <a:spAutoFit/>
          </a:bodyPr>
          <a:lstStyle/>
          <a:p>
            <a:r>
              <a:rPr lang="en-US" sz="1050" dirty="0"/>
              <a:t>https://youtu.be/X5Xe9c4YHrM</a:t>
            </a:r>
            <a:endParaRPr lang="th-TH" sz="1050" dirty="0"/>
          </a:p>
        </p:txBody>
      </p:sp>
      <p:pic>
        <p:nvPicPr>
          <p:cNvPr id="6" name="สื่อออนไลน์ 5" title="PRADA กับการปฏิรูปวงการแฟชั่นอยู่ตลอดเวลา | Beyond The Runway Ep.5">
            <a:hlinkClick r:id="" action="ppaction://media"/>
            <a:extLst>
              <a:ext uri="{FF2B5EF4-FFF2-40B4-BE49-F238E27FC236}">
                <a16:creationId xmlns:a16="http://schemas.microsoft.com/office/drawing/2014/main" id="{7B671E01-D24B-46DD-96A6-D09315179F12}"/>
              </a:ext>
            </a:extLst>
          </p:cNvPr>
          <p:cNvPicPr>
            <a:picLocks noRot="1" noChangeAspect="1"/>
          </p:cNvPicPr>
          <p:nvPr>
            <a:videoFile r:link="rId1"/>
          </p:nvPr>
        </p:nvPicPr>
        <p:blipFill>
          <a:blip r:embed="rId3"/>
          <a:stretch>
            <a:fillRect/>
          </a:stretch>
        </p:blipFill>
        <p:spPr>
          <a:xfrm>
            <a:off x="1217472" y="419100"/>
            <a:ext cx="9757056" cy="5512737"/>
          </a:xfrm>
          <a:prstGeom prst="rect">
            <a:avLst/>
          </a:prstGeom>
        </p:spPr>
      </p:pic>
      <p:sp>
        <p:nvSpPr>
          <p:cNvPr id="8" name="กล่องข้อความ 7">
            <a:extLst>
              <a:ext uri="{FF2B5EF4-FFF2-40B4-BE49-F238E27FC236}">
                <a16:creationId xmlns:a16="http://schemas.microsoft.com/office/drawing/2014/main" id="{F208F364-DFA6-438E-9496-8711F0A0B3E4}"/>
              </a:ext>
            </a:extLst>
          </p:cNvPr>
          <p:cNvSpPr txBox="1"/>
          <p:nvPr/>
        </p:nvSpPr>
        <p:spPr>
          <a:xfrm>
            <a:off x="3143249" y="6069568"/>
            <a:ext cx="6172201" cy="369332"/>
          </a:xfrm>
          <a:prstGeom prst="rect">
            <a:avLst/>
          </a:prstGeom>
          <a:noFill/>
        </p:spPr>
        <p:txBody>
          <a:bodyPr wrap="square">
            <a:spAutoFit/>
          </a:bodyPr>
          <a:lstStyle/>
          <a:p>
            <a:r>
              <a:rPr lang="en-US" dirty="0">
                <a:solidFill>
                  <a:schemeClr val="accent1">
                    <a:lumMod val="60000"/>
                    <a:lumOff val="40000"/>
                  </a:schemeClr>
                </a:solidFill>
              </a:rPr>
              <a:t>PRADA </a:t>
            </a:r>
            <a:r>
              <a:rPr lang="th-TH" dirty="0">
                <a:solidFill>
                  <a:schemeClr val="accent1">
                    <a:lumMod val="60000"/>
                    <a:lumOff val="40000"/>
                  </a:schemeClr>
                </a:solidFill>
              </a:rPr>
              <a:t>กับการปฏิรูปวงการแฟชั่นอยู่ตลอดเวลา | </a:t>
            </a:r>
            <a:r>
              <a:rPr lang="en-US" dirty="0">
                <a:solidFill>
                  <a:schemeClr val="accent1">
                    <a:lumMod val="60000"/>
                    <a:lumOff val="40000"/>
                  </a:schemeClr>
                </a:solidFill>
              </a:rPr>
              <a:t>Beyond The Runway Ep.5</a:t>
            </a:r>
            <a:endParaRPr lang="th-TH" dirty="0">
              <a:solidFill>
                <a:schemeClr val="accent1">
                  <a:lumMod val="60000"/>
                  <a:lumOff val="40000"/>
                </a:schemeClr>
              </a:solidFill>
            </a:endParaRPr>
          </a:p>
        </p:txBody>
      </p:sp>
    </p:spTree>
    <p:extLst>
      <p:ext uri="{BB962C8B-B14F-4D97-AF65-F5344CB8AC3E}">
        <p14:creationId xmlns:p14="http://schemas.microsoft.com/office/powerpoint/2010/main" val="233135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3066E099-5CBF-4D5B-A1F5-4D2FB9218B70}"/>
              </a:ext>
            </a:extLst>
          </p:cNvPr>
          <p:cNvSpPr>
            <a:spLocks noGrp="1"/>
          </p:cNvSpPr>
          <p:nvPr>
            <p:ph type="ctrTitle"/>
          </p:nvPr>
        </p:nvSpPr>
        <p:spPr>
          <a:xfrm>
            <a:off x="1757889" y="1372791"/>
            <a:ext cx="8676222" cy="4112418"/>
          </a:xfrm>
        </p:spPr>
        <p:txBody>
          <a:bodyPr>
            <a:noAutofit/>
          </a:bodyPr>
          <a:lstStyle/>
          <a:p>
            <a:r>
              <a:rPr lang="en-US" sz="6600" dirty="0"/>
              <a:t>Identity in your opinion is ? </a:t>
            </a:r>
            <a:br>
              <a:rPr lang="en-US" sz="6600" dirty="0"/>
            </a:br>
            <a:r>
              <a:rPr lang="en-US" sz="6600" dirty="0"/>
              <a:t>Show ideas and illustrations.</a:t>
            </a:r>
            <a:endParaRPr lang="th-TH" sz="6600" dirty="0"/>
          </a:p>
        </p:txBody>
      </p:sp>
    </p:spTree>
    <p:extLst>
      <p:ext uri="{BB962C8B-B14F-4D97-AF65-F5344CB8AC3E}">
        <p14:creationId xmlns:p14="http://schemas.microsoft.com/office/powerpoint/2010/main" val="35073245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รูปภาพ 4">
            <a:extLst>
              <a:ext uri="{FF2B5EF4-FFF2-40B4-BE49-F238E27FC236}">
                <a16:creationId xmlns:a16="http://schemas.microsoft.com/office/drawing/2014/main" id="{24F66747-C4C6-4E05-9030-16196DACFC36}"/>
              </a:ext>
            </a:extLst>
          </p:cNvPr>
          <p:cNvPicPr>
            <a:picLocks noChangeAspect="1"/>
          </p:cNvPicPr>
          <p:nvPr/>
        </p:nvPicPr>
        <p:blipFill>
          <a:blip r:embed="rId2"/>
          <a:stretch>
            <a:fillRect/>
          </a:stretch>
        </p:blipFill>
        <p:spPr>
          <a:xfrm>
            <a:off x="1574006" y="401241"/>
            <a:ext cx="6055518" cy="6055518"/>
          </a:xfrm>
          <a:prstGeom prst="rect">
            <a:avLst/>
          </a:prstGeom>
        </p:spPr>
      </p:pic>
      <p:sp>
        <p:nvSpPr>
          <p:cNvPr id="6" name="กล่องข้อความ 5">
            <a:extLst>
              <a:ext uri="{FF2B5EF4-FFF2-40B4-BE49-F238E27FC236}">
                <a16:creationId xmlns:a16="http://schemas.microsoft.com/office/drawing/2014/main" id="{4AE927DA-D4E1-44F3-8757-9D873F6EC7F7}"/>
              </a:ext>
            </a:extLst>
          </p:cNvPr>
          <p:cNvSpPr txBox="1"/>
          <p:nvPr/>
        </p:nvSpPr>
        <p:spPr>
          <a:xfrm>
            <a:off x="7786688" y="2967335"/>
            <a:ext cx="3671888" cy="923330"/>
          </a:xfrm>
          <a:prstGeom prst="rect">
            <a:avLst/>
          </a:prstGeom>
          <a:noFill/>
        </p:spPr>
        <p:txBody>
          <a:bodyPr wrap="square" rtlCol="0">
            <a:spAutoFit/>
          </a:bodyPr>
          <a:lstStyle/>
          <a:p>
            <a:r>
              <a:rPr lang="en-US" sz="5400" dirty="0">
                <a:solidFill>
                  <a:schemeClr val="accent1">
                    <a:lumMod val="60000"/>
                    <a:lumOff val="40000"/>
                  </a:schemeClr>
                </a:solidFill>
              </a:rPr>
              <a:t>thank you</a:t>
            </a:r>
            <a:endParaRPr lang="th-TH" sz="5400" dirty="0">
              <a:solidFill>
                <a:schemeClr val="accent1">
                  <a:lumMod val="60000"/>
                  <a:lumOff val="40000"/>
                </a:schemeClr>
              </a:solidFill>
            </a:endParaRPr>
          </a:p>
        </p:txBody>
      </p:sp>
    </p:spTree>
    <p:extLst>
      <p:ext uri="{BB962C8B-B14F-4D97-AF65-F5344CB8AC3E}">
        <p14:creationId xmlns:p14="http://schemas.microsoft.com/office/powerpoint/2010/main" val="2590828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3066E099-5CBF-4D5B-A1F5-4D2FB9218B70}"/>
              </a:ext>
            </a:extLst>
          </p:cNvPr>
          <p:cNvSpPr>
            <a:spLocks noGrp="1"/>
          </p:cNvSpPr>
          <p:nvPr>
            <p:ph type="ctrTitle"/>
          </p:nvPr>
        </p:nvSpPr>
        <p:spPr>
          <a:xfrm>
            <a:off x="1757889" y="285749"/>
            <a:ext cx="8900586" cy="6372225"/>
          </a:xfrm>
        </p:spPr>
        <p:txBody>
          <a:bodyPr>
            <a:normAutofit/>
          </a:bodyPr>
          <a:lstStyle/>
          <a:p>
            <a:r>
              <a:rPr lang="en-US" sz="6000" dirty="0"/>
              <a:t>identity</a:t>
            </a:r>
            <a:br>
              <a:rPr lang="th-TH" sz="6000" dirty="0"/>
            </a:br>
            <a:br>
              <a:rPr lang="th-TH" dirty="0"/>
            </a:br>
            <a:r>
              <a:rPr lang="en-US" sz="2800" dirty="0"/>
              <a:t>The word Identity (pronounced ad-ta-</a:t>
            </a:r>
            <a:r>
              <a:rPr lang="en-US" sz="2800" dirty="0" err="1"/>
              <a:t>lak</a:t>
            </a:r>
            <a:r>
              <a:rPr lang="en-US" sz="2800" dirty="0"/>
              <a:t>) consists of the words at (ad-ta), which means oneself or oneself, and </a:t>
            </a:r>
            <a:r>
              <a:rPr lang="en-US" sz="2800" dirty="0" err="1"/>
              <a:t>lak</a:t>
            </a:r>
            <a:r>
              <a:rPr lang="en-US" sz="2800" dirty="0"/>
              <a:t>, which means one's own property. The word identity corresponds to the English word that identity (read as </a:t>
            </a:r>
            <a:r>
              <a:rPr lang="en-US" sz="2800" dirty="0" err="1"/>
              <a:t>i</a:t>
            </a:r>
            <a:r>
              <a:rPr lang="en-US" sz="2800" dirty="0"/>
              <a:t>-den-</a:t>
            </a:r>
            <a:r>
              <a:rPr lang="en-US" sz="2800" dirty="0" err="1"/>
              <a:t>ti</a:t>
            </a:r>
            <a:r>
              <a:rPr lang="en-US" sz="2800" dirty="0"/>
              <a:t>-</a:t>
            </a:r>
            <a:r>
              <a:rPr lang="en-US" sz="2800" dirty="0" err="1"/>
              <a:t>ti</a:t>
            </a:r>
            <a:r>
              <a:rPr lang="en-US" sz="2800" dirty="0"/>
              <a:t>) means the sum of the characteristics of something that make it known or remembered.</a:t>
            </a:r>
            <a:br>
              <a:rPr lang="th-TH" sz="2800" dirty="0"/>
            </a:br>
            <a:br>
              <a:rPr lang="th-TH" sz="2800" dirty="0"/>
            </a:br>
            <a:r>
              <a:rPr lang="en-US" sz="2000" dirty="0"/>
              <a:t>Source: Office of the Royal Society of Thailand:</a:t>
            </a:r>
            <a:br>
              <a:rPr lang="th-TH" dirty="0"/>
            </a:br>
            <a:r>
              <a:rPr lang="en-US" sz="1000" dirty="0"/>
              <a:t>http://legacy.orst.go.th/?knowledges=%E0%B8%AD%E0%B8%B1%E0%B8%95%E0%B8%A5%E0%B8%B1%E0%B8%81%E0%B8%A9%E0%B8%93%E0%B9%8C-%E0%B9%91%E0%B9%96-%E0%B8%A1%E0%B8%B4%E0%B8%96%E0%B8%B8%E0%B8%99%E0%B8%B2%E0%B8%A2%E0%B8%99-%E0%B9%92%E0%B9%95</a:t>
            </a:r>
            <a:endParaRPr lang="th-TH" sz="1000" dirty="0"/>
          </a:p>
        </p:txBody>
      </p:sp>
    </p:spTree>
    <p:extLst>
      <p:ext uri="{BB962C8B-B14F-4D97-AF65-F5344CB8AC3E}">
        <p14:creationId xmlns:p14="http://schemas.microsoft.com/office/powerpoint/2010/main" val="208132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3066E099-5CBF-4D5B-A1F5-4D2FB9218B70}"/>
              </a:ext>
            </a:extLst>
          </p:cNvPr>
          <p:cNvSpPr>
            <a:spLocks noGrp="1"/>
          </p:cNvSpPr>
          <p:nvPr>
            <p:ph type="ctrTitle"/>
          </p:nvPr>
        </p:nvSpPr>
        <p:spPr>
          <a:xfrm>
            <a:off x="542924" y="314325"/>
            <a:ext cx="11129963" cy="6038851"/>
          </a:xfrm>
        </p:spPr>
        <p:txBody>
          <a:bodyPr>
            <a:noAutofit/>
          </a:bodyPr>
          <a:lstStyle/>
          <a:p>
            <a:r>
              <a:rPr lang="en-US" sz="3600" dirty="0"/>
              <a:t>Human beings have created a culture to meet various needs in order to live in society properly and in accordance with social norms. As a result, members of society are molded to have the attitude, belief, interest, and creativity in the same direction, resulting in unity. is to define one's identity or say who one is, corresponding to the academic term in anthropology that is "identity" (maintaining a good foundation, 2003:73).</a:t>
            </a:r>
            <a:endParaRPr lang="th-TH" sz="3600" dirty="0"/>
          </a:p>
        </p:txBody>
      </p:sp>
    </p:spTree>
    <p:extLst>
      <p:ext uri="{BB962C8B-B14F-4D97-AF65-F5344CB8AC3E}">
        <p14:creationId xmlns:p14="http://schemas.microsoft.com/office/powerpoint/2010/main" val="53574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รูปภาพ 3">
            <a:extLst>
              <a:ext uri="{FF2B5EF4-FFF2-40B4-BE49-F238E27FC236}">
                <a16:creationId xmlns:a16="http://schemas.microsoft.com/office/drawing/2014/main" id="{49F1EAE5-D002-46F4-8565-F67EA1B2AD83}"/>
              </a:ext>
            </a:extLst>
          </p:cNvPr>
          <p:cNvPicPr>
            <a:picLocks noChangeAspect="1"/>
          </p:cNvPicPr>
          <p:nvPr/>
        </p:nvPicPr>
        <p:blipFill>
          <a:blip r:embed="rId2"/>
          <a:stretch>
            <a:fillRect/>
          </a:stretch>
        </p:blipFill>
        <p:spPr>
          <a:xfrm>
            <a:off x="1333500" y="714375"/>
            <a:ext cx="9525000" cy="5429250"/>
          </a:xfrm>
          <a:prstGeom prst="rect">
            <a:avLst/>
          </a:prstGeom>
        </p:spPr>
      </p:pic>
      <p:sp>
        <p:nvSpPr>
          <p:cNvPr id="6" name="กล่องข้อความ 5">
            <a:extLst>
              <a:ext uri="{FF2B5EF4-FFF2-40B4-BE49-F238E27FC236}">
                <a16:creationId xmlns:a16="http://schemas.microsoft.com/office/drawing/2014/main" id="{0D19E0B8-21CE-4FD5-B6ED-E406423790F5}"/>
              </a:ext>
            </a:extLst>
          </p:cNvPr>
          <p:cNvSpPr txBox="1"/>
          <p:nvPr/>
        </p:nvSpPr>
        <p:spPr>
          <a:xfrm>
            <a:off x="7361634" y="6245781"/>
            <a:ext cx="3496866" cy="246221"/>
          </a:xfrm>
          <a:prstGeom prst="rect">
            <a:avLst/>
          </a:prstGeom>
          <a:noFill/>
        </p:spPr>
        <p:txBody>
          <a:bodyPr wrap="square">
            <a:spAutoFit/>
          </a:bodyPr>
          <a:lstStyle/>
          <a:p>
            <a:r>
              <a:rPr lang="en-US" sz="1000" dirty="0"/>
              <a:t>https://lifestyle.campus-star.com/scoop/161619.html</a:t>
            </a:r>
            <a:endParaRPr lang="th-TH" sz="1000" dirty="0"/>
          </a:p>
        </p:txBody>
      </p:sp>
    </p:spTree>
    <p:extLst>
      <p:ext uri="{BB962C8B-B14F-4D97-AF65-F5344CB8AC3E}">
        <p14:creationId xmlns:p14="http://schemas.microsoft.com/office/powerpoint/2010/main" val="95814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3066E099-5CBF-4D5B-A1F5-4D2FB9218B70}"/>
              </a:ext>
            </a:extLst>
          </p:cNvPr>
          <p:cNvSpPr>
            <a:spLocks noGrp="1"/>
          </p:cNvSpPr>
          <p:nvPr>
            <p:ph type="ctrTitle"/>
          </p:nvPr>
        </p:nvSpPr>
        <p:spPr>
          <a:xfrm>
            <a:off x="316706" y="538161"/>
            <a:ext cx="11558587" cy="5781677"/>
          </a:xfrm>
        </p:spPr>
        <p:txBody>
          <a:bodyPr>
            <a:normAutofit/>
          </a:bodyPr>
          <a:lstStyle/>
          <a:p>
            <a:r>
              <a:rPr lang="en-US" sz="2400" dirty="0"/>
              <a:t>Identity</a:t>
            </a:r>
            <a:br>
              <a:rPr lang="en-US" sz="2400" dirty="0"/>
            </a:br>
            <a:r>
              <a:rPr lang="en-US" sz="2400" dirty="0"/>
              <a:t>It is a personal consciousness and a collective consciousness in society that arises from self-defined as yourself. Who is it? How are they different from others and what will they use as a sign of expression? What does the word “identity” mean? Part of which is the characteristics of the external self, such as mannerisms, language and expression to other people, and the characteristics of the internal self, such as feelings, thoughts, dispositions, ideologies, beliefs and attachments. Identity is just a word that needs to convey some words to show the identity of a person and is an indicator of the characteristics of the individual, society, community such as race, language. Local culture and religion, etc., which have characteristics that are not common or universal to other societies, that is, characteristics that are different from others (</a:t>
            </a:r>
            <a:r>
              <a:rPr lang="en-US" sz="2400" dirty="0" err="1"/>
              <a:t>Yurachat</a:t>
            </a:r>
            <a:r>
              <a:rPr lang="en-US" sz="2400" dirty="0"/>
              <a:t> </a:t>
            </a:r>
            <a:r>
              <a:rPr lang="en-US" sz="2400" dirty="0" err="1"/>
              <a:t>Bunsanit</a:t>
            </a:r>
            <a:r>
              <a:rPr lang="en-US" sz="2400" dirty="0"/>
              <a:t>. 2003: 65).</a:t>
            </a:r>
            <a:endParaRPr lang="th-TH" sz="2400" dirty="0"/>
          </a:p>
        </p:txBody>
      </p:sp>
    </p:spTree>
    <p:extLst>
      <p:ext uri="{BB962C8B-B14F-4D97-AF65-F5344CB8AC3E}">
        <p14:creationId xmlns:p14="http://schemas.microsoft.com/office/powerpoint/2010/main" val="1085484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รูปภาพ 4">
            <a:extLst>
              <a:ext uri="{FF2B5EF4-FFF2-40B4-BE49-F238E27FC236}">
                <a16:creationId xmlns:a16="http://schemas.microsoft.com/office/drawing/2014/main" id="{62D9E8A1-690D-4398-A117-3ABB8CFB527A}"/>
              </a:ext>
            </a:extLst>
          </p:cNvPr>
          <p:cNvPicPr>
            <a:picLocks noChangeAspect="1"/>
          </p:cNvPicPr>
          <p:nvPr/>
        </p:nvPicPr>
        <p:blipFill>
          <a:blip r:embed="rId2"/>
          <a:stretch>
            <a:fillRect/>
          </a:stretch>
        </p:blipFill>
        <p:spPr>
          <a:xfrm>
            <a:off x="1278731" y="719286"/>
            <a:ext cx="9634537" cy="5419427"/>
          </a:xfrm>
          <a:prstGeom prst="rect">
            <a:avLst/>
          </a:prstGeom>
        </p:spPr>
      </p:pic>
    </p:spTree>
    <p:extLst>
      <p:ext uri="{BB962C8B-B14F-4D97-AF65-F5344CB8AC3E}">
        <p14:creationId xmlns:p14="http://schemas.microsoft.com/office/powerpoint/2010/main" val="2203576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3066E099-5CBF-4D5B-A1F5-4D2FB9218B70}"/>
              </a:ext>
            </a:extLst>
          </p:cNvPr>
          <p:cNvSpPr>
            <a:spLocks noGrp="1"/>
          </p:cNvSpPr>
          <p:nvPr>
            <p:ph type="ctrTitle"/>
          </p:nvPr>
        </p:nvSpPr>
        <p:spPr>
          <a:xfrm>
            <a:off x="423862" y="442913"/>
            <a:ext cx="11344275" cy="5757862"/>
          </a:xfrm>
        </p:spPr>
        <p:txBody>
          <a:bodyPr>
            <a:normAutofit/>
          </a:bodyPr>
          <a:lstStyle/>
          <a:p>
            <a:r>
              <a:rPr lang="en-US" dirty="0"/>
              <a:t>Identity</a:t>
            </a:r>
            <a:r>
              <a:rPr lang="en-US" sz="3100" dirty="0"/>
              <a:t> is the feeling of thinking towards oneself that “Who am I?” which will arise from the interaction between ourselves and others. through looking at ourselves and others looking at us and at the same time conceptualizing Identity is said to go hand in hand with power. Definition of meaning or creation of images representing reality (Representation) when identity is related to the concepts mentioned above. seems to have a very different meaning from what is understood by common sense (</a:t>
            </a:r>
            <a:r>
              <a:rPr lang="en-US" sz="3100" dirty="0" err="1"/>
              <a:t>Apinya</a:t>
            </a:r>
            <a:r>
              <a:rPr lang="en-US" sz="3100" dirty="0"/>
              <a:t> </a:t>
            </a:r>
            <a:r>
              <a:rPr lang="en-US" sz="3100" dirty="0" err="1"/>
              <a:t>Fuangfusakul</a:t>
            </a:r>
            <a:r>
              <a:rPr lang="en-US" sz="3100" dirty="0"/>
              <a:t>. 2000:1)</a:t>
            </a:r>
            <a:endParaRPr lang="th-TH" sz="3100" dirty="0"/>
          </a:p>
        </p:txBody>
      </p:sp>
    </p:spTree>
    <p:extLst>
      <p:ext uri="{BB962C8B-B14F-4D97-AF65-F5344CB8AC3E}">
        <p14:creationId xmlns:p14="http://schemas.microsoft.com/office/powerpoint/2010/main" val="2173959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3066E099-5CBF-4D5B-A1F5-4D2FB9218B70}"/>
              </a:ext>
            </a:extLst>
          </p:cNvPr>
          <p:cNvSpPr>
            <a:spLocks noGrp="1"/>
          </p:cNvSpPr>
          <p:nvPr>
            <p:ph type="ctrTitle"/>
          </p:nvPr>
        </p:nvSpPr>
        <p:spPr>
          <a:xfrm>
            <a:off x="423862" y="785812"/>
            <a:ext cx="11344275" cy="5000624"/>
          </a:xfrm>
        </p:spPr>
        <p:txBody>
          <a:bodyPr>
            <a:noAutofit/>
          </a:bodyPr>
          <a:lstStyle/>
          <a:p>
            <a:r>
              <a:rPr lang="en-US" sz="2400" dirty="0" err="1"/>
              <a:t>Chaladchai</a:t>
            </a:r>
            <a:r>
              <a:rPr lang="en-US" sz="2400" dirty="0"/>
              <a:t> </a:t>
            </a:r>
            <a:r>
              <a:rPr lang="en-US" sz="2400" dirty="0" err="1"/>
              <a:t>Ramitanon</a:t>
            </a:r>
            <a:r>
              <a:rPr lang="en-US" sz="2400" dirty="0"/>
              <a:t> (2002: 34) stated that identity is not a natural occurrence, but a creation of a culture at a certain time and culture is a social construct. ) In addition, culture is not a static or fixed thing. But there is a form of a circuit called Thus, identities are produced, consumed and regulated in those cultures. There are also various meanings created through the symbolic systems of representation that relate to the various identities that we choose to use or create. is our identity. Therefore, the word identity is composed of the word At (ad-ta), which means self or self, and </a:t>
            </a:r>
            <a:r>
              <a:rPr lang="en-US" sz="2400" dirty="0" err="1"/>
              <a:t>lak</a:t>
            </a:r>
            <a:r>
              <a:rPr lang="en-US" sz="2400" dirty="0"/>
              <a:t>, which means property. Identity therefore has a meaning. The sum of the characteristics of something that makes it known or remembered, corresponding to the English word Identity.</a:t>
            </a:r>
            <a:endParaRPr lang="th-TH" sz="2400" dirty="0"/>
          </a:p>
        </p:txBody>
      </p:sp>
    </p:spTree>
    <p:extLst>
      <p:ext uri="{BB962C8B-B14F-4D97-AF65-F5344CB8AC3E}">
        <p14:creationId xmlns:p14="http://schemas.microsoft.com/office/powerpoint/2010/main" val="59098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กล่องข้อความ 4">
            <a:extLst>
              <a:ext uri="{FF2B5EF4-FFF2-40B4-BE49-F238E27FC236}">
                <a16:creationId xmlns:a16="http://schemas.microsoft.com/office/drawing/2014/main" id="{4C80A993-273A-4EFE-866E-46154512B2D1}"/>
              </a:ext>
            </a:extLst>
          </p:cNvPr>
          <p:cNvSpPr txBox="1"/>
          <p:nvPr/>
        </p:nvSpPr>
        <p:spPr>
          <a:xfrm>
            <a:off x="4571405" y="6472237"/>
            <a:ext cx="3049190" cy="246221"/>
          </a:xfrm>
          <a:prstGeom prst="rect">
            <a:avLst/>
          </a:prstGeom>
          <a:noFill/>
        </p:spPr>
        <p:txBody>
          <a:bodyPr wrap="square">
            <a:spAutoFit/>
          </a:bodyPr>
          <a:lstStyle/>
          <a:p>
            <a:r>
              <a:rPr lang="en-US" sz="1000" dirty="0"/>
              <a:t>https://www.thairath.co.th/news/local/600458</a:t>
            </a:r>
            <a:endParaRPr lang="th-TH" sz="1000" dirty="0"/>
          </a:p>
        </p:txBody>
      </p:sp>
      <p:pic>
        <p:nvPicPr>
          <p:cNvPr id="6" name="รูปภาพ 5">
            <a:extLst>
              <a:ext uri="{FF2B5EF4-FFF2-40B4-BE49-F238E27FC236}">
                <a16:creationId xmlns:a16="http://schemas.microsoft.com/office/drawing/2014/main" id="{CA35D16C-7B07-4AAC-BE34-2A1CC0208633}"/>
              </a:ext>
            </a:extLst>
          </p:cNvPr>
          <p:cNvPicPr>
            <a:picLocks noChangeAspect="1"/>
          </p:cNvPicPr>
          <p:nvPr/>
        </p:nvPicPr>
        <p:blipFill>
          <a:blip r:embed="rId2"/>
          <a:stretch>
            <a:fillRect/>
          </a:stretch>
        </p:blipFill>
        <p:spPr>
          <a:xfrm>
            <a:off x="866775" y="385763"/>
            <a:ext cx="10458449" cy="5882878"/>
          </a:xfrm>
          <a:prstGeom prst="rect">
            <a:avLst/>
          </a:prstGeom>
        </p:spPr>
      </p:pic>
    </p:spTree>
    <p:extLst>
      <p:ext uri="{BB962C8B-B14F-4D97-AF65-F5344CB8AC3E}">
        <p14:creationId xmlns:p14="http://schemas.microsoft.com/office/powerpoint/2010/main" val="309430347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ตาข่าย">
  <a:themeElements>
    <a:clrScheme name="Mesh">
      <a:dk1>
        <a:sysClr val="windowText" lastClr="000000"/>
      </a:dk1>
      <a:lt1>
        <a:sysClr val="window" lastClr="FFFFFF"/>
      </a:lt1>
      <a:dk2>
        <a:srgbClr val="363D46"/>
      </a:dk2>
      <a:lt2>
        <a:srgbClr val="EBEBEB"/>
      </a:lt2>
      <a:accent1>
        <a:srgbClr val="5AD0B8"/>
      </a:accent1>
      <a:accent2>
        <a:srgbClr val="47BB7E"/>
      </a:accent2>
      <a:accent3>
        <a:srgbClr val="96CD4B"/>
      </a:accent3>
      <a:accent4>
        <a:srgbClr val="61C7DD"/>
      </a:accent4>
      <a:accent5>
        <a:srgbClr val="2495CF"/>
      </a:accent5>
      <a:accent6>
        <a:srgbClr val="5A74D1"/>
      </a:accent6>
      <a:hlink>
        <a:srgbClr val="72CEBB"/>
      </a:hlink>
      <a:folHlink>
        <a:srgbClr val="98E6D6"/>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0F262FD6-3409-4039-A531-64BD4D2F99E4}"/>
    </a:ext>
  </a:extLst>
</a:theme>
</file>

<file path=docProps/app.xml><?xml version="1.0" encoding="utf-8"?>
<Properties xmlns="http://schemas.openxmlformats.org/officeDocument/2006/extended-properties" xmlns:vt="http://schemas.openxmlformats.org/officeDocument/2006/docPropsVTypes">
  <Template>TM03457485[[fn=ตาข่าย]]</Template>
  <TotalTime>275</TotalTime>
  <Words>1156</Words>
  <Application>Microsoft Office PowerPoint</Application>
  <PresentationFormat>แบบจอกว้าง</PresentationFormat>
  <Paragraphs>18</Paragraphs>
  <Slides>18</Slides>
  <Notes>0</Notes>
  <HiddenSlides>0</HiddenSlides>
  <MMClips>1</MMClips>
  <ScaleCrop>false</ScaleCrop>
  <HeadingPairs>
    <vt:vector size="6" baseType="variant">
      <vt:variant>
        <vt:lpstr>ฟอนต์ที่ถูกใช้</vt:lpstr>
      </vt:variant>
      <vt:variant>
        <vt:i4>2</vt:i4>
      </vt:variant>
      <vt:variant>
        <vt:lpstr>ธีม</vt:lpstr>
      </vt:variant>
      <vt:variant>
        <vt:i4>1</vt:i4>
      </vt:variant>
      <vt:variant>
        <vt:lpstr>ชื่อเรื่องสไลด์</vt:lpstr>
      </vt:variant>
      <vt:variant>
        <vt:i4>18</vt:i4>
      </vt:variant>
    </vt:vector>
  </HeadingPairs>
  <TitlesOfParts>
    <vt:vector size="21" baseType="lpstr">
      <vt:lpstr>Arial</vt:lpstr>
      <vt:lpstr>Century Gothic</vt:lpstr>
      <vt:lpstr>ตาข่าย</vt:lpstr>
      <vt:lpstr>FAD3221 Fashion brand identity design</vt:lpstr>
      <vt:lpstr>identity  The word Identity (pronounced ad-ta-lak) consists of the words at (ad-ta), which means oneself or oneself, and lak, which means one's own property. The word identity corresponds to the English word that identity (read as i-den-ti-ti) means the sum of the characteristics of something that make it known or remembered.  Source: Office of the Royal Society of Thailand: http://legacy.orst.go.th/?knowledges=%E0%B8%AD%E0%B8%B1%E0%B8%95%E0%B8%A5%E0%B8%B1%E0%B8%81%E0%B8%A9%E0%B8%93%E0%B9%8C-%E0%B9%91%E0%B9%96-%E0%B8%A1%E0%B8%B4%E0%B8%96%E0%B8%B8%E0%B8%99%E0%B8%B2%E0%B8%A2%E0%B8%99-%E0%B9%92%E0%B9%95</vt:lpstr>
      <vt:lpstr>Human beings have created a culture to meet various needs in order to live in society properly and in accordance with social norms. As a result, members of society are molded to have the attitude, belief, interest, and creativity in the same direction, resulting in unity. is to define one's identity or say who one is, corresponding to the academic term in anthropology that is "identity" (maintaining a good foundation, 2003:73).</vt:lpstr>
      <vt:lpstr>งานนำเสนอ PowerPoint</vt:lpstr>
      <vt:lpstr>Identity It is a personal consciousness and a collective consciousness in society that arises from self-defined as yourself. Who is it? How are they different from others and what will they use as a sign of expression? What does the word “identity” mean? Part of which is the characteristics of the external self, such as mannerisms, language and expression to other people, and the characteristics of the internal self, such as feelings, thoughts, dispositions, ideologies, beliefs and attachments. Identity is just a word that needs to convey some words to show the identity of a person and is an indicator of the characteristics of the individual, society, community such as race, language. Local culture and religion, etc., which have characteristics that are not common or universal to other societies, that is, characteristics that are different from others (Yurachat Bunsanit. 2003: 65).</vt:lpstr>
      <vt:lpstr>งานนำเสนอ PowerPoint</vt:lpstr>
      <vt:lpstr>Identity is the feeling of thinking towards oneself that “Who am I?” which will arise from the interaction between ourselves and others. through looking at ourselves and others looking at us and at the same time conceptualizing Identity is said to go hand in hand with power. Definition of meaning or creation of images representing reality (Representation) when identity is related to the concepts mentioned above. seems to have a very different meaning from what is understood by common sense (Apinya Fuangfusakul. 2000:1)</vt:lpstr>
      <vt:lpstr>Chaladchai Ramitanon (2002: 34) stated that identity is not a natural occurrence, but a creation of a culture at a certain time and culture is a social construct. ) In addition, culture is not a static or fixed thing. But there is a form of a circuit called Thus, identities are produced, consumed and regulated in those cultures. There are also various meanings created through the symbolic systems of representation that relate to the various identities that we choose to use or create. is our identity. Therefore, the word identity is composed of the word At (ad-ta), which means self or self, and lak, which means property. Identity therefore has a meaning. The sum of the characteristics of something that makes it known or remembered, corresponding to the English word Identity.</vt:lpstr>
      <vt:lpstr>งานนำเสนอ PowerPoint</vt:lpstr>
      <vt:lpstr>identity of that person only arises when there is some kind of common sense of self-awareness about one's acceptance of who we are. together with the identity that shows how similar or different it is to other groups Identity arises from both social and individual interactions. Instead, one of the accepted identities will be chosen to be used under the terms of time and space. This identity may be determined either by the individual or by the person. determined by society Identity and society are therefore inseparable. </vt:lpstr>
      <vt:lpstr>งานนำเสนอ PowerPoint</vt:lpstr>
      <vt:lpstr>“Identity” has a meaning according to the Royal Institute Dictionary of 1999 that has the same or common characteristics, for example, this community has a unique identity in weaving Jok cloth. It means that all people in this community have the same occupation of weaving Jok. There is only one thing of one thing, for example, the Thai language is the identity of the Thai nation.</vt:lpstr>
      <vt:lpstr>งานนำเสนอ PowerPoint</vt:lpstr>
      <vt:lpstr>identity not recorded in the dictionary But there are many textbooks that give the meaning of the word "identity" as a unique feature. which is an indicator of the characteristics of a person, society, community or country such as race, language, local culture and religion, etc., which have characteristics that are not common or universal to other societies, or are characteristics that are different from other people's "identity" Derived from the Pali language, atta + laksana, where "atta" means self, one's self, and "characteristics" means one's own property. If looking only at the term "identity", it is more appropriate to be used to refer to the characteristics of something. As for the word "identity", there is the word "eka", which means one, so it seems to mean one characteristic. the same (of many things) or the nature of many things things in common which is the first meaning according to the dictionary ที่มา : http://119.46.166.126/self_all/selfaccess9/m3/529/lesson1/p5.php</vt:lpstr>
      <vt:lpstr>งานนำเสนอ PowerPoint</vt:lpstr>
      <vt:lpstr>งานนำเสนอ PowerPoint</vt:lpstr>
      <vt:lpstr>Identity in your opinion is ?  Show ideas and illustrations.</vt:lpstr>
      <vt:lpstr>งานนำเสนอ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FAD3221 การออกแบบตามอัตลักษณ์ของตราสินค้าแฟชั่น</dc:title>
  <dc:creator>taechit cheuypoung</dc:creator>
  <cp:lastModifiedBy>taechit cheuypoung</cp:lastModifiedBy>
  <cp:revision>3</cp:revision>
  <dcterms:created xsi:type="dcterms:W3CDTF">2021-12-06T04:18:20Z</dcterms:created>
  <dcterms:modified xsi:type="dcterms:W3CDTF">2023-03-02T09:12:34Z</dcterms:modified>
</cp:coreProperties>
</file>