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Charmonman Bold" charset="1" panose="00000800000000000000"/>
      <p:regular r:id="rId18"/>
    </p:embeddedFont>
    <p:embeddedFont>
      <p:font typeface="Arabica Bold" charset="1" panose="02000000000000000000"/>
      <p:regular r:id="rId19"/>
    </p:embeddedFont>
    <p:embeddedFont>
      <p:font typeface="Arabica" charset="1" panose="020000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gif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7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76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77.png" Type="http://schemas.openxmlformats.org/officeDocument/2006/relationships/image"/><Relationship Id="rId7" Target="../media/image7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11" Target="../media/image82.svg" Type="http://schemas.openxmlformats.org/officeDocument/2006/relationships/image"/><Relationship Id="rId12" Target="../media/image83.png" Type="http://schemas.openxmlformats.org/officeDocument/2006/relationships/image"/><Relationship Id="rId13" Target="../media/image84.svg" Type="http://schemas.openxmlformats.org/officeDocument/2006/relationships/image"/><Relationship Id="rId14" Target="../media/image85.png" Type="http://schemas.openxmlformats.org/officeDocument/2006/relationships/image"/><Relationship Id="rId15" Target="../media/image86.sv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79.png" Type="http://schemas.openxmlformats.org/officeDocument/2006/relationships/image"/><Relationship Id="rId9" Target="../media/image8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28.png" Type="http://schemas.openxmlformats.org/officeDocument/2006/relationships/image"/><Relationship Id="rId15" Target="../media/image29.svg" Type="http://schemas.openxmlformats.org/officeDocument/2006/relationships/image"/><Relationship Id="rId16" Target="../media/image30.png" Type="http://schemas.openxmlformats.org/officeDocument/2006/relationships/image"/><Relationship Id="rId17" Target="../media/image31.svg" Type="http://schemas.openxmlformats.org/officeDocument/2006/relationships/image"/><Relationship Id="rId18" Target="../media/image32.png" Type="http://schemas.openxmlformats.org/officeDocument/2006/relationships/image"/><Relationship Id="rId19" Target="../media/image33.svg" Type="http://schemas.openxmlformats.org/officeDocument/2006/relationships/image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12" Target="../media/image3.png" Type="http://schemas.openxmlformats.org/officeDocument/2006/relationships/image"/><Relationship Id="rId13" Target="../media/image4.svg" Type="http://schemas.openxmlformats.org/officeDocument/2006/relationships/image"/><Relationship Id="rId14" Target="../media/image44.png" Type="http://schemas.openxmlformats.org/officeDocument/2006/relationships/image"/><Relationship Id="rId15" Target="../media/image45.svg" Type="http://schemas.openxmlformats.org/officeDocument/2006/relationships/image"/><Relationship Id="rId16" Target="../media/image46.png" Type="http://schemas.openxmlformats.org/officeDocument/2006/relationships/image"/><Relationship Id="rId17" Target="../media/image47.svg" Type="http://schemas.openxmlformats.org/officeDocument/2006/relationships/image"/><Relationship Id="rId18" Target="../media/image48.png" Type="http://schemas.openxmlformats.org/officeDocument/2006/relationships/image"/><Relationship Id="rId19" Target="../media/image49.svg" Type="http://schemas.openxmlformats.org/officeDocument/2006/relationships/image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sv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12" Target="../media/image62.png" Type="http://schemas.openxmlformats.org/officeDocument/2006/relationships/image"/><Relationship Id="rId13" Target="../media/image63.svg" Type="http://schemas.openxmlformats.org/officeDocument/2006/relationships/image"/><Relationship Id="rId14" Target="../media/image11.png" Type="http://schemas.openxmlformats.org/officeDocument/2006/relationships/image"/><Relationship Id="rId15" Target="../media/image12.sv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6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7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D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5727412" y="-135490"/>
            <a:ext cx="6642675" cy="11199331"/>
          </a:xfrm>
          <a:custGeom>
            <a:avLst/>
            <a:gdLst/>
            <a:ahLst/>
            <a:cxnLst/>
            <a:rect r="r" b="b" t="t" l="l"/>
            <a:pathLst>
              <a:path h="11199331" w="6642675">
                <a:moveTo>
                  <a:pt x="0" y="0"/>
                </a:moveTo>
                <a:lnTo>
                  <a:pt x="6642676" y="0"/>
                </a:lnTo>
                <a:lnTo>
                  <a:pt x="6642676" y="11199331"/>
                </a:lnTo>
                <a:lnTo>
                  <a:pt x="0" y="11199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236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412007">
            <a:off x="-937674" y="6974551"/>
            <a:ext cx="2506139" cy="6072144"/>
          </a:xfrm>
          <a:custGeom>
            <a:avLst/>
            <a:gdLst/>
            <a:ahLst/>
            <a:cxnLst/>
            <a:rect r="r" b="b" t="t" l="l"/>
            <a:pathLst>
              <a:path h="6072144" w="2506139">
                <a:moveTo>
                  <a:pt x="0" y="0"/>
                </a:moveTo>
                <a:lnTo>
                  <a:pt x="2506139" y="0"/>
                </a:lnTo>
                <a:lnTo>
                  <a:pt x="2506139" y="6072144"/>
                </a:lnTo>
                <a:lnTo>
                  <a:pt x="0" y="6072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52294" y="588942"/>
            <a:ext cx="1583412" cy="2262017"/>
          </a:xfrm>
          <a:custGeom>
            <a:avLst/>
            <a:gdLst/>
            <a:ahLst/>
            <a:cxnLst/>
            <a:rect r="r" b="b" t="t" l="l"/>
            <a:pathLst>
              <a:path h="2262017" w="1583412">
                <a:moveTo>
                  <a:pt x="0" y="0"/>
                </a:moveTo>
                <a:lnTo>
                  <a:pt x="1583412" y="0"/>
                </a:lnTo>
                <a:lnTo>
                  <a:pt x="1583412" y="2262017"/>
                </a:lnTo>
                <a:lnTo>
                  <a:pt x="0" y="2262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20626">
            <a:off x="7169903" y="7056114"/>
            <a:ext cx="4435774" cy="330667"/>
          </a:xfrm>
          <a:custGeom>
            <a:avLst/>
            <a:gdLst/>
            <a:ahLst/>
            <a:cxnLst/>
            <a:rect r="r" b="b" t="t" l="l"/>
            <a:pathLst>
              <a:path h="330667" w="4435774">
                <a:moveTo>
                  <a:pt x="0" y="0"/>
                </a:moveTo>
                <a:lnTo>
                  <a:pt x="4435773" y="0"/>
                </a:lnTo>
                <a:lnTo>
                  <a:pt x="4435773" y="330666"/>
                </a:lnTo>
                <a:lnTo>
                  <a:pt x="0" y="330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365178">
            <a:off x="16868972" y="6490419"/>
            <a:ext cx="2838056" cy="6876348"/>
          </a:xfrm>
          <a:custGeom>
            <a:avLst/>
            <a:gdLst/>
            <a:ahLst/>
            <a:cxnLst/>
            <a:rect r="r" b="b" t="t" l="l"/>
            <a:pathLst>
              <a:path h="6876348" w="2838056">
                <a:moveTo>
                  <a:pt x="0" y="0"/>
                </a:moveTo>
                <a:lnTo>
                  <a:pt x="2838056" y="0"/>
                </a:lnTo>
                <a:lnTo>
                  <a:pt x="2838056" y="6876348"/>
                </a:lnTo>
                <a:lnTo>
                  <a:pt x="0" y="6876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478474">
            <a:off x="16974755" y="-1828935"/>
            <a:ext cx="1329320" cy="4778603"/>
          </a:xfrm>
          <a:custGeom>
            <a:avLst/>
            <a:gdLst/>
            <a:ahLst/>
            <a:cxnLst/>
            <a:rect r="r" b="b" t="t" l="l"/>
            <a:pathLst>
              <a:path h="4778603" w="1329320">
                <a:moveTo>
                  <a:pt x="0" y="0"/>
                </a:moveTo>
                <a:lnTo>
                  <a:pt x="1329321" y="0"/>
                </a:lnTo>
                <a:lnTo>
                  <a:pt x="1329321" y="4778603"/>
                </a:lnTo>
                <a:lnTo>
                  <a:pt x="0" y="4778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895837" y="3784935"/>
            <a:ext cx="3601458" cy="3126266"/>
          </a:xfrm>
          <a:custGeom>
            <a:avLst/>
            <a:gdLst/>
            <a:ahLst/>
            <a:cxnLst/>
            <a:rect r="r" b="b" t="t" l="l"/>
            <a:pathLst>
              <a:path h="3126266" w="3601458">
                <a:moveTo>
                  <a:pt x="3601458" y="0"/>
                </a:moveTo>
                <a:lnTo>
                  <a:pt x="0" y="0"/>
                </a:lnTo>
                <a:lnTo>
                  <a:pt x="0" y="3126265"/>
                </a:lnTo>
                <a:lnTo>
                  <a:pt x="3601458" y="3126265"/>
                </a:lnTo>
                <a:lnTo>
                  <a:pt x="360145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485334" y="3784935"/>
            <a:ext cx="3601458" cy="3126266"/>
          </a:xfrm>
          <a:custGeom>
            <a:avLst/>
            <a:gdLst/>
            <a:ahLst/>
            <a:cxnLst/>
            <a:rect r="r" b="b" t="t" l="l"/>
            <a:pathLst>
              <a:path h="3126266" w="3601458">
                <a:moveTo>
                  <a:pt x="0" y="0"/>
                </a:moveTo>
                <a:lnTo>
                  <a:pt x="3601458" y="0"/>
                </a:lnTo>
                <a:lnTo>
                  <a:pt x="3601458" y="3126265"/>
                </a:lnTo>
                <a:lnTo>
                  <a:pt x="0" y="3126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638463">
            <a:off x="-484764" y="-3529373"/>
            <a:ext cx="969528" cy="6583212"/>
          </a:xfrm>
          <a:custGeom>
            <a:avLst/>
            <a:gdLst/>
            <a:ahLst/>
            <a:cxnLst/>
            <a:rect r="r" b="b" t="t" l="l"/>
            <a:pathLst>
              <a:path h="6583212" w="969528">
                <a:moveTo>
                  <a:pt x="0" y="0"/>
                </a:moveTo>
                <a:lnTo>
                  <a:pt x="969528" y="0"/>
                </a:lnTo>
                <a:lnTo>
                  <a:pt x="969528" y="6583212"/>
                </a:lnTo>
                <a:lnTo>
                  <a:pt x="0" y="65832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4218503" y="1028700"/>
            <a:ext cx="9850995" cy="82296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3733380" y="3012338"/>
            <a:ext cx="10630740" cy="3783845"/>
            <a:chOff x="0" y="0"/>
            <a:chExt cx="14174320" cy="5045126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38100"/>
              <a:ext cx="14174320" cy="4053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08"/>
                </a:lnSpc>
              </a:pPr>
              <a:r>
                <a:rPr lang="en-US" sz="9764" b="true">
                  <a:solidFill>
                    <a:srgbClr val="FBEEE3"/>
                  </a:solidFill>
                  <a:latin typeface="Charmonman Bold"/>
                  <a:ea typeface="Charmonman Bold"/>
                  <a:cs typeface="Charmonman Bold"/>
                  <a:sym typeface="Charmonman Bold"/>
                </a:rPr>
                <a:t>ศิลปะการแสดง</a:t>
              </a:r>
            </a:p>
            <a:p>
              <a:pPr algn="ctr">
                <a:lnSpc>
                  <a:spcPts val="12108"/>
                </a:lnSpc>
              </a:pPr>
              <a:r>
                <a:rPr lang="en-US" sz="9764" b="true">
                  <a:solidFill>
                    <a:srgbClr val="FBEEE3"/>
                  </a:solidFill>
                  <a:latin typeface="Charmonman Bold"/>
                  <a:ea typeface="Charmonman Bold"/>
                  <a:cs typeface="Charmonman Bold"/>
                  <a:sym typeface="Charmonman Bold"/>
                </a:rPr>
                <a:t>สำหรับเด็กปฐมวัย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4129607"/>
              <a:ext cx="14174320" cy="915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95"/>
                </a:lnSpc>
              </a:pPr>
              <a:r>
                <a:rPr lang="en-US" b="true" sz="4139" spc="554">
                  <a:solidFill>
                    <a:srgbClr val="FBEEE3"/>
                  </a:solidFill>
                  <a:latin typeface="Charmonman Bold"/>
                  <a:ea typeface="Charmonman Bold"/>
                  <a:cs typeface="Charmonman Bold"/>
                  <a:sym typeface="Charmonman Bold"/>
                </a:rPr>
                <a:t>อ.รติพัทธ์ ศิริพงษ์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6177" y="1698707"/>
            <a:ext cx="16429845" cy="7559593"/>
          </a:xfrm>
          <a:custGeom>
            <a:avLst/>
            <a:gdLst/>
            <a:ahLst/>
            <a:cxnLst/>
            <a:rect r="r" b="b" t="t" l="l"/>
            <a:pathLst>
              <a:path h="7559593" w="16429845">
                <a:moveTo>
                  <a:pt x="0" y="0"/>
                </a:moveTo>
                <a:lnTo>
                  <a:pt x="16429845" y="0"/>
                </a:lnTo>
                <a:lnTo>
                  <a:pt x="16429845" y="7559593"/>
                </a:lnTo>
                <a:lnTo>
                  <a:pt x="0" y="7559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468" r="0" b="-224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28041" y="-3413121"/>
            <a:ext cx="5424428" cy="5325802"/>
          </a:xfrm>
          <a:custGeom>
            <a:avLst/>
            <a:gdLst/>
            <a:ahLst/>
            <a:cxnLst/>
            <a:rect r="r" b="b" t="t" l="l"/>
            <a:pathLst>
              <a:path h="5325802" w="5424428">
                <a:moveTo>
                  <a:pt x="0" y="0"/>
                </a:moveTo>
                <a:lnTo>
                  <a:pt x="5424428" y="0"/>
                </a:lnTo>
                <a:lnTo>
                  <a:pt x="5424428" y="5325802"/>
                </a:lnTo>
                <a:lnTo>
                  <a:pt x="0" y="532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78054" y="9258300"/>
            <a:ext cx="19095904" cy="1548908"/>
          </a:xfrm>
          <a:custGeom>
            <a:avLst/>
            <a:gdLst/>
            <a:ahLst/>
            <a:cxnLst/>
            <a:rect r="r" b="b" t="t" l="l"/>
            <a:pathLst>
              <a:path h="1548908" w="19095904">
                <a:moveTo>
                  <a:pt x="0" y="0"/>
                </a:moveTo>
                <a:lnTo>
                  <a:pt x="19095904" y="0"/>
                </a:lnTo>
                <a:lnTo>
                  <a:pt x="19095904" y="1548908"/>
                </a:lnTo>
                <a:lnTo>
                  <a:pt x="0" y="1548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248" b="-52979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24026" y="2375926"/>
            <a:ext cx="15235274" cy="5822528"/>
          </a:xfrm>
          <a:custGeom>
            <a:avLst/>
            <a:gdLst/>
            <a:ahLst/>
            <a:cxnLst/>
            <a:rect r="r" b="b" t="t" l="l"/>
            <a:pathLst>
              <a:path h="5822528" w="15235274">
                <a:moveTo>
                  <a:pt x="0" y="0"/>
                </a:moveTo>
                <a:lnTo>
                  <a:pt x="15235274" y="0"/>
                </a:lnTo>
                <a:lnTo>
                  <a:pt x="15235274" y="5822528"/>
                </a:lnTo>
                <a:lnTo>
                  <a:pt x="0" y="58225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20803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42410" y="368029"/>
            <a:ext cx="4928809" cy="1140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77"/>
              </a:lnSpc>
              <a:spcBef>
                <a:spcPct val="0"/>
              </a:spcBef>
            </a:pPr>
            <a:r>
              <a:rPr lang="en-US" sz="6341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ทิศทางของผู้แสดง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72819">
            <a:off x="193267" y="1814594"/>
            <a:ext cx="5415617" cy="6784941"/>
          </a:xfrm>
          <a:custGeom>
            <a:avLst/>
            <a:gdLst/>
            <a:ahLst/>
            <a:cxnLst/>
            <a:rect r="r" b="b" t="t" l="l"/>
            <a:pathLst>
              <a:path h="6784941" w="5415617">
                <a:moveTo>
                  <a:pt x="0" y="0"/>
                </a:moveTo>
                <a:lnTo>
                  <a:pt x="5415617" y="0"/>
                </a:lnTo>
                <a:lnTo>
                  <a:pt x="5415617" y="6784941"/>
                </a:lnTo>
                <a:lnTo>
                  <a:pt x="0" y="67849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8100000">
            <a:off x="15220930" y="-4061114"/>
            <a:ext cx="1328052" cy="9017635"/>
          </a:xfrm>
          <a:custGeom>
            <a:avLst/>
            <a:gdLst/>
            <a:ahLst/>
            <a:cxnLst/>
            <a:rect r="r" b="b" t="t" l="l"/>
            <a:pathLst>
              <a:path h="9017635" w="1328052">
                <a:moveTo>
                  <a:pt x="0" y="9017635"/>
                </a:moveTo>
                <a:lnTo>
                  <a:pt x="1328052" y="9017635"/>
                </a:lnTo>
                <a:lnTo>
                  <a:pt x="1328052" y="0"/>
                </a:lnTo>
                <a:lnTo>
                  <a:pt x="0" y="0"/>
                </a:lnTo>
                <a:lnTo>
                  <a:pt x="0" y="90176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365178">
            <a:off x="15936292" y="6848826"/>
            <a:ext cx="2838056" cy="6876348"/>
          </a:xfrm>
          <a:custGeom>
            <a:avLst/>
            <a:gdLst/>
            <a:ahLst/>
            <a:cxnLst/>
            <a:rect r="r" b="b" t="t" l="l"/>
            <a:pathLst>
              <a:path h="6876348" w="2838056">
                <a:moveTo>
                  <a:pt x="0" y="0"/>
                </a:moveTo>
                <a:lnTo>
                  <a:pt x="2838057" y="0"/>
                </a:lnTo>
                <a:lnTo>
                  <a:pt x="2838057" y="6876348"/>
                </a:lnTo>
                <a:lnTo>
                  <a:pt x="0" y="6876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017806" y="2783205"/>
            <a:ext cx="11955185" cy="3208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94"/>
              </a:lnSpc>
              <a:spcBef>
                <a:spcPct val="0"/>
              </a:spcBef>
            </a:pPr>
            <a:r>
              <a:rPr lang="en-US" sz="8924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การออกแบบท่ารำ</a:t>
            </a:r>
          </a:p>
          <a:p>
            <a:pPr algn="ctr">
              <a:lnSpc>
                <a:spcPts val="12494"/>
              </a:lnSpc>
              <a:spcBef>
                <a:spcPct val="0"/>
              </a:spcBef>
            </a:pPr>
            <a:r>
              <a:rPr lang="en-US" sz="8924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การแต่งหน้า, เพลง, เสื้อผ้า, ฉาก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D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8054" y="9258300"/>
            <a:ext cx="19095904" cy="1548908"/>
          </a:xfrm>
          <a:custGeom>
            <a:avLst/>
            <a:gdLst/>
            <a:ahLst/>
            <a:cxnLst/>
            <a:rect r="r" b="b" t="t" l="l"/>
            <a:pathLst>
              <a:path h="1548908" w="19095904">
                <a:moveTo>
                  <a:pt x="0" y="0"/>
                </a:moveTo>
                <a:lnTo>
                  <a:pt x="19095904" y="0"/>
                </a:lnTo>
                <a:lnTo>
                  <a:pt x="19095904" y="1548908"/>
                </a:lnTo>
                <a:lnTo>
                  <a:pt x="0" y="1548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248" b="-52979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28041" y="-3413121"/>
            <a:ext cx="5424428" cy="5325802"/>
          </a:xfrm>
          <a:custGeom>
            <a:avLst/>
            <a:gdLst/>
            <a:ahLst/>
            <a:cxnLst/>
            <a:rect r="r" b="b" t="t" l="l"/>
            <a:pathLst>
              <a:path h="5325802" w="5424428">
                <a:moveTo>
                  <a:pt x="0" y="0"/>
                </a:moveTo>
                <a:lnTo>
                  <a:pt x="5424428" y="0"/>
                </a:lnTo>
                <a:lnTo>
                  <a:pt x="5424428" y="5325802"/>
                </a:lnTo>
                <a:lnTo>
                  <a:pt x="0" y="5325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44161">
            <a:off x="7373133" y="2185683"/>
            <a:ext cx="10210541" cy="4436944"/>
          </a:xfrm>
          <a:custGeom>
            <a:avLst/>
            <a:gdLst/>
            <a:ahLst/>
            <a:cxnLst/>
            <a:rect r="r" b="b" t="t" l="l"/>
            <a:pathLst>
              <a:path h="4436944" w="10210541">
                <a:moveTo>
                  <a:pt x="0" y="0"/>
                </a:moveTo>
                <a:lnTo>
                  <a:pt x="10210541" y="0"/>
                </a:lnTo>
                <a:lnTo>
                  <a:pt x="10210541" y="4436944"/>
                </a:lnTo>
                <a:lnTo>
                  <a:pt x="0" y="4436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28042" y="8221290"/>
            <a:ext cx="4114800" cy="1412504"/>
          </a:xfrm>
          <a:custGeom>
            <a:avLst/>
            <a:gdLst/>
            <a:ahLst/>
            <a:cxnLst/>
            <a:rect r="r" b="b" t="t" l="l"/>
            <a:pathLst>
              <a:path h="1412504" w="4114800">
                <a:moveTo>
                  <a:pt x="0" y="0"/>
                </a:moveTo>
                <a:lnTo>
                  <a:pt x="4114800" y="0"/>
                </a:lnTo>
                <a:lnTo>
                  <a:pt x="4114800" y="1412504"/>
                </a:lnTo>
                <a:lnTo>
                  <a:pt x="0" y="1412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2144" y="3834966"/>
            <a:ext cx="5610378" cy="6038567"/>
          </a:xfrm>
          <a:custGeom>
            <a:avLst/>
            <a:gdLst/>
            <a:ahLst/>
            <a:cxnLst/>
            <a:rect r="r" b="b" t="t" l="l"/>
            <a:pathLst>
              <a:path h="6038567" w="5610378">
                <a:moveTo>
                  <a:pt x="0" y="0"/>
                </a:moveTo>
                <a:lnTo>
                  <a:pt x="5610378" y="0"/>
                </a:lnTo>
                <a:lnTo>
                  <a:pt x="5610378" y="6038567"/>
                </a:lnTo>
                <a:lnTo>
                  <a:pt x="0" y="60385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29852" y="6507360"/>
            <a:ext cx="2341983" cy="3126434"/>
          </a:xfrm>
          <a:custGeom>
            <a:avLst/>
            <a:gdLst/>
            <a:ahLst/>
            <a:cxnLst/>
            <a:rect r="r" b="b" t="t" l="l"/>
            <a:pathLst>
              <a:path h="3126434" w="2341983">
                <a:moveTo>
                  <a:pt x="0" y="0"/>
                </a:moveTo>
                <a:lnTo>
                  <a:pt x="2341983" y="0"/>
                </a:lnTo>
                <a:lnTo>
                  <a:pt x="2341983" y="3126434"/>
                </a:lnTo>
                <a:lnTo>
                  <a:pt x="0" y="3126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342333" y="639898"/>
            <a:ext cx="3208526" cy="2545565"/>
          </a:xfrm>
          <a:custGeom>
            <a:avLst/>
            <a:gdLst/>
            <a:ahLst/>
            <a:cxnLst/>
            <a:rect r="r" b="b" t="t" l="l"/>
            <a:pathLst>
              <a:path h="2545565" w="3208526">
                <a:moveTo>
                  <a:pt x="0" y="0"/>
                </a:moveTo>
                <a:lnTo>
                  <a:pt x="3208525" y="0"/>
                </a:lnTo>
                <a:lnTo>
                  <a:pt x="3208525" y="2545566"/>
                </a:lnTo>
                <a:lnTo>
                  <a:pt x="0" y="25455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481164" y="3701616"/>
            <a:ext cx="8259091" cy="1174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31"/>
              </a:lnSpc>
              <a:spcBef>
                <a:spcPct val="0"/>
              </a:spcBef>
            </a:pPr>
            <a:r>
              <a:rPr lang="en-US" b="true" sz="6950">
                <a:solidFill>
                  <a:srgbClr val="CD472D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ขอบคุณที่ตั้งใจฟังนะคะ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D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6313" y="6574654"/>
            <a:ext cx="1371136" cy="2160816"/>
          </a:xfrm>
          <a:custGeom>
            <a:avLst/>
            <a:gdLst/>
            <a:ahLst/>
            <a:cxnLst/>
            <a:rect r="r" b="b" t="t" l="l"/>
            <a:pathLst>
              <a:path h="2160816" w="1371136">
                <a:moveTo>
                  <a:pt x="0" y="0"/>
                </a:moveTo>
                <a:lnTo>
                  <a:pt x="1371136" y="0"/>
                </a:lnTo>
                <a:lnTo>
                  <a:pt x="1371136" y="2160815"/>
                </a:lnTo>
                <a:lnTo>
                  <a:pt x="0" y="2160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75647" y="9409674"/>
            <a:ext cx="13861436" cy="1124329"/>
          </a:xfrm>
          <a:custGeom>
            <a:avLst/>
            <a:gdLst/>
            <a:ahLst/>
            <a:cxnLst/>
            <a:rect r="r" b="b" t="t" l="l"/>
            <a:pathLst>
              <a:path h="1124329" w="13861436">
                <a:moveTo>
                  <a:pt x="0" y="0"/>
                </a:moveTo>
                <a:lnTo>
                  <a:pt x="13861436" y="0"/>
                </a:lnTo>
                <a:lnTo>
                  <a:pt x="13861436" y="1124329"/>
                </a:lnTo>
                <a:lnTo>
                  <a:pt x="0" y="112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248" b="-52979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630185" y="1028700"/>
            <a:ext cx="2492369" cy="2447053"/>
          </a:xfrm>
          <a:custGeom>
            <a:avLst/>
            <a:gdLst/>
            <a:ahLst/>
            <a:cxnLst/>
            <a:rect r="r" b="b" t="t" l="l"/>
            <a:pathLst>
              <a:path h="2447053" w="2492369">
                <a:moveTo>
                  <a:pt x="0" y="0"/>
                </a:moveTo>
                <a:lnTo>
                  <a:pt x="2492369" y="0"/>
                </a:lnTo>
                <a:lnTo>
                  <a:pt x="2492369" y="2447053"/>
                </a:lnTo>
                <a:lnTo>
                  <a:pt x="0" y="2447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55176" y="8470439"/>
            <a:ext cx="3176957" cy="1065572"/>
          </a:xfrm>
          <a:custGeom>
            <a:avLst/>
            <a:gdLst/>
            <a:ahLst/>
            <a:cxnLst/>
            <a:rect r="r" b="b" t="t" l="l"/>
            <a:pathLst>
              <a:path h="1065572" w="3176957">
                <a:moveTo>
                  <a:pt x="0" y="0"/>
                </a:moveTo>
                <a:lnTo>
                  <a:pt x="3176956" y="0"/>
                </a:lnTo>
                <a:lnTo>
                  <a:pt x="3176956" y="1065572"/>
                </a:lnTo>
                <a:lnTo>
                  <a:pt x="0" y="1065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6680" r="0" b="-4816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887176" y="-1011264"/>
            <a:ext cx="14631136" cy="7717940"/>
            <a:chOff x="0" y="0"/>
            <a:chExt cx="19508182" cy="10290586"/>
          </a:xfrm>
        </p:grpSpPr>
        <p:sp>
          <p:nvSpPr>
            <p:cNvPr name="Freeform 7" id="7"/>
            <p:cNvSpPr/>
            <p:nvPr/>
          </p:nvSpPr>
          <p:spPr>
            <a:xfrm flipH="false" flipV="false" rot="496776">
              <a:off x="467482" y="1250197"/>
              <a:ext cx="17927222" cy="7790193"/>
            </a:xfrm>
            <a:custGeom>
              <a:avLst/>
              <a:gdLst/>
              <a:ahLst/>
              <a:cxnLst/>
              <a:rect r="r" b="b" t="t" l="l"/>
              <a:pathLst>
                <a:path h="7790193" w="17927222">
                  <a:moveTo>
                    <a:pt x="0" y="0"/>
                  </a:moveTo>
                  <a:lnTo>
                    <a:pt x="17927222" y="0"/>
                  </a:lnTo>
                  <a:lnTo>
                    <a:pt x="17927222" y="7790192"/>
                  </a:lnTo>
                  <a:lnTo>
                    <a:pt x="0" y="7790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7693386" y="4509659"/>
              <a:ext cx="1814796" cy="1465035"/>
            </a:xfrm>
            <a:custGeom>
              <a:avLst/>
              <a:gdLst/>
              <a:ahLst/>
              <a:cxnLst/>
              <a:rect r="r" b="b" t="t" l="l"/>
              <a:pathLst>
                <a:path h="1465035" w="1814796">
                  <a:moveTo>
                    <a:pt x="0" y="0"/>
                  </a:moveTo>
                  <a:lnTo>
                    <a:pt x="1814796" y="0"/>
                  </a:lnTo>
                  <a:lnTo>
                    <a:pt x="1814796" y="1465035"/>
                  </a:lnTo>
                  <a:lnTo>
                    <a:pt x="0" y="1465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931110" y="1028700"/>
            <a:ext cx="10575255" cy="1614587"/>
            <a:chOff x="0" y="0"/>
            <a:chExt cx="14100339" cy="2152783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123825"/>
              <a:ext cx="14100339" cy="14168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b="true" sz="6400">
                  <a:solidFill>
                    <a:srgbClr val="536A3E"/>
                  </a:solidFill>
                  <a:latin typeface="Charmonman Bold"/>
                  <a:ea typeface="Charmonman Bold"/>
                  <a:cs typeface="Charmonman Bold"/>
                  <a:sym typeface="Charmonman Bold"/>
                </a:rPr>
                <a:t>การเเสดงนาฎศิลป์ไทยเเบบดั้งเดิม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457820"/>
              <a:ext cx="14100339" cy="6949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0" y="8754519"/>
            <a:ext cx="3783762" cy="6383647"/>
          </a:xfrm>
          <a:custGeom>
            <a:avLst/>
            <a:gdLst/>
            <a:ahLst/>
            <a:cxnLst/>
            <a:rect r="r" b="b" t="t" l="l"/>
            <a:pathLst>
              <a:path h="6383647" w="3783762">
                <a:moveTo>
                  <a:pt x="0" y="0"/>
                </a:moveTo>
                <a:lnTo>
                  <a:pt x="3783762" y="0"/>
                </a:lnTo>
                <a:lnTo>
                  <a:pt x="3783762" y="6383647"/>
                </a:lnTo>
                <a:lnTo>
                  <a:pt x="0" y="6383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611551" y="3475753"/>
            <a:ext cx="4264818" cy="6461845"/>
          </a:xfrm>
          <a:custGeom>
            <a:avLst/>
            <a:gdLst/>
            <a:ahLst/>
            <a:cxnLst/>
            <a:rect r="r" b="b" t="t" l="l"/>
            <a:pathLst>
              <a:path h="6461845" w="4264818">
                <a:moveTo>
                  <a:pt x="0" y="0"/>
                </a:moveTo>
                <a:lnTo>
                  <a:pt x="4264818" y="0"/>
                </a:lnTo>
                <a:lnTo>
                  <a:pt x="4264818" y="6461845"/>
                </a:lnTo>
                <a:lnTo>
                  <a:pt x="0" y="6461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5501946" y="5365555"/>
            <a:ext cx="3514707" cy="4044119"/>
          </a:xfrm>
          <a:custGeom>
            <a:avLst/>
            <a:gdLst/>
            <a:ahLst/>
            <a:cxnLst/>
            <a:rect r="r" b="b" t="t" l="l"/>
            <a:pathLst>
              <a:path h="4044119" w="3514707">
                <a:moveTo>
                  <a:pt x="3514708" y="0"/>
                </a:moveTo>
                <a:lnTo>
                  <a:pt x="0" y="0"/>
                </a:lnTo>
                <a:lnTo>
                  <a:pt x="0" y="4044119"/>
                </a:lnTo>
                <a:lnTo>
                  <a:pt x="3514708" y="4044119"/>
                </a:lnTo>
                <a:lnTo>
                  <a:pt x="351470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95945" y="2668459"/>
            <a:ext cx="12679414" cy="1614587"/>
            <a:chOff x="0" y="0"/>
            <a:chExt cx="16905885" cy="2152783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123825"/>
              <a:ext cx="16905885" cy="14168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r>
                <a:rPr lang="en-US" b="true" sz="6400">
                  <a:solidFill>
                    <a:srgbClr val="536A3E"/>
                  </a:solidFill>
                  <a:latin typeface="Charmonman Bold"/>
                  <a:ea typeface="Charmonman Bold"/>
                  <a:cs typeface="Charmonman Bold"/>
                  <a:sym typeface="Charmonman Bold"/>
                </a:rPr>
                <a:t>การสร้างงานเเสดงนาฎศิลป์ไทยเเบบปัจจุบัน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457820"/>
              <a:ext cx="16905885" cy="6949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652645" y="-2907182"/>
            <a:ext cx="8305628" cy="16238830"/>
          </a:xfrm>
          <a:custGeom>
            <a:avLst/>
            <a:gdLst/>
            <a:ahLst/>
            <a:cxnLst/>
            <a:rect r="r" b="b" t="t" l="l"/>
            <a:pathLst>
              <a:path h="16238830" w="8305628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2588794" y="-453050"/>
            <a:ext cx="8305628" cy="11330566"/>
          </a:xfrm>
          <a:custGeom>
            <a:avLst/>
            <a:gdLst/>
            <a:ahLst/>
            <a:cxnLst/>
            <a:rect r="r" b="b" t="t" l="l"/>
            <a:pathLst>
              <a:path h="11330566" w="8305628">
                <a:moveTo>
                  <a:pt x="0" y="0"/>
                </a:moveTo>
                <a:lnTo>
                  <a:pt x="8305628" y="0"/>
                </a:lnTo>
                <a:lnTo>
                  <a:pt x="8305628" y="11330566"/>
                </a:lnTo>
                <a:lnTo>
                  <a:pt x="0" y="11330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780" t="0" r="-41139" b="-6341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18389">
            <a:off x="1467508" y="1833995"/>
            <a:ext cx="7141348" cy="337591"/>
          </a:xfrm>
          <a:custGeom>
            <a:avLst/>
            <a:gdLst/>
            <a:ahLst/>
            <a:cxnLst/>
            <a:rect r="r" b="b" t="t" l="l"/>
            <a:pathLst>
              <a:path h="337591" w="7141348">
                <a:moveTo>
                  <a:pt x="0" y="0"/>
                </a:moveTo>
                <a:lnTo>
                  <a:pt x="7141348" y="0"/>
                </a:lnTo>
                <a:lnTo>
                  <a:pt x="7141348" y="337591"/>
                </a:lnTo>
                <a:lnTo>
                  <a:pt x="0" y="337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70905" y="2079119"/>
            <a:ext cx="10341426" cy="6874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2"/>
              </a:lnSpc>
            </a:pPr>
            <a:r>
              <a:rPr lang="en-US" sz="3851" b="true">
                <a:solidFill>
                  <a:srgbClr val="CD472D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เเรงบันดาลใจ</a:t>
            </a:r>
          </a:p>
          <a:p>
            <a:pPr algn="l">
              <a:lnSpc>
                <a:spcPts val="5392"/>
              </a:lnSpc>
            </a:pPr>
          </a:p>
          <a:p>
            <a:pPr algn="l">
              <a:lnSpc>
                <a:spcPts val="5392"/>
              </a:lnSpc>
            </a:pPr>
            <a:r>
              <a:rPr lang="en-US" sz="3851" b="true">
                <a:solidFill>
                  <a:srgbClr val="CD472D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สิ่งที่อยากทำ อยากรู้  ให้ความสนใจ </a:t>
            </a:r>
          </a:p>
          <a:p>
            <a:pPr algn="l">
              <a:lnSpc>
                <a:spcPts val="5392"/>
              </a:lnSpc>
            </a:pPr>
            <a:r>
              <a:rPr lang="en-US" sz="3851" b="true">
                <a:solidFill>
                  <a:srgbClr val="CD472D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ต้องให้เป็นสิ่งที่สามารถจับต้องได้ มีความสมเหตุสมผล เเละไม่เกินความสามารถของตน หรือเกินความเป็นจริง</a:t>
            </a:r>
          </a:p>
          <a:p>
            <a:pPr algn="l">
              <a:lnSpc>
                <a:spcPts val="5392"/>
              </a:lnSpc>
            </a:pPr>
          </a:p>
          <a:p>
            <a:pPr algn="l">
              <a:lnSpc>
                <a:spcPts val="5392"/>
              </a:lnSpc>
            </a:pPr>
          </a:p>
          <a:p>
            <a:pPr algn="l">
              <a:lnSpc>
                <a:spcPts val="3822"/>
              </a:lnSpc>
            </a:pPr>
          </a:p>
          <a:p>
            <a:pPr algn="l">
              <a:lnSpc>
                <a:spcPts val="3822"/>
              </a:lnSpc>
            </a:pPr>
          </a:p>
          <a:p>
            <a:pPr algn="l">
              <a:lnSpc>
                <a:spcPts val="3822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-5400000">
            <a:off x="-763759" y="2343254"/>
            <a:ext cx="1831436" cy="2616337"/>
          </a:xfrm>
          <a:custGeom>
            <a:avLst/>
            <a:gdLst/>
            <a:ahLst/>
            <a:cxnLst/>
            <a:rect r="r" b="b" t="t" l="l"/>
            <a:pathLst>
              <a:path h="2616337" w="1831436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-763759" y="5327409"/>
            <a:ext cx="1831436" cy="2616337"/>
          </a:xfrm>
          <a:custGeom>
            <a:avLst/>
            <a:gdLst/>
            <a:ahLst/>
            <a:cxnLst/>
            <a:rect r="r" b="b" t="t" l="l"/>
            <a:pathLst>
              <a:path h="2616337" w="1831436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406891" y="1059419"/>
            <a:ext cx="5530469" cy="5771396"/>
            <a:chOff x="0" y="0"/>
            <a:chExt cx="7373959" cy="7695195"/>
          </a:xfrm>
        </p:grpSpPr>
        <p:sp>
          <p:nvSpPr>
            <p:cNvPr name="Freeform 9" id="9"/>
            <p:cNvSpPr/>
            <p:nvPr/>
          </p:nvSpPr>
          <p:spPr>
            <a:xfrm flipH="false" flipV="false" rot="-879459">
              <a:off x="619086" y="249503"/>
              <a:ext cx="2338859" cy="2852267"/>
            </a:xfrm>
            <a:custGeom>
              <a:avLst/>
              <a:gdLst/>
              <a:ahLst/>
              <a:cxnLst/>
              <a:rect r="r" b="b" t="t" l="l"/>
              <a:pathLst>
                <a:path h="2852267" w="2338859">
                  <a:moveTo>
                    <a:pt x="0" y="0"/>
                  </a:moveTo>
                  <a:lnTo>
                    <a:pt x="2338859" y="0"/>
                  </a:lnTo>
                  <a:lnTo>
                    <a:pt x="2338859" y="2852266"/>
                  </a:lnTo>
                  <a:lnTo>
                    <a:pt x="0" y="2852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false" rot="1676546">
              <a:off x="5256253" y="4165211"/>
              <a:ext cx="1403033" cy="3399418"/>
            </a:xfrm>
            <a:custGeom>
              <a:avLst/>
              <a:gdLst/>
              <a:ahLst/>
              <a:cxnLst/>
              <a:rect r="r" b="b" t="t" l="l"/>
              <a:pathLst>
                <a:path h="3399418" w="1403033">
                  <a:moveTo>
                    <a:pt x="1403033" y="0"/>
                  </a:moveTo>
                  <a:lnTo>
                    <a:pt x="0" y="0"/>
                  </a:lnTo>
                  <a:lnTo>
                    <a:pt x="0" y="3399418"/>
                  </a:lnTo>
                  <a:lnTo>
                    <a:pt x="1403033" y="3399418"/>
                  </a:lnTo>
                  <a:lnTo>
                    <a:pt x="140303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249229">
              <a:off x="548839" y="4083432"/>
              <a:ext cx="905354" cy="3254541"/>
            </a:xfrm>
            <a:custGeom>
              <a:avLst/>
              <a:gdLst/>
              <a:ahLst/>
              <a:cxnLst/>
              <a:rect r="r" b="b" t="t" l="l"/>
              <a:pathLst>
                <a:path h="3254541" w="905354">
                  <a:moveTo>
                    <a:pt x="0" y="0"/>
                  </a:moveTo>
                  <a:lnTo>
                    <a:pt x="905354" y="0"/>
                  </a:lnTo>
                  <a:lnTo>
                    <a:pt x="905354" y="3254541"/>
                  </a:lnTo>
                  <a:lnTo>
                    <a:pt x="0" y="325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135862">
              <a:off x="2598743" y="3382914"/>
              <a:ext cx="1653855" cy="3567138"/>
            </a:xfrm>
            <a:custGeom>
              <a:avLst/>
              <a:gdLst/>
              <a:ahLst/>
              <a:cxnLst/>
              <a:rect r="r" b="b" t="t" l="l"/>
              <a:pathLst>
                <a:path h="3567138" w="1653855">
                  <a:moveTo>
                    <a:pt x="0" y="0"/>
                  </a:moveTo>
                  <a:lnTo>
                    <a:pt x="1653855" y="0"/>
                  </a:lnTo>
                  <a:lnTo>
                    <a:pt x="1653855" y="3567138"/>
                  </a:lnTo>
                  <a:lnTo>
                    <a:pt x="0" y="356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1285669">
              <a:off x="4655270" y="405425"/>
              <a:ext cx="2073998" cy="2830519"/>
            </a:xfrm>
            <a:custGeom>
              <a:avLst/>
              <a:gdLst/>
              <a:ahLst/>
              <a:cxnLst/>
              <a:rect r="r" b="b" t="t" l="l"/>
              <a:pathLst>
                <a:path h="2830519" w="2073998">
                  <a:moveTo>
                    <a:pt x="0" y="0"/>
                  </a:moveTo>
                  <a:lnTo>
                    <a:pt x="2073999" y="0"/>
                  </a:lnTo>
                  <a:lnTo>
                    <a:pt x="2073999" y="2830518"/>
                  </a:lnTo>
                  <a:lnTo>
                    <a:pt x="0" y="2830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270905" y="904875"/>
            <a:ext cx="7534554" cy="1097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b="true" sz="6400">
                <a:solidFill>
                  <a:srgbClr val="324B9A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ปัจจัยการสร้างงานแสดง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DA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368107" y="-3420526"/>
            <a:ext cx="9353710" cy="18288000"/>
          </a:xfrm>
          <a:custGeom>
            <a:avLst/>
            <a:gdLst/>
            <a:ahLst/>
            <a:cxnLst/>
            <a:rect r="r" b="b" t="t" l="l"/>
            <a:pathLst>
              <a:path h="18288000" w="9353710">
                <a:moveTo>
                  <a:pt x="0" y="0"/>
                </a:moveTo>
                <a:lnTo>
                  <a:pt x="9353710" y="0"/>
                </a:lnTo>
                <a:lnTo>
                  <a:pt x="935371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18389">
            <a:off x="2524542" y="2609999"/>
            <a:ext cx="13436991" cy="635203"/>
          </a:xfrm>
          <a:custGeom>
            <a:avLst/>
            <a:gdLst/>
            <a:ahLst/>
            <a:cxnLst/>
            <a:rect r="r" b="b" t="t" l="l"/>
            <a:pathLst>
              <a:path h="635203" w="13436991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632204">
            <a:off x="-1367851" y="-736276"/>
            <a:ext cx="4107789" cy="3565789"/>
          </a:xfrm>
          <a:custGeom>
            <a:avLst/>
            <a:gdLst/>
            <a:ahLst/>
            <a:cxnLst/>
            <a:rect r="r" b="b" t="t" l="l"/>
            <a:pathLst>
              <a:path h="3565789" w="4107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047082">
            <a:off x="16595274" y="5159569"/>
            <a:ext cx="1328052" cy="9017635"/>
          </a:xfrm>
          <a:custGeom>
            <a:avLst/>
            <a:gdLst/>
            <a:ahLst/>
            <a:cxnLst/>
            <a:rect r="r" b="b" t="t" l="l"/>
            <a:pathLst>
              <a:path h="9017635" w="1328052">
                <a:moveTo>
                  <a:pt x="0" y="0"/>
                </a:moveTo>
                <a:lnTo>
                  <a:pt x="1328052" y="0"/>
                </a:lnTo>
                <a:lnTo>
                  <a:pt x="1328052" y="9017635"/>
                </a:lnTo>
                <a:lnTo>
                  <a:pt x="0" y="90176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86044" y="3180344"/>
            <a:ext cx="14574513" cy="1308961"/>
            <a:chOff x="0" y="0"/>
            <a:chExt cx="19432685" cy="1745282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561783" y="-123825"/>
              <a:ext cx="17870902" cy="18691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52"/>
                </a:lnSpc>
              </a:pPr>
              <a:r>
                <a:rPr lang="en-US" sz="3966">
                  <a:solidFill>
                    <a:srgbClr val="CD472D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ทำอะไร…</a:t>
              </a:r>
              <a:r>
                <a:rPr lang="en-US" sz="3966">
                  <a:solidFill>
                    <a:srgbClr val="CD472D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 หมายถึง เราต้องรู้ก่อนว่า จะทำเรื่องอะไร สนใจเรื่องอะไร เเละไปศึกษาหาความรู้ในเรื่องๆนั้น ให้มีความรู้แบบเชิงลึก เและต้องรู้ให้จริง</a:t>
              </a:r>
            </a:p>
          </p:txBody>
        </p:sp>
        <p:sp>
          <p:nvSpPr>
            <p:cNvPr name="Freeform 8" id="8"/>
            <p:cNvSpPr/>
            <p:nvPr/>
          </p:nvSpPr>
          <p:spPr>
            <a:xfrm flipH="false" flipV="false" rot="0">
              <a:off x="0" y="147131"/>
              <a:ext cx="940099" cy="900786"/>
            </a:xfrm>
            <a:custGeom>
              <a:avLst/>
              <a:gdLst/>
              <a:ahLst/>
              <a:cxnLst/>
              <a:rect r="r" b="b" t="t" l="l"/>
              <a:pathLst>
                <a:path h="900786" w="940099">
                  <a:moveTo>
                    <a:pt x="0" y="0"/>
                  </a:moveTo>
                  <a:lnTo>
                    <a:pt x="940099" y="0"/>
                  </a:lnTo>
                  <a:lnTo>
                    <a:pt x="940099" y="900786"/>
                  </a:lnTo>
                  <a:lnTo>
                    <a:pt x="0" y="900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517591" y="5143500"/>
            <a:ext cx="14574513" cy="2645001"/>
            <a:chOff x="0" y="0"/>
            <a:chExt cx="19432685" cy="3526668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1561783" y="-133350"/>
              <a:ext cx="17870902" cy="36600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412"/>
                </a:lnSpc>
              </a:pPr>
              <a:r>
                <a:rPr lang="en-US" sz="3866">
                  <a:solidFill>
                    <a:srgbClr val="536A3E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ทำอย่างไร…</a:t>
              </a:r>
              <a:r>
                <a:rPr lang="en-US" sz="3866">
                  <a:solidFill>
                    <a:srgbClr val="536A3E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 หมายถึง  ให้สิ่งที่เราอยากทำเเละมีความสนใจนั้น สามารถถ่ายทอดออกมาสู่สายตาให้ชมได้  ไม่ใช่เพียงเเต่รู้เเละเข้าใจอยู่คนเดียว ต้องคิดด้วยว่าจะต้องมีวิธีการทำอย่างไรบ้าง ที่จะทำให้คนอื่นรู้ว่าเราต้องการสื่อถึงเรื่องอะไร เเละความหมายในการสื่อออกมานั้น คืออะไร</a:t>
              </a:r>
            </a:p>
          </p:txBody>
        </p:sp>
        <p:sp>
          <p:nvSpPr>
            <p:cNvPr name="Freeform 11" id="11"/>
            <p:cNvSpPr/>
            <p:nvPr/>
          </p:nvSpPr>
          <p:spPr>
            <a:xfrm flipH="false" flipV="false" rot="0">
              <a:off x="0" y="33674"/>
              <a:ext cx="940099" cy="900786"/>
            </a:xfrm>
            <a:custGeom>
              <a:avLst/>
              <a:gdLst/>
              <a:ahLst/>
              <a:cxnLst/>
              <a:rect r="r" b="b" t="t" l="l"/>
              <a:pathLst>
                <a:path h="900786" w="940099">
                  <a:moveTo>
                    <a:pt x="0" y="0"/>
                  </a:moveTo>
                  <a:lnTo>
                    <a:pt x="940099" y="0"/>
                  </a:lnTo>
                  <a:lnTo>
                    <a:pt x="940099" y="900785"/>
                  </a:lnTo>
                  <a:lnTo>
                    <a:pt x="0" y="900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994554" y="1158491"/>
            <a:ext cx="12100816" cy="176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b="true" sz="5100">
                <a:solidFill>
                  <a:srgbClr val="324B9A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กรอบแนวคิด</a:t>
            </a: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b="true" sz="5100">
                <a:solidFill>
                  <a:srgbClr val="324B9A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“เราจะทำอะไร? แล้วทำอย่างไร? และทำเเบบไหน?”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86102" y="8265087"/>
            <a:ext cx="16917721" cy="1403300"/>
            <a:chOff x="0" y="0"/>
            <a:chExt cx="22556962" cy="1871067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1812878" y="-123825"/>
              <a:ext cx="20744084" cy="19948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52"/>
                </a:lnSpc>
              </a:pPr>
              <a:r>
                <a:rPr lang="en-US" sz="4251">
                  <a:solidFill>
                    <a:srgbClr val="CD472D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ทำเเบบไหน…</a:t>
              </a:r>
              <a:r>
                <a:rPr lang="en-US" sz="4251">
                  <a:solidFill>
                    <a:srgbClr val="CD472D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 หมายถึง เราต้องถ่ายทอดสื่อไปถึงผู้ชมได้อย่างเข้าใจ, เเละผู้ชมสามารถเข้าถึงได้ง่าย รวมถึงต้องทำให้การเเสดงออกมาน่าสนใจเเละดึงดูดสายตาผู้ชมให้ได้มากที่สุด</a:t>
              </a:r>
            </a:p>
          </p:txBody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70786"/>
              <a:ext cx="1091243" cy="1045609"/>
            </a:xfrm>
            <a:custGeom>
              <a:avLst/>
              <a:gdLst/>
              <a:ahLst/>
              <a:cxnLst/>
              <a:rect r="r" b="b" t="t" l="l"/>
              <a:pathLst>
                <a:path h="1045609" w="1091243">
                  <a:moveTo>
                    <a:pt x="0" y="0"/>
                  </a:moveTo>
                  <a:lnTo>
                    <a:pt x="1091243" y="0"/>
                  </a:lnTo>
                  <a:lnTo>
                    <a:pt x="1091243" y="1045609"/>
                  </a:lnTo>
                  <a:lnTo>
                    <a:pt x="0" y="1045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3A4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7325" y="-102477"/>
            <a:ext cx="10972118" cy="14653913"/>
          </a:xfrm>
          <a:custGeom>
            <a:avLst/>
            <a:gdLst/>
            <a:ahLst/>
            <a:cxnLst/>
            <a:rect r="r" b="b" t="t" l="l"/>
            <a:pathLst>
              <a:path h="14653913" w="10972118">
                <a:moveTo>
                  <a:pt x="0" y="0"/>
                </a:moveTo>
                <a:lnTo>
                  <a:pt x="10972117" y="0"/>
                </a:lnTo>
                <a:lnTo>
                  <a:pt x="10972117" y="14653913"/>
                </a:lnTo>
                <a:lnTo>
                  <a:pt x="0" y="14653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18218">
            <a:off x="8066951" y="4936955"/>
            <a:ext cx="4759704" cy="2535624"/>
          </a:xfrm>
          <a:custGeom>
            <a:avLst/>
            <a:gdLst/>
            <a:ahLst/>
            <a:cxnLst/>
            <a:rect r="r" b="b" t="t" l="l"/>
            <a:pathLst>
              <a:path h="2535624" w="4759704">
                <a:moveTo>
                  <a:pt x="0" y="0"/>
                </a:moveTo>
                <a:lnTo>
                  <a:pt x="4759704" y="0"/>
                </a:lnTo>
                <a:lnTo>
                  <a:pt x="4759704" y="2535624"/>
                </a:lnTo>
                <a:lnTo>
                  <a:pt x="0" y="2535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98898" y="2899913"/>
            <a:ext cx="10066384" cy="5332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43"/>
              </a:lnSpc>
            </a:pPr>
            <a:r>
              <a:rPr lang="en-US" sz="8261" b="true">
                <a:solidFill>
                  <a:srgbClr val="CD472D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อารมณ์และความรู้สึก</a:t>
            </a:r>
          </a:p>
          <a:p>
            <a:pPr algn="ctr">
              <a:lnSpc>
                <a:spcPts val="10243"/>
              </a:lnSpc>
            </a:pPr>
          </a:p>
          <a:p>
            <a:pPr algn="ctr">
              <a:lnSpc>
                <a:spcPts val="7223"/>
              </a:lnSpc>
            </a:pPr>
            <a:r>
              <a:rPr lang="en-US" sz="5825">
                <a:solidFill>
                  <a:srgbClr val="CD472D"/>
                </a:solidFill>
                <a:latin typeface="Arabica"/>
                <a:ea typeface="Arabica"/>
                <a:cs typeface="Arabica"/>
                <a:sym typeface="Arabica"/>
              </a:rPr>
              <a:t>อารมณ์ความรู้สึก กับ เรื่องราว </a:t>
            </a:r>
          </a:p>
          <a:p>
            <a:pPr algn="ctr" marL="0" indent="0" lvl="0">
              <a:lnSpc>
                <a:spcPts val="7223"/>
              </a:lnSpc>
              <a:spcBef>
                <a:spcPct val="0"/>
              </a:spcBef>
            </a:pPr>
            <a:r>
              <a:rPr lang="en-US" sz="5825">
                <a:solidFill>
                  <a:srgbClr val="CD472D"/>
                </a:solidFill>
                <a:latin typeface="Arabica"/>
                <a:ea typeface="Arabica"/>
                <a:cs typeface="Arabica"/>
                <a:sym typeface="Arabica"/>
              </a:rPr>
              <a:t>ต้องไปควบคู่กัน จึงจะทำให้การเเสดงนั้นตอบโจทย์ และออกมาอย่างสมบูรณ์แบบ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407307" y="-102477"/>
            <a:ext cx="2686863" cy="2447488"/>
          </a:xfrm>
          <a:custGeom>
            <a:avLst/>
            <a:gdLst/>
            <a:ahLst/>
            <a:cxnLst/>
            <a:rect r="r" b="b" t="t" l="l"/>
            <a:pathLst>
              <a:path h="2447488" w="2686863">
                <a:moveTo>
                  <a:pt x="0" y="0"/>
                </a:moveTo>
                <a:lnTo>
                  <a:pt x="2686863" y="0"/>
                </a:lnTo>
                <a:lnTo>
                  <a:pt x="2686863" y="2447488"/>
                </a:lnTo>
                <a:lnTo>
                  <a:pt x="0" y="2447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2660">
            <a:off x="6555694" y="8680743"/>
            <a:ext cx="7205700" cy="340633"/>
          </a:xfrm>
          <a:custGeom>
            <a:avLst/>
            <a:gdLst/>
            <a:ahLst/>
            <a:cxnLst/>
            <a:rect r="r" b="b" t="t" l="l"/>
            <a:pathLst>
              <a:path h="340633" w="7205700">
                <a:moveTo>
                  <a:pt x="0" y="0"/>
                </a:moveTo>
                <a:lnTo>
                  <a:pt x="7205700" y="0"/>
                </a:lnTo>
                <a:lnTo>
                  <a:pt x="7205700" y="340633"/>
                </a:lnTo>
                <a:lnTo>
                  <a:pt x="0" y="34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2660">
            <a:off x="5541150" y="8371556"/>
            <a:ext cx="7205700" cy="340633"/>
          </a:xfrm>
          <a:custGeom>
            <a:avLst/>
            <a:gdLst/>
            <a:ahLst/>
            <a:cxnLst/>
            <a:rect r="r" b="b" t="t" l="l"/>
            <a:pathLst>
              <a:path h="340633" w="7205700">
                <a:moveTo>
                  <a:pt x="0" y="0"/>
                </a:moveTo>
                <a:lnTo>
                  <a:pt x="7205700" y="0"/>
                </a:lnTo>
                <a:lnTo>
                  <a:pt x="7205700" y="340633"/>
                </a:lnTo>
                <a:lnTo>
                  <a:pt x="0" y="34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3412007">
            <a:off x="-1253070" y="6222228"/>
            <a:ext cx="2506139" cy="6072144"/>
          </a:xfrm>
          <a:custGeom>
            <a:avLst/>
            <a:gdLst/>
            <a:ahLst/>
            <a:cxnLst/>
            <a:rect r="r" b="b" t="t" l="l"/>
            <a:pathLst>
              <a:path h="6072144" w="2506139">
                <a:moveTo>
                  <a:pt x="0" y="0"/>
                </a:moveTo>
                <a:lnTo>
                  <a:pt x="2506140" y="0"/>
                </a:lnTo>
                <a:lnTo>
                  <a:pt x="2506140" y="6072144"/>
                </a:lnTo>
                <a:lnTo>
                  <a:pt x="0" y="6072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7365178">
            <a:off x="16868972" y="5820126"/>
            <a:ext cx="2838056" cy="6876348"/>
          </a:xfrm>
          <a:custGeom>
            <a:avLst/>
            <a:gdLst/>
            <a:ahLst/>
            <a:cxnLst/>
            <a:rect r="r" b="b" t="t" l="l"/>
            <a:pathLst>
              <a:path h="6876348" w="2838056">
                <a:moveTo>
                  <a:pt x="0" y="0"/>
                </a:moveTo>
                <a:lnTo>
                  <a:pt x="2838056" y="0"/>
                </a:lnTo>
                <a:lnTo>
                  <a:pt x="2838056" y="6876348"/>
                </a:lnTo>
                <a:lnTo>
                  <a:pt x="0" y="6876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5458571" y="-515383"/>
            <a:ext cx="3601458" cy="3126266"/>
          </a:xfrm>
          <a:custGeom>
            <a:avLst/>
            <a:gdLst/>
            <a:ahLst/>
            <a:cxnLst/>
            <a:rect r="r" b="b" t="t" l="l"/>
            <a:pathLst>
              <a:path h="3126266" w="3601458">
                <a:moveTo>
                  <a:pt x="3601458" y="0"/>
                </a:moveTo>
                <a:lnTo>
                  <a:pt x="0" y="0"/>
                </a:lnTo>
                <a:lnTo>
                  <a:pt x="0" y="3126266"/>
                </a:lnTo>
                <a:lnTo>
                  <a:pt x="3601458" y="3126266"/>
                </a:lnTo>
                <a:lnTo>
                  <a:pt x="360145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772029" y="-515383"/>
            <a:ext cx="3601458" cy="3126266"/>
          </a:xfrm>
          <a:custGeom>
            <a:avLst/>
            <a:gdLst/>
            <a:ahLst/>
            <a:cxnLst/>
            <a:rect r="r" b="b" t="t" l="l"/>
            <a:pathLst>
              <a:path h="3126266" w="3601458">
                <a:moveTo>
                  <a:pt x="0" y="0"/>
                </a:moveTo>
                <a:lnTo>
                  <a:pt x="3601458" y="0"/>
                </a:lnTo>
                <a:lnTo>
                  <a:pt x="3601458" y="3126266"/>
                </a:lnTo>
                <a:lnTo>
                  <a:pt x="0" y="31262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4730" y="2755442"/>
            <a:ext cx="16192749" cy="6230694"/>
          </a:xfrm>
          <a:custGeom>
            <a:avLst/>
            <a:gdLst/>
            <a:ahLst/>
            <a:cxnLst/>
            <a:rect r="r" b="b" t="t" l="l"/>
            <a:pathLst>
              <a:path h="6230694" w="16192749">
                <a:moveTo>
                  <a:pt x="0" y="0"/>
                </a:moveTo>
                <a:lnTo>
                  <a:pt x="16192748" y="0"/>
                </a:lnTo>
                <a:lnTo>
                  <a:pt x="16192748" y="6230694"/>
                </a:lnTo>
                <a:lnTo>
                  <a:pt x="0" y="6230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2802" r="0" b="-2863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35333" y="114038"/>
            <a:ext cx="10556962" cy="2367247"/>
            <a:chOff x="0" y="0"/>
            <a:chExt cx="14075950" cy="3156329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1384" y="-104775"/>
              <a:ext cx="14044566" cy="11783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419"/>
                </a:lnSpc>
                <a:spcBef>
                  <a:spcPct val="0"/>
                </a:spcBef>
              </a:pPr>
              <a:r>
                <a:rPr lang="en-US" b="true" sz="5299">
                  <a:solidFill>
                    <a:srgbClr val="324B9A"/>
                  </a:solidFill>
                  <a:latin typeface="Charmonman Bold"/>
                  <a:ea typeface="Charmonman Bold"/>
                  <a:cs typeface="Charmonman Bold"/>
                  <a:sym typeface="Charmonman Bold"/>
                </a:rPr>
                <a:t>องค์ประกอบของการสร้างงานแสดง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978404"/>
              <a:ext cx="14067943" cy="1177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000"/>
                </a:lnSpc>
              </a:pPr>
              <a:r>
                <a:rPr lang="en-US" sz="5000">
                  <a:solidFill>
                    <a:srgbClr val="CD472D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พื้นที่</a:t>
              </a:r>
              <a:r>
                <a:rPr lang="en-US" sz="5000">
                  <a:solidFill>
                    <a:srgbClr val="CD472D"/>
                  </a:solidFill>
                  <a:latin typeface="Arabica Bold"/>
                  <a:ea typeface="Arabica Bold"/>
                  <a:cs typeface="Arabica Bold"/>
                  <a:sym typeface="Arabica Bold"/>
                </a:rPr>
                <a:t> (Space) คือ การใช้พื้นที่ในการเเสดง 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32660">
            <a:off x="540064" y="2220146"/>
            <a:ext cx="8767397" cy="414459"/>
          </a:xfrm>
          <a:custGeom>
            <a:avLst/>
            <a:gdLst/>
            <a:ahLst/>
            <a:cxnLst/>
            <a:rect r="r" b="b" t="t" l="l"/>
            <a:pathLst>
              <a:path h="414459" w="8767397">
                <a:moveTo>
                  <a:pt x="0" y="0"/>
                </a:moveTo>
                <a:lnTo>
                  <a:pt x="8767397" y="0"/>
                </a:lnTo>
                <a:lnTo>
                  <a:pt x="8767397" y="414459"/>
                </a:lnTo>
                <a:lnTo>
                  <a:pt x="0" y="41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8054" y="9258300"/>
            <a:ext cx="19095904" cy="1548908"/>
          </a:xfrm>
          <a:custGeom>
            <a:avLst/>
            <a:gdLst/>
            <a:ahLst/>
            <a:cxnLst/>
            <a:rect r="r" b="b" t="t" l="l"/>
            <a:pathLst>
              <a:path h="1548908" w="19095904">
                <a:moveTo>
                  <a:pt x="0" y="0"/>
                </a:moveTo>
                <a:lnTo>
                  <a:pt x="19095904" y="0"/>
                </a:lnTo>
                <a:lnTo>
                  <a:pt x="19095904" y="1548908"/>
                </a:lnTo>
                <a:lnTo>
                  <a:pt x="0" y="1548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248" b="-52979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028041" y="-3413121"/>
            <a:ext cx="5424428" cy="5325802"/>
          </a:xfrm>
          <a:custGeom>
            <a:avLst/>
            <a:gdLst/>
            <a:ahLst/>
            <a:cxnLst/>
            <a:rect r="r" b="b" t="t" l="l"/>
            <a:pathLst>
              <a:path h="5325802" w="5424428">
                <a:moveTo>
                  <a:pt x="0" y="0"/>
                </a:moveTo>
                <a:lnTo>
                  <a:pt x="5424428" y="0"/>
                </a:lnTo>
                <a:lnTo>
                  <a:pt x="5424428" y="5325802"/>
                </a:lnTo>
                <a:lnTo>
                  <a:pt x="0" y="5325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87476" y="3083507"/>
            <a:ext cx="12907256" cy="5574562"/>
          </a:xfrm>
          <a:custGeom>
            <a:avLst/>
            <a:gdLst/>
            <a:ahLst/>
            <a:cxnLst/>
            <a:rect r="r" b="b" t="t" l="l"/>
            <a:pathLst>
              <a:path h="5574562" w="12907256">
                <a:moveTo>
                  <a:pt x="0" y="0"/>
                </a:moveTo>
                <a:lnTo>
                  <a:pt x="12907256" y="0"/>
                </a:lnTo>
                <a:lnTo>
                  <a:pt x="12907256" y="5574563"/>
                </a:lnTo>
                <a:lnTo>
                  <a:pt x="0" y="5574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9659" y="0"/>
            <a:ext cx="16350596" cy="9258300"/>
          </a:xfrm>
          <a:custGeom>
            <a:avLst/>
            <a:gdLst/>
            <a:ahLst/>
            <a:cxnLst/>
            <a:rect r="r" b="b" t="t" l="l"/>
            <a:pathLst>
              <a:path h="9258300" w="16350596">
                <a:moveTo>
                  <a:pt x="0" y="0"/>
                </a:moveTo>
                <a:lnTo>
                  <a:pt x="16350596" y="0"/>
                </a:lnTo>
                <a:lnTo>
                  <a:pt x="1635059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239" r="0" b="-187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28041" y="-3413121"/>
            <a:ext cx="5424428" cy="5325802"/>
          </a:xfrm>
          <a:custGeom>
            <a:avLst/>
            <a:gdLst/>
            <a:ahLst/>
            <a:cxnLst/>
            <a:rect r="r" b="b" t="t" l="l"/>
            <a:pathLst>
              <a:path h="5325802" w="5424428">
                <a:moveTo>
                  <a:pt x="0" y="0"/>
                </a:moveTo>
                <a:lnTo>
                  <a:pt x="5424428" y="0"/>
                </a:lnTo>
                <a:lnTo>
                  <a:pt x="5424428" y="5325802"/>
                </a:lnTo>
                <a:lnTo>
                  <a:pt x="0" y="532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78054" y="9258300"/>
            <a:ext cx="19095904" cy="1548908"/>
          </a:xfrm>
          <a:custGeom>
            <a:avLst/>
            <a:gdLst/>
            <a:ahLst/>
            <a:cxnLst/>
            <a:rect r="r" b="b" t="t" l="l"/>
            <a:pathLst>
              <a:path h="1548908" w="19095904">
                <a:moveTo>
                  <a:pt x="0" y="0"/>
                </a:moveTo>
                <a:lnTo>
                  <a:pt x="19095904" y="0"/>
                </a:lnTo>
                <a:lnTo>
                  <a:pt x="19095904" y="1548908"/>
                </a:lnTo>
                <a:lnTo>
                  <a:pt x="0" y="1548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248" b="-52979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68469" y="2611883"/>
            <a:ext cx="10002857" cy="6646417"/>
          </a:xfrm>
          <a:custGeom>
            <a:avLst/>
            <a:gdLst/>
            <a:ahLst/>
            <a:cxnLst/>
            <a:rect r="r" b="b" t="t" l="l"/>
            <a:pathLst>
              <a:path h="6646417" w="10002857">
                <a:moveTo>
                  <a:pt x="0" y="0"/>
                </a:moveTo>
                <a:lnTo>
                  <a:pt x="10002857" y="0"/>
                </a:lnTo>
                <a:lnTo>
                  <a:pt x="10002857" y="6646417"/>
                </a:lnTo>
                <a:lnTo>
                  <a:pt x="0" y="6646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9659" y="300416"/>
            <a:ext cx="13638382" cy="1835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40"/>
              </a:lnSpc>
              <a:spcBef>
                <a:spcPct val="0"/>
              </a:spcBef>
            </a:pPr>
            <a:r>
              <a:rPr lang="en-US" sz="5100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ระดับ (Level) คือ </a:t>
            </a:r>
          </a:p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การสร้างระดับ </a:t>
            </a:r>
            <a:r>
              <a:rPr lang="en-US" sz="5100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 ได้แก่ ชั้นระดับความสูง  - ต่ำ ของผู้แสดง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3783" y="755939"/>
            <a:ext cx="16915517" cy="8502361"/>
          </a:xfrm>
          <a:custGeom>
            <a:avLst/>
            <a:gdLst/>
            <a:ahLst/>
            <a:cxnLst/>
            <a:rect r="r" b="b" t="t" l="l"/>
            <a:pathLst>
              <a:path h="8502361" w="16915517">
                <a:moveTo>
                  <a:pt x="0" y="0"/>
                </a:moveTo>
                <a:lnTo>
                  <a:pt x="16915517" y="0"/>
                </a:lnTo>
                <a:lnTo>
                  <a:pt x="16915517" y="8502361"/>
                </a:lnTo>
                <a:lnTo>
                  <a:pt x="0" y="8502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749" r="0" b="-919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28041" y="-3413121"/>
            <a:ext cx="5424428" cy="5325802"/>
          </a:xfrm>
          <a:custGeom>
            <a:avLst/>
            <a:gdLst/>
            <a:ahLst/>
            <a:cxnLst/>
            <a:rect r="r" b="b" t="t" l="l"/>
            <a:pathLst>
              <a:path h="5325802" w="5424428">
                <a:moveTo>
                  <a:pt x="0" y="0"/>
                </a:moveTo>
                <a:lnTo>
                  <a:pt x="5424428" y="0"/>
                </a:lnTo>
                <a:lnTo>
                  <a:pt x="5424428" y="5325802"/>
                </a:lnTo>
                <a:lnTo>
                  <a:pt x="0" y="532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78054" y="9258300"/>
            <a:ext cx="19095904" cy="1548908"/>
          </a:xfrm>
          <a:custGeom>
            <a:avLst/>
            <a:gdLst/>
            <a:ahLst/>
            <a:cxnLst/>
            <a:rect r="r" b="b" t="t" l="l"/>
            <a:pathLst>
              <a:path h="1548908" w="19095904">
                <a:moveTo>
                  <a:pt x="0" y="0"/>
                </a:moveTo>
                <a:lnTo>
                  <a:pt x="19095904" y="0"/>
                </a:lnTo>
                <a:lnTo>
                  <a:pt x="19095904" y="1548908"/>
                </a:lnTo>
                <a:lnTo>
                  <a:pt x="0" y="1548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248" b="-5297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84489" y="1323975"/>
            <a:ext cx="15275475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ความช้า ความเร็ว (Slow / Fast) คือ 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ความเร็วความช้าของท่ารำ ของเพลง เเละภาพรวมของการเเสดง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01495" y="3595370"/>
            <a:ext cx="13957805" cy="1548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324B9A"/>
                </a:solidFill>
                <a:latin typeface="Arabica Bold"/>
                <a:ea typeface="Arabica Bold"/>
                <a:cs typeface="Arabica Bold"/>
                <a:sym typeface="Arabica Bold"/>
              </a:rPr>
              <a:t>ความนิ่มนวล (Smooth) คือ </a:t>
            </a:r>
          </a:p>
          <a:p>
            <a:pPr algn="l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324B9A"/>
                </a:solidFill>
                <a:latin typeface="Arabica Bold"/>
                <a:ea typeface="Arabica Bold"/>
                <a:cs typeface="Arabica Bold"/>
                <a:sym typeface="Arabica Bold"/>
              </a:rPr>
              <a:t>ความลื่นไหล ความอ่อนโยน ความพริ้วไหว ของการแสดง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83159" y="6336780"/>
            <a:ext cx="15876141" cy="176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536A3E"/>
                </a:solidFill>
                <a:latin typeface="Arabica Bold"/>
                <a:ea typeface="Arabica Bold"/>
                <a:cs typeface="Arabica Bold"/>
                <a:sym typeface="Arabica Bold"/>
              </a:rPr>
              <a:t>ความคมชัด (Sharp)    คือ </a:t>
            </a:r>
          </a:p>
          <a:p>
            <a:pPr algn="l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536A3E"/>
                </a:solidFill>
                <a:latin typeface="Arabica Bold"/>
                <a:ea typeface="Arabica Bold"/>
                <a:cs typeface="Arabica Bold"/>
                <a:sym typeface="Arabica Bold"/>
              </a:rPr>
              <a:t>การหยุดนิ่ง ความชัดเจนของภาพ ในการแสดง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855223" cy="9776809"/>
          </a:xfrm>
          <a:custGeom>
            <a:avLst/>
            <a:gdLst/>
            <a:ahLst/>
            <a:cxnLst/>
            <a:rect r="r" b="b" t="t" l="l"/>
            <a:pathLst>
              <a:path h="9776809" w="18855223">
                <a:moveTo>
                  <a:pt x="0" y="0"/>
                </a:moveTo>
                <a:lnTo>
                  <a:pt x="18855223" y="0"/>
                </a:lnTo>
                <a:lnTo>
                  <a:pt x="18855223" y="9776809"/>
                </a:lnTo>
                <a:lnTo>
                  <a:pt x="0" y="9776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365" r="0" b="-1436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28041" y="-3413121"/>
            <a:ext cx="5424428" cy="5325802"/>
          </a:xfrm>
          <a:custGeom>
            <a:avLst/>
            <a:gdLst/>
            <a:ahLst/>
            <a:cxnLst/>
            <a:rect r="r" b="b" t="t" l="l"/>
            <a:pathLst>
              <a:path h="5325802" w="5424428">
                <a:moveTo>
                  <a:pt x="0" y="0"/>
                </a:moveTo>
                <a:lnTo>
                  <a:pt x="5424428" y="0"/>
                </a:lnTo>
                <a:lnTo>
                  <a:pt x="5424428" y="5325802"/>
                </a:lnTo>
                <a:lnTo>
                  <a:pt x="0" y="532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78054" y="9258300"/>
            <a:ext cx="19095904" cy="1548908"/>
          </a:xfrm>
          <a:custGeom>
            <a:avLst/>
            <a:gdLst/>
            <a:ahLst/>
            <a:cxnLst/>
            <a:rect r="r" b="b" t="t" l="l"/>
            <a:pathLst>
              <a:path h="1548908" w="19095904">
                <a:moveTo>
                  <a:pt x="0" y="0"/>
                </a:moveTo>
                <a:lnTo>
                  <a:pt x="19095904" y="0"/>
                </a:lnTo>
                <a:lnTo>
                  <a:pt x="19095904" y="1548908"/>
                </a:lnTo>
                <a:lnTo>
                  <a:pt x="0" y="1548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248" b="-52979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33468" y="2451161"/>
            <a:ext cx="11972051" cy="6851933"/>
          </a:xfrm>
          <a:custGeom>
            <a:avLst/>
            <a:gdLst/>
            <a:ahLst/>
            <a:cxnLst/>
            <a:rect r="r" b="b" t="t" l="l"/>
            <a:pathLst>
              <a:path h="6851933" w="11972051">
                <a:moveTo>
                  <a:pt x="0" y="0"/>
                </a:moveTo>
                <a:lnTo>
                  <a:pt x="11972051" y="0"/>
                </a:lnTo>
                <a:lnTo>
                  <a:pt x="11972051" y="6851933"/>
                </a:lnTo>
                <a:lnTo>
                  <a:pt x="0" y="6851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016" r="0" b="-601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528320"/>
            <a:ext cx="8532370" cy="897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324B9A"/>
                </a:solidFill>
                <a:latin typeface="Arabica Bold"/>
                <a:ea typeface="Arabica Bold"/>
                <a:cs typeface="Arabica Bold"/>
                <a:sym typeface="Arabica Bold"/>
              </a:rPr>
              <a:t>ความใกล้และไกล (near/Far)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4616" y="1595816"/>
            <a:ext cx="10767508" cy="85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CD472D"/>
                </a:solidFill>
                <a:latin typeface="Arabica Bold"/>
                <a:ea typeface="Arabica Bold"/>
                <a:cs typeface="Arabica Bold"/>
                <a:sym typeface="Arabica Bold"/>
              </a:rPr>
              <a:t>จัดระยะให้ผู้แสดงอยู่ใกล้กัน หรือ อยู่ไกลกัน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DAEgUE15MfI</dc:identifier>
  <dcterms:modified xsi:type="dcterms:W3CDTF">2011-08-01T06:04:30Z</dcterms:modified>
  <cp:revision>1</cp:revision>
  <dc:title>ศิลปะการแสดงสำหรับเด็หปฐมวัย</dc:title>
</cp:coreProperties>
</file>