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thiti Regular" pitchFamily="2" charset="-34"/>
      <p:regular r:id="rId13"/>
    </p:embeddedFont>
    <p:embeddedFont>
      <p:font typeface="Athiti SemiBold" panose="020B0604020202020204" pitchFamily="34" charset="0"/>
      <p:regular r:id="rId14"/>
      <p:bold r:id="rId15"/>
    </p:embeddedFont>
    <p:embeddedFont>
      <p:font typeface="Avenir Next" panose="020B0503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aruda" panose="020B0604020202020204" pitchFamily="34" charset="-34"/>
      <p:regular r:id="rId24"/>
    </p:embeddedFont>
    <p:embeddedFont>
      <p:font typeface="Garuda Bold" panose="020B0704020202020204" pitchFamily="34" charset="-34"/>
      <p:regular r:id="rId25"/>
      <p:bold r:id="rId26"/>
    </p:embeddedFont>
    <p:embeddedFont>
      <p:font typeface="Prompt Light" panose="020B0604020202020204" pitchFamily="34" charset="0"/>
      <p:regular r:id="rId27"/>
      <p:italic r:id="rId28"/>
    </p:embeddedFont>
    <p:embeddedFont>
      <p:font typeface="Prompt Light Bold" pitchFamily="2" charset="-34"/>
      <p:regular r:id="rId29"/>
    </p:embeddedFont>
    <p:embeddedFont>
      <p:font typeface="Prompt Medium" panose="020B060402020202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21" autoAdjust="0"/>
  </p:normalViewPr>
  <p:slideViewPr>
    <p:cSldViewPr>
      <p:cViewPr varScale="1">
        <p:scale>
          <a:sx n="61" d="100"/>
          <a:sy n="61" d="100"/>
        </p:scale>
        <p:origin x="8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60213" y="-444795"/>
            <a:ext cx="10553047" cy="11176590"/>
            <a:chOff x="0" y="0"/>
            <a:chExt cx="14070730" cy="1490212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137" r="5137"/>
            <a:stretch>
              <a:fillRect/>
            </a:stretch>
          </p:blipFill>
          <p:spPr>
            <a:xfrm>
              <a:off x="0" y="0"/>
              <a:ext cx="14070730" cy="14902121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1028700"/>
            <a:ext cx="9701523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 rot="-5400000">
            <a:off x="8824560" y="7426085"/>
            <a:ext cx="1385907" cy="1383689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553358" y="4786552"/>
            <a:ext cx="8962242" cy="3122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139"/>
              </a:lnSpc>
            </a:pPr>
            <a:r>
              <a:rPr lang="en-US" sz="10200" i="1" spc="-145" dirty="0">
                <a:solidFill>
                  <a:srgbClr val="F41823"/>
                </a:solidFill>
                <a:latin typeface="Avenir Next" panose="020B0503020202020204" pitchFamily="34" charset="0"/>
              </a:rPr>
              <a:t>Stage</a:t>
            </a:r>
            <a:r>
              <a:rPr lang="en-US" sz="10200" spc="-145" dirty="0">
                <a:solidFill>
                  <a:srgbClr val="F41823"/>
                </a:solidFill>
                <a:latin typeface="Avenir Next" panose="020B0503020202020204" pitchFamily="34" charset="0"/>
              </a:rPr>
              <a:t> </a:t>
            </a:r>
          </a:p>
          <a:p>
            <a:pPr>
              <a:lnSpc>
                <a:spcPts val="10350"/>
              </a:lnSpc>
            </a:pPr>
            <a:r>
              <a:rPr lang="en-US" sz="8800" spc="-114" dirty="0">
                <a:solidFill>
                  <a:srgbClr val="F41823"/>
                </a:solidFill>
                <a:latin typeface="Avenir Next" panose="020B0503020202020204" pitchFamily="34" charset="0"/>
              </a:rPr>
              <a:t>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7813" y="-457230"/>
            <a:ext cx="19223626" cy="11201461"/>
            <a:chOff x="0" y="0"/>
            <a:chExt cx="25631502" cy="1493528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7000"/>
            </a:blip>
            <a:srcRect t="11130" b="11130"/>
            <a:stretch>
              <a:fillRect/>
            </a:stretch>
          </p:blipFill>
          <p:spPr>
            <a:xfrm>
              <a:off x="0" y="0"/>
              <a:ext cx="25631502" cy="14935281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1028700"/>
            <a:ext cx="8458200" cy="8229600"/>
          </a:xfrm>
          <a:prstGeom prst="rect">
            <a:avLst/>
          </a:prstGeom>
          <a:solidFill>
            <a:srgbClr val="F41823"/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8458200" cy="7282504"/>
            <a:chOff x="0" y="0"/>
            <a:chExt cx="11277600" cy="971000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277600" cy="16256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697493" y="533400"/>
              <a:ext cx="9785751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97493" y="1939722"/>
              <a:ext cx="9831814" cy="7770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501" lvl="1" indent="-539750">
                <a:lnSpc>
                  <a:spcPts val="6650"/>
                </a:lnSpc>
                <a:buFont typeface="Arial"/>
                <a:buChar char="•"/>
              </a:pPr>
              <a:r>
                <a:rPr lang="en-US" sz="5000" spc="50">
                  <a:solidFill>
                    <a:srgbClr val="FFFFFF"/>
                  </a:solidFill>
                  <a:cs typeface="Prompt Light Bold"/>
                </a:rPr>
                <a:t>กฎของการเรียก Standby</a:t>
              </a:r>
            </a:p>
            <a:p>
              <a:pPr marL="1079501" lvl="1" indent="-539750">
                <a:lnSpc>
                  <a:spcPts val="6650"/>
                </a:lnSpc>
                <a:buFont typeface="Arial"/>
                <a:buChar char="•"/>
              </a:pPr>
              <a:r>
                <a:rPr lang="en-US" sz="5000" spc="50">
                  <a:solidFill>
                    <a:srgbClr val="FFFFFF"/>
                  </a:solidFill>
                  <a:cs typeface="Prompt Light Bold"/>
                </a:rPr>
                <a:t>การใช้อุปกรณ์ (Headset)</a:t>
              </a:r>
            </a:p>
            <a:p>
              <a:pPr marL="1079501" lvl="1" indent="-539750">
                <a:lnSpc>
                  <a:spcPts val="6650"/>
                </a:lnSpc>
                <a:buFont typeface="Arial"/>
                <a:buChar char="•"/>
              </a:pPr>
              <a:r>
                <a:rPr lang="en-US" sz="5000" spc="50">
                  <a:solidFill>
                    <a:srgbClr val="FFFFFF"/>
                  </a:solidFill>
                  <a:cs typeface="Prompt Light Bold"/>
                </a:rPr>
                <a:t>การวางตัว Understudy</a:t>
              </a:r>
            </a:p>
            <a:p>
              <a:pPr marL="1079500" lvl="1" indent="-539750" algn="l">
                <a:lnSpc>
                  <a:spcPts val="6650"/>
                </a:lnSpc>
                <a:buFont typeface="Arial"/>
                <a:buChar char="•"/>
              </a:pPr>
              <a:r>
                <a:rPr lang="en-US" sz="5000" spc="50">
                  <a:solidFill>
                    <a:srgbClr val="FFFFFF"/>
                  </a:solidFill>
                  <a:latin typeface="Prompt Light Bold"/>
                </a:rPr>
                <a:t>Emergency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7504616" y="7346004"/>
            <a:ext cx="1423091" cy="1420814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939" r="9838"/>
          <a:stretch>
            <a:fillRect/>
          </a:stretch>
        </p:blipFill>
        <p:spPr>
          <a:xfrm>
            <a:off x="8382026" y="0"/>
            <a:ext cx="9905974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983428"/>
            <a:ext cx="9428993" cy="6320143"/>
            <a:chOff x="0" y="0"/>
            <a:chExt cx="12571990" cy="8426858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2571987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240">
                  <a:solidFill>
                    <a:srgbClr val="111B1E"/>
                  </a:solidFill>
                  <a:latin typeface="Athiti SemiBold"/>
                </a:rPr>
                <a:t>POST-PRODUCTION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46353"/>
              <a:ext cx="12571990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59"/>
                </a:lnSpc>
              </a:pPr>
              <a:r>
                <a:rPr lang="en-US" sz="4299" spc="240">
                  <a:solidFill>
                    <a:srgbClr val="F41823"/>
                  </a:solidFill>
                  <a:cs typeface="Prompt Light"/>
                </a:rPr>
                <a:t>ช่วงหลังจบการแสดง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63516"/>
              <a:ext cx="12571990" cy="448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cs typeface="Prompt Light"/>
                </a:rPr>
                <a:t>การย้าย Production 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cs typeface="Prompt Light"/>
                </a:rPr>
                <a:t>การรื้อถอน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cs typeface="Prompt Light"/>
                </a:rPr>
                <a:t>สรุปเอกสาร</a:t>
              </a:r>
            </a:p>
            <a:p>
              <a:pPr>
                <a:lnSpc>
                  <a:spcPts val="6911"/>
                </a:lnSpc>
              </a:pPr>
              <a:endParaRPr lang="en-US" sz="3599" spc="251">
                <a:solidFill>
                  <a:srgbClr val="111B1E"/>
                </a:solidFill>
                <a:cs typeface="Prompt Ligh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98469" y="1028700"/>
            <a:ext cx="11428691" cy="8229600"/>
          </a:xfrm>
          <a:prstGeom prst="rect">
            <a:avLst/>
          </a:prstGeom>
          <a:solidFill>
            <a:srgbClr val="F41823"/>
          </a:solidFill>
        </p:spPr>
      </p:sp>
      <p:grpSp>
        <p:nvGrpSpPr>
          <p:cNvPr id="3" name="Group 3"/>
          <p:cNvGrpSpPr/>
          <p:nvPr/>
        </p:nvGrpSpPr>
        <p:grpSpPr>
          <a:xfrm>
            <a:off x="11980269" y="-444795"/>
            <a:ext cx="6832992" cy="11176590"/>
            <a:chOff x="0" y="0"/>
            <a:chExt cx="9110656" cy="1490212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9061" r="9061"/>
            <a:stretch>
              <a:fillRect/>
            </a:stretch>
          </p:blipFill>
          <p:spPr>
            <a:xfrm>
              <a:off x="0" y="0"/>
              <a:ext cx="9110656" cy="14902121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43" t="30265" r="44" b="43395"/>
          <a:stretch>
            <a:fillRect/>
          </a:stretch>
        </p:blipFill>
        <p:spPr>
          <a:xfrm>
            <a:off x="994833" y="6328833"/>
            <a:ext cx="9292167" cy="8255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522177"/>
            <a:ext cx="8688778" cy="3335269"/>
            <a:chOff x="0" y="0"/>
            <a:chExt cx="11585037" cy="4447025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1585033" cy="365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240">
                  <a:solidFill>
                    <a:srgbClr val="FFFFFF"/>
                  </a:solidFill>
                  <a:latin typeface="Prompt Medium"/>
                </a:rPr>
                <a:t>UNDERSTANDING THE CURRENT WORKING TREAN: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88225"/>
              <a:ext cx="11585037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56">
                  <a:solidFill>
                    <a:srgbClr val="FFFFFF"/>
                  </a:solidFill>
                  <a:latin typeface="Garuda"/>
                </a:rPr>
                <a:t>ENTERTAINMENT MANAGEMENT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6425564"/>
            <a:ext cx="9701523" cy="47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23"/>
              </a:lnSpc>
            </a:pPr>
            <a:r>
              <a:rPr lang="en-US" sz="2200" spc="153">
                <a:solidFill>
                  <a:srgbClr val="111B1E"/>
                </a:solidFill>
                <a:latin typeface="Garuda Bold"/>
              </a:rPr>
              <a:t>Workplace culture+Human resource management+Team dynamic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44795"/>
            <a:ext cx="19397670" cy="11176590"/>
            <a:chOff x="0" y="0"/>
            <a:chExt cx="25863559" cy="1490212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6000"/>
            </a:blip>
            <a:srcRect l="1139" r="1139"/>
            <a:stretch>
              <a:fillRect/>
            </a:stretch>
          </p:blipFill>
          <p:spPr>
            <a:xfrm>
              <a:off x="0" y="0"/>
              <a:ext cx="25863559" cy="14902121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5400000">
            <a:off x="15884197" y="7883197"/>
            <a:ext cx="1376204" cy="1374002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019175"/>
            <a:ext cx="13347711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19"/>
              </a:lnSpc>
            </a:pPr>
            <a:r>
              <a:rPr lang="en-US" sz="6599" spc="263">
                <a:solidFill>
                  <a:srgbClr val="FFFFFF"/>
                </a:solidFill>
                <a:latin typeface="Athiti SemiBold"/>
              </a:rPr>
              <a:t>AVENUES OF COMMUNICATION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45753"/>
            <a:ext cx="11219111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cs typeface="Pridi Regular"/>
              </a:rPr>
              <a:t>คุณสมบัติของการเป็น Stage Manager คือ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cs typeface="Pridi Regular"/>
              </a:rPr>
              <a:t>การเป็นผู้สื่อสารที่ดี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048250"/>
            <a:ext cx="10531655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thiti Regular"/>
              </a:rPr>
              <a:t>Face-to-Face Communication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thiti Regular"/>
              </a:rPr>
              <a:t>Written Communication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98469" y="1028700"/>
            <a:ext cx="17976749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421524" y="1358293"/>
            <a:ext cx="9338335" cy="7570414"/>
            <a:chOff x="0" y="0"/>
            <a:chExt cx="12451114" cy="1009388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3207" r="23207"/>
            <a:stretch>
              <a:fillRect/>
            </a:stretch>
          </p:blipFill>
          <p:spPr>
            <a:xfrm>
              <a:off x="0" y="0"/>
              <a:ext cx="12451114" cy="10093885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179152" y="3001892"/>
            <a:ext cx="6240374" cy="5420461"/>
            <a:chOff x="0" y="0"/>
            <a:chExt cx="8320498" cy="7227281"/>
          </a:xfrm>
        </p:grpSpPr>
        <p:sp>
          <p:nvSpPr>
            <p:cNvPr id="6" name="TextBox 6"/>
            <p:cNvSpPr txBox="1"/>
            <p:nvPr/>
          </p:nvSpPr>
          <p:spPr>
            <a:xfrm>
              <a:off x="0" y="-69850"/>
              <a:ext cx="8320498" cy="3075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50"/>
                </a:lnSpc>
              </a:pPr>
              <a:r>
                <a:rPr lang="en-US" sz="5000" spc="50">
                  <a:solidFill>
                    <a:srgbClr val="F41823"/>
                  </a:solidFill>
                  <a:latin typeface="Garuda Bold"/>
                </a:rPr>
                <a:t>Spatial Management</a:t>
              </a:r>
            </a:p>
            <a:p>
              <a:pPr>
                <a:lnSpc>
                  <a:spcPts val="5699"/>
                </a:lnSpc>
              </a:pPr>
              <a:r>
                <a:rPr lang="en-US" sz="5000" spc="50">
                  <a:solidFill>
                    <a:srgbClr val="F41823"/>
                  </a:solidFill>
                  <a:cs typeface="Athiti ExtraLight Bold"/>
                </a:rPr>
                <a:t>พื้นที่ ที่มีความจำเป็นต่อกระบวนการผลิตการแสดง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05356"/>
              <a:ext cx="8320498" cy="3147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19"/>
                </a:lnSpc>
              </a:pPr>
              <a:r>
                <a:rPr lang="en-US" sz="3999" spc="279">
                  <a:solidFill>
                    <a:srgbClr val="111B1E"/>
                  </a:solidFill>
                  <a:latin typeface="Garuda"/>
                </a:rPr>
                <a:t>Stage</a:t>
              </a:r>
            </a:p>
            <a:p>
              <a:pPr>
                <a:lnSpc>
                  <a:spcPts val="6519"/>
                </a:lnSpc>
              </a:pPr>
              <a:r>
                <a:rPr lang="en-US" sz="3999" spc="279">
                  <a:solidFill>
                    <a:srgbClr val="111B1E"/>
                  </a:solidFill>
                  <a:latin typeface="Garuda"/>
                </a:rPr>
                <a:t>Backstage</a:t>
              </a:r>
            </a:p>
            <a:p>
              <a:pPr>
                <a:lnSpc>
                  <a:spcPts val="6519"/>
                </a:lnSpc>
              </a:pPr>
              <a:r>
                <a:rPr lang="en-US" sz="3999" spc="279">
                  <a:solidFill>
                    <a:srgbClr val="111B1E"/>
                  </a:solidFill>
                  <a:latin typeface="Garuda"/>
                </a:rPr>
                <a:t>Rehearsal Area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5997985" y="8084949"/>
            <a:ext cx="844433" cy="843082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5997309" y="1358293"/>
            <a:ext cx="844433" cy="843082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4835" y="-444795"/>
            <a:ext cx="19397670" cy="11176590"/>
            <a:chOff x="0" y="0"/>
            <a:chExt cx="25863559" cy="1490212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3000"/>
            </a:blip>
            <a:srcRect t="28479" b="28479"/>
            <a:stretch>
              <a:fillRect/>
            </a:stretch>
          </p:blipFill>
          <p:spPr>
            <a:xfrm>
              <a:off x="0" y="0"/>
              <a:ext cx="25863559" cy="14902121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5400000">
            <a:off x="15799419" y="7798419"/>
            <a:ext cx="1461050" cy="1458713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984225" y="523875"/>
            <a:ext cx="12816362" cy="1628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07"/>
              </a:lnSpc>
            </a:pPr>
            <a:r>
              <a:rPr lang="en-US" sz="7399" spc="517">
                <a:solidFill>
                  <a:srgbClr val="FFFFFF"/>
                </a:solidFill>
                <a:latin typeface="Athiti SemiBold"/>
              </a:rPr>
              <a:t>The Nature of Production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87068" y="2379964"/>
            <a:ext cx="11610677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FFFF"/>
                </a:solidFill>
                <a:cs typeface="Prompt Light"/>
              </a:rPr>
              <a:t>ขั้นตอนการทำงาน แบ่งออกเป็น 3 ช่วงการทำงาน 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057775"/>
            <a:ext cx="16533828" cy="79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>
                <a:solidFill>
                  <a:srgbClr val="FFFFFF"/>
                </a:solidFill>
                <a:latin typeface="Prompt Light"/>
              </a:rPr>
              <a:t>Pre-Production        Production         Post-Production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5818"/>
          <a:stretch>
            <a:fillRect/>
          </a:stretch>
        </p:blipFill>
        <p:spPr>
          <a:xfrm>
            <a:off x="9628199" y="0"/>
            <a:ext cx="8659801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107128"/>
            <a:ext cx="9428993" cy="8072743"/>
            <a:chOff x="0" y="0"/>
            <a:chExt cx="12571990" cy="10763658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2571987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240">
                  <a:solidFill>
                    <a:srgbClr val="111B1E"/>
                  </a:solidFill>
                  <a:latin typeface="Athiti SemiBold"/>
                </a:rPr>
                <a:t>PRE-PRODUCTION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46353"/>
              <a:ext cx="12571990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59"/>
                </a:lnSpc>
              </a:pPr>
              <a:r>
                <a:rPr lang="en-US" sz="4299" spc="240">
                  <a:solidFill>
                    <a:srgbClr val="F41823"/>
                  </a:solidFill>
                  <a:cs typeface="Prompt Light"/>
                </a:rPr>
                <a:t>ช่วงเตรียมงาน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63516"/>
              <a:ext cx="12571990" cy="6819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Calender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Charecters/Scene Breakdown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Rehearsals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Props List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Audition</a:t>
              </a:r>
            </a:p>
            <a:p>
              <a:pPr marL="777234" lvl="1" indent="-388617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Contact Sheet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59" r="30142" b="759"/>
          <a:stretch>
            <a:fillRect/>
          </a:stretch>
        </p:blipFill>
        <p:spPr>
          <a:xfrm>
            <a:off x="7342218" y="0"/>
            <a:ext cx="10945782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107128"/>
            <a:ext cx="9428993" cy="8072743"/>
            <a:chOff x="0" y="0"/>
            <a:chExt cx="12571990" cy="10763658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2571987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240">
                  <a:solidFill>
                    <a:srgbClr val="111B1E"/>
                  </a:solidFill>
                  <a:latin typeface="Athiti SemiBold"/>
                </a:rPr>
                <a:t>PRODUCTION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46353"/>
              <a:ext cx="12571990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59"/>
                </a:lnSpc>
              </a:pPr>
              <a:r>
                <a:rPr lang="en-US" sz="4299" spc="240">
                  <a:solidFill>
                    <a:srgbClr val="F41823"/>
                  </a:solidFill>
                  <a:cs typeface="Prompt Light"/>
                </a:rPr>
                <a:t>ช่วงลงมือปฏิบัติงาน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63516"/>
              <a:ext cx="12571990" cy="6819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Prompt Book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Prompt Book Musical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Rehearsals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Props List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Audition</a:t>
              </a:r>
            </a:p>
            <a:p>
              <a:pPr marL="777234" lvl="1" indent="-388617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Contact Sheet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046" r="6558"/>
          <a:stretch>
            <a:fillRect/>
          </a:stretch>
        </p:blipFill>
        <p:spPr>
          <a:xfrm>
            <a:off x="10457693" y="0"/>
            <a:ext cx="806448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107128"/>
            <a:ext cx="9428993" cy="8072743"/>
            <a:chOff x="0" y="0"/>
            <a:chExt cx="12571990" cy="10763658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2571987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240">
                  <a:solidFill>
                    <a:srgbClr val="111B1E"/>
                  </a:solidFill>
                  <a:latin typeface="Athiti SemiBold"/>
                </a:rPr>
                <a:t>PRODUCTION REHEARSAL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46353"/>
              <a:ext cx="12571990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59"/>
                </a:lnSpc>
              </a:pPr>
              <a:r>
                <a:rPr lang="en-US" sz="4299" spc="240">
                  <a:solidFill>
                    <a:srgbClr val="F41823"/>
                  </a:solidFill>
                  <a:cs typeface="Prompt Light"/>
                </a:rPr>
                <a:t>ช่วงซ้อมการแสดง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63516"/>
              <a:ext cx="12571990" cy="6819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First Reading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Rehearsal (Dance/music)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Rehearsal Area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Blocking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Fitting </a:t>
              </a:r>
            </a:p>
            <a:p>
              <a:pPr marL="777234" lvl="1" indent="-388617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Run Through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7128"/>
            <a:ext cx="9428993" cy="8072743"/>
            <a:chOff x="0" y="0"/>
            <a:chExt cx="12571990" cy="10763658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2571987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240">
                  <a:solidFill>
                    <a:srgbClr val="111B1E"/>
                  </a:solidFill>
                  <a:latin typeface="Athiti SemiBold"/>
                </a:rPr>
                <a:t>TECHNICAL REHEARSAL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546353"/>
              <a:ext cx="12571990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59"/>
                </a:lnSpc>
              </a:pPr>
              <a:r>
                <a:rPr lang="en-US" sz="4299" spc="240">
                  <a:solidFill>
                    <a:srgbClr val="F41823"/>
                  </a:solidFill>
                  <a:cs typeface="Prompt Light"/>
                </a:rPr>
                <a:t>ช่วงการซ้อมเทคนิค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63516"/>
              <a:ext cx="12571990" cy="6819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Dry Tech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Cue-to-Cue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Technical Rehearsal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Quick Change Rehearsal</a:t>
              </a:r>
            </a:p>
            <a:p>
              <a:pPr marL="777232" lvl="1" indent="-388616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Dress Rehearsal </a:t>
              </a:r>
            </a:p>
            <a:p>
              <a:pPr marL="777234" lvl="1" indent="-388617">
                <a:lnSpc>
                  <a:spcPts val="6911"/>
                </a:lnSpc>
                <a:buFont typeface="Arial"/>
                <a:buChar char="•"/>
              </a:pPr>
              <a:r>
                <a:rPr lang="en-US" sz="3599" spc="251">
                  <a:solidFill>
                    <a:srgbClr val="111B1E"/>
                  </a:solidFill>
                  <a:latin typeface="Prompt Light"/>
                </a:rPr>
                <a:t>Run Through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29940" y="0"/>
            <a:ext cx="771525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Macintosh PowerPoint</Application>
  <PresentationFormat>Custom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Prompt Medium</vt:lpstr>
      <vt:lpstr>Garuda</vt:lpstr>
      <vt:lpstr>Avenir Next</vt:lpstr>
      <vt:lpstr>Prompt Light</vt:lpstr>
      <vt:lpstr>Garuda Bold</vt:lpstr>
      <vt:lpstr>Calibri</vt:lpstr>
      <vt:lpstr>Prompt Light Bold</vt:lpstr>
      <vt:lpstr>Athiti Regular</vt:lpstr>
      <vt:lpstr>Athiti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Management</dc:title>
  <cp:lastModifiedBy>Microsoft Office User</cp:lastModifiedBy>
  <cp:revision>2</cp:revision>
  <dcterms:created xsi:type="dcterms:W3CDTF">2006-08-16T00:00:00Z</dcterms:created>
  <dcterms:modified xsi:type="dcterms:W3CDTF">2022-01-24T15:32:45Z</dcterms:modified>
  <dc:identifier>DAE2Xp63pIQ</dc:identifier>
</cp:coreProperties>
</file>