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Athiti SemiBold Bold" pitchFamily="2" charset="-34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Prompt Light" panose="020B0604020202020204" pitchFamily="34" charset="0"/>
      <p:regular r:id="rId29"/>
      <p:italic r:id="rId30"/>
    </p:embeddedFont>
    <p:embeddedFont>
      <p:font typeface="Prompt Light Bold" pitchFamily="2" charset="-34"/>
      <p:regular r:id="rId31"/>
    </p:embeddedFont>
    <p:embeddedFont>
      <p:font typeface="Prompt Medium" panose="020B0604020202020204" pitchFamily="34" charset="0"/>
      <p:regular r:id="rId32"/>
      <p:italic r:id="rId33"/>
    </p:embeddedFont>
    <p:embeddedFont>
      <p:font typeface="Prompt Medium Bold" pitchFamily="2" charset="-34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4643" autoAdjust="0"/>
  </p:normalViewPr>
  <p:slideViewPr>
    <p:cSldViewPr>
      <p:cViewPr varScale="1">
        <p:scale>
          <a:sx n="60" d="100"/>
          <a:sy n="60" d="100"/>
        </p:scale>
        <p:origin x="86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.png"/><Relationship Id="rId7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8.png"/><Relationship Id="rId9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988" b="184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71500" y="571500"/>
            <a:ext cx="11623889" cy="3223576"/>
            <a:chOff x="0" y="0"/>
            <a:chExt cx="15498519" cy="4298102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5498519" cy="4298102"/>
            </a:xfrm>
            <a:prstGeom prst="rect">
              <a:avLst/>
            </a:prstGeom>
            <a:solidFill>
              <a:srgbClr val="EA3962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17319" y="710216"/>
              <a:ext cx="11933999" cy="6072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17319" y="1656174"/>
              <a:ext cx="13838999" cy="1900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859"/>
                </a:lnSpc>
              </a:pPr>
              <a:r>
                <a:rPr lang="en-US" sz="9872">
                  <a:solidFill>
                    <a:srgbClr val="F6F8F7"/>
                  </a:solidFill>
                  <a:latin typeface="Prompt Medium Bold"/>
                </a:rPr>
                <a:t>CHAPTER 1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31449" y="576688"/>
            <a:ext cx="9356551" cy="643677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3969044"/>
            <a:ext cx="7902749" cy="738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19"/>
              </a:lnSpc>
            </a:pPr>
            <a:r>
              <a:rPr lang="en-US" sz="4299" spc="42">
                <a:solidFill>
                  <a:srgbClr val="F6F8F7"/>
                </a:solidFill>
                <a:latin typeface="Prompt Medium"/>
              </a:rPr>
              <a:t>Avenues of Communication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94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4110421" y="-285750"/>
            <a:ext cx="2876550" cy="10858500"/>
          </a:xfrm>
          <a:prstGeom prst="rect">
            <a:avLst/>
          </a:prstGeom>
          <a:solidFill>
            <a:srgbClr val="EA3962">
              <a:alpha val="40000"/>
            </a:srgb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59381" y="2981084"/>
            <a:ext cx="4384619" cy="51583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24262"/>
          <a:stretch>
            <a:fillRect/>
          </a:stretch>
        </p:blipFill>
        <p:spPr>
          <a:xfrm>
            <a:off x="5017486" y="3385416"/>
            <a:ext cx="3824671" cy="38694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6141" y="401897"/>
            <a:ext cx="4384619" cy="51583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00200" y="5319125"/>
            <a:ext cx="4384619" cy="51583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26765" r="9603" b="4324"/>
          <a:stretch>
            <a:fillRect/>
          </a:stretch>
        </p:blipFill>
        <p:spPr>
          <a:xfrm>
            <a:off x="1866900" y="5788872"/>
            <a:ext cx="3786571" cy="37932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t="17217" b="17217"/>
          <a:stretch>
            <a:fillRect/>
          </a:stretch>
        </p:blipFill>
        <p:spPr>
          <a:xfrm>
            <a:off x="849914" y="762000"/>
            <a:ext cx="3977071" cy="391375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657950" y="4354318"/>
            <a:ext cx="7868050" cy="965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99"/>
              </a:lnSpc>
            </a:pPr>
            <a:r>
              <a:rPr lang="en-US" sz="5399" spc="53">
                <a:solidFill>
                  <a:srgbClr val="F6F8F7"/>
                </a:solidFill>
                <a:latin typeface="Prompt Light"/>
              </a:rPr>
              <a:t>Underline</a:t>
            </a:r>
          </a:p>
        </p:txBody>
      </p:sp>
      <p:sp>
        <p:nvSpPr>
          <p:cNvPr id="11" name="AutoShape 11"/>
          <p:cNvSpPr/>
          <p:nvPr/>
        </p:nvSpPr>
        <p:spPr>
          <a:xfrm>
            <a:off x="9657950" y="5281025"/>
            <a:ext cx="3064019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 l="13147" r="13147"/>
          <a:stretch>
            <a:fillRect/>
          </a:stretch>
        </p:blipFill>
        <p:spPr>
          <a:xfrm>
            <a:off x="849914" y="762000"/>
            <a:ext cx="3977071" cy="39137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866900" y="5788872"/>
            <a:ext cx="3786571" cy="378657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l="11993" r="11993"/>
          <a:stretch>
            <a:fillRect/>
          </a:stretch>
        </p:blipFill>
        <p:spPr>
          <a:xfrm>
            <a:off x="5235113" y="3385416"/>
            <a:ext cx="3607044" cy="386947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9657950" y="857885"/>
            <a:ext cx="7868050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499" spc="549">
                <a:solidFill>
                  <a:srgbClr val="F6F8F7"/>
                </a:solidFill>
                <a:latin typeface="Prompt Medium"/>
              </a:rPr>
              <a:t>FONT STYLE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657950" y="2419579"/>
            <a:ext cx="7868050" cy="965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99"/>
              </a:lnSpc>
            </a:pPr>
            <a:r>
              <a:rPr lang="en-US" sz="5399" spc="53">
                <a:solidFill>
                  <a:srgbClr val="F6F8F7"/>
                </a:solidFill>
                <a:latin typeface="Prompt Medium Bold"/>
              </a:rPr>
              <a:t>Bold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657950" y="2257479"/>
            <a:ext cx="7868050" cy="440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9657950" y="6907232"/>
            <a:ext cx="7868050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19"/>
              </a:lnSpc>
            </a:pPr>
            <a:r>
              <a:rPr lang="en-US" sz="4599" spc="459">
                <a:solidFill>
                  <a:srgbClr val="F6F8F7"/>
                </a:solidFill>
                <a:latin typeface="Prompt Medium"/>
              </a:rPr>
              <a:t>COLOR AND SHADING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947" r="25562"/>
          <a:stretch>
            <a:fillRect/>
          </a:stretch>
        </p:blipFill>
        <p:spPr>
          <a:xfrm rot="-10800000">
            <a:off x="1659196" y="0"/>
            <a:ext cx="6936931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1022" r="26170" b="3442"/>
          <a:stretch>
            <a:fillRect/>
          </a:stretch>
        </p:blipFill>
        <p:spPr>
          <a:xfrm rot="-10800000">
            <a:off x="9144000" y="165920"/>
            <a:ext cx="6994883" cy="101210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87" t="18135" r="20625" b="8122"/>
          <a:stretch>
            <a:fillRect/>
          </a:stretch>
        </p:blipFill>
        <p:spPr>
          <a:xfrm rot="-5555630">
            <a:off x="4573064" y="-1608278"/>
            <a:ext cx="9357213" cy="1357501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12" t="38325" r="21301" b="12605"/>
          <a:stretch>
            <a:fillRect/>
          </a:stretch>
        </p:blipFill>
        <p:spPr>
          <a:xfrm rot="-10625734">
            <a:off x="3663183" y="336599"/>
            <a:ext cx="9871269" cy="967753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303" t="16783" r="22519" b="6024"/>
          <a:stretch>
            <a:fillRect/>
          </a:stretch>
        </p:blipFill>
        <p:spPr>
          <a:xfrm rot="-10800000">
            <a:off x="6119198" y="0"/>
            <a:ext cx="6758835" cy="1051413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988" b="184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347610">
            <a:off x="9064799" y="658092"/>
            <a:ext cx="11355464" cy="897081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61436" y="3572803"/>
            <a:ext cx="7902749" cy="1134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79"/>
              </a:lnSpc>
            </a:pPr>
            <a:r>
              <a:rPr lang="en-US" sz="6699" spc="66">
                <a:solidFill>
                  <a:srgbClr val="F6F8F7"/>
                </a:solidFill>
                <a:latin typeface="Prompt Medium"/>
              </a:rPr>
              <a:t>Pre-Production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37868" y="463526"/>
            <a:ext cx="11623889" cy="3223576"/>
            <a:chOff x="0" y="0"/>
            <a:chExt cx="15498519" cy="4298102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5498519" cy="4298102"/>
            </a:xfrm>
            <a:prstGeom prst="rect">
              <a:avLst/>
            </a:prstGeom>
            <a:solidFill>
              <a:srgbClr val="EA3962">
                <a:alpha val="80000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817319" y="710216"/>
              <a:ext cx="11933999" cy="6072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17319" y="1656174"/>
              <a:ext cx="13838999" cy="1900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859"/>
                </a:lnSpc>
              </a:pPr>
              <a:r>
                <a:rPr lang="en-US" sz="9872">
                  <a:solidFill>
                    <a:srgbClr val="F6F8F7"/>
                  </a:solidFill>
                  <a:latin typeface="Prompt Medium Bold"/>
                </a:rPr>
                <a:t>CHAPTER 3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71045">
            <a:off x="9392662" y="1397338"/>
            <a:ext cx="10095486" cy="671242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1189" b="1825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758211" y="-190500"/>
            <a:ext cx="8861639" cy="9718690"/>
          </a:xfrm>
          <a:prstGeom prst="rect">
            <a:avLst/>
          </a:prstGeom>
          <a:solidFill>
            <a:srgbClr val="EA3962">
              <a:alpha val="40000"/>
            </a:srgb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427849">
            <a:off x="-396357" y="3121378"/>
            <a:ext cx="10016658" cy="79131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t="46149" b="10569"/>
          <a:stretch>
            <a:fillRect/>
          </a:stretch>
        </p:blipFill>
        <p:spPr>
          <a:xfrm rot="-427849">
            <a:off x="-12387" y="3780828"/>
            <a:ext cx="9209601" cy="59715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4316" t="5599" r="4316"/>
          <a:stretch>
            <a:fillRect/>
          </a:stretch>
        </p:blipFill>
        <p:spPr>
          <a:xfrm rot="-469773">
            <a:off x="41194" y="3690318"/>
            <a:ext cx="9223735" cy="6336419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381850" y="653122"/>
            <a:ext cx="7144150" cy="2094361"/>
            <a:chOff x="0" y="0"/>
            <a:chExt cx="9525533" cy="2792481"/>
          </a:xfrm>
        </p:grpSpPr>
        <p:sp>
          <p:nvSpPr>
            <p:cNvPr id="8" name="TextBox 8"/>
            <p:cNvSpPr txBox="1"/>
            <p:nvPr/>
          </p:nvSpPr>
          <p:spPr>
            <a:xfrm>
              <a:off x="0" y="152400"/>
              <a:ext cx="9525533" cy="14486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899"/>
                </a:lnSpc>
              </a:pPr>
              <a:r>
                <a:rPr lang="en-US" sz="7899">
                  <a:solidFill>
                    <a:srgbClr val="F6F8F7"/>
                  </a:solidFill>
                  <a:latin typeface="Athiti SemiBold Bold"/>
                </a:rPr>
                <a:t>Pre-Production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851320"/>
              <a:ext cx="9525533" cy="95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639"/>
                </a:lnSpc>
              </a:pPr>
              <a:r>
                <a:rPr lang="en-US" sz="4699" spc="469">
                  <a:solidFill>
                    <a:srgbClr val="F6F8F7"/>
                  </a:solidFill>
                  <a:latin typeface="Prompt Medium Bold"/>
                </a:rPr>
                <a:t>TASKS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27282" y="3382281"/>
            <a:ext cx="7453286" cy="6044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4876" lvl="1" indent="-387438" algn="just">
              <a:lnSpc>
                <a:spcPts val="5383"/>
              </a:lnSpc>
              <a:buFont typeface="Arial"/>
              <a:buChar char="•"/>
            </a:pPr>
            <a:r>
              <a:rPr lang="en-US" sz="3589" spc="35">
                <a:solidFill>
                  <a:srgbClr val="F6F8F7"/>
                </a:solidFill>
                <a:latin typeface="Prompt Light"/>
              </a:rPr>
              <a:t>Read and analyze the script</a:t>
            </a:r>
          </a:p>
          <a:p>
            <a:pPr marL="774876" lvl="1" indent="-387438" algn="just">
              <a:lnSpc>
                <a:spcPts val="5383"/>
              </a:lnSpc>
              <a:buFont typeface="Arial"/>
              <a:buChar char="•"/>
            </a:pPr>
            <a:r>
              <a:rPr lang="en-US" sz="3589" spc="35">
                <a:solidFill>
                  <a:srgbClr val="F6F8F7"/>
                </a:solidFill>
                <a:latin typeface="Prompt Light"/>
              </a:rPr>
              <a:t>Collect information on the production</a:t>
            </a:r>
          </a:p>
          <a:p>
            <a:pPr marL="774876" lvl="1" indent="-387438" algn="just">
              <a:lnSpc>
                <a:spcPts val="5383"/>
              </a:lnSpc>
              <a:buFont typeface="Arial"/>
              <a:buChar char="•"/>
            </a:pPr>
            <a:r>
              <a:rPr lang="en-US" sz="3589" spc="35">
                <a:solidFill>
                  <a:srgbClr val="F6F8F7"/>
                </a:solidFill>
                <a:latin typeface="Prompt Light"/>
              </a:rPr>
              <a:t>Prepare initial lists and breakdowns</a:t>
            </a:r>
          </a:p>
          <a:p>
            <a:pPr marL="774876" lvl="1" indent="-387438" algn="just">
              <a:lnSpc>
                <a:spcPts val="5383"/>
              </a:lnSpc>
              <a:buFont typeface="Arial"/>
              <a:buChar char="•"/>
            </a:pPr>
            <a:r>
              <a:rPr lang="en-US" sz="3589" spc="35">
                <a:solidFill>
                  <a:srgbClr val="F6F8F7"/>
                </a:solidFill>
                <a:latin typeface="Prompt Light"/>
              </a:rPr>
              <a:t>Create a prompt book</a:t>
            </a:r>
          </a:p>
          <a:p>
            <a:pPr marL="774876" lvl="1" indent="-387438" algn="just">
              <a:lnSpc>
                <a:spcPts val="5383"/>
              </a:lnSpc>
              <a:buFont typeface="Arial"/>
              <a:buChar char="•"/>
            </a:pPr>
            <a:r>
              <a:rPr lang="en-US" sz="3589" spc="35">
                <a:solidFill>
                  <a:srgbClr val="F6F8F7"/>
                </a:solidFill>
                <a:latin typeface="Prompt Light"/>
              </a:rPr>
              <a:t>Meet with the director</a:t>
            </a:r>
          </a:p>
          <a:p>
            <a:pPr marL="774876" lvl="1" indent="-387438" algn="just">
              <a:lnSpc>
                <a:spcPts val="5383"/>
              </a:lnSpc>
              <a:buFont typeface="Arial"/>
              <a:buChar char="•"/>
            </a:pPr>
            <a:r>
              <a:rPr lang="en-US" sz="3589" spc="35">
                <a:solidFill>
                  <a:srgbClr val="F6F8F7"/>
                </a:solidFill>
                <a:latin typeface="Prompt Light"/>
              </a:rPr>
              <a:t>Participate in the auditions</a:t>
            </a:r>
          </a:p>
          <a:p>
            <a:pPr marL="774876" lvl="1" indent="-387438" algn="just">
              <a:lnSpc>
                <a:spcPts val="5383"/>
              </a:lnSpc>
              <a:buFont typeface="Arial"/>
              <a:buChar char="•"/>
            </a:pPr>
            <a:r>
              <a:rPr lang="en-US" sz="3589" spc="35">
                <a:solidFill>
                  <a:srgbClr val="F6F8F7"/>
                </a:solidFill>
                <a:latin typeface="Prompt Light"/>
              </a:rPr>
              <a:t>Prepare the rehearsal room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1189" b="1825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5936292" y="1524000"/>
            <a:ext cx="2571750" cy="3943350"/>
          </a:xfrm>
          <a:prstGeom prst="rect">
            <a:avLst/>
          </a:prstGeom>
          <a:solidFill>
            <a:srgbClr val="EA3962">
              <a:alpha val="40000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9144000" y="-186250"/>
            <a:ext cx="3429000" cy="6381750"/>
          </a:xfrm>
          <a:prstGeom prst="rect">
            <a:avLst/>
          </a:prstGeom>
          <a:solidFill>
            <a:srgbClr val="EA3962">
              <a:alpha val="40000"/>
            </a:srgbClr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11600881" y="-1110175"/>
            <a:ext cx="5554980" cy="8229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9880" y="-190500"/>
            <a:ext cx="5077640" cy="61547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0674" t="11500" r="7672" b="34614"/>
          <a:stretch>
            <a:fillRect/>
          </a:stretch>
        </p:blipFill>
        <p:spPr>
          <a:xfrm>
            <a:off x="897439" y="171450"/>
            <a:ext cx="4662871" cy="46186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149261" y="1143000"/>
            <a:ext cx="7038160" cy="55601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t="1805" b="1805"/>
          <a:stretch>
            <a:fillRect/>
          </a:stretch>
        </p:blipFill>
        <p:spPr>
          <a:xfrm>
            <a:off x="5391350" y="1530021"/>
            <a:ext cx="6602598" cy="424013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391350" y="1530021"/>
            <a:ext cx="6602598" cy="44017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 l="13646" t="1372" r="6908" b="1372"/>
          <a:stretch>
            <a:fillRect/>
          </a:stretch>
        </p:blipFill>
        <p:spPr>
          <a:xfrm>
            <a:off x="11236815" y="672087"/>
            <a:ext cx="6487060" cy="44714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 l="21416" r="21655" b="15437"/>
          <a:stretch>
            <a:fillRect/>
          </a:stretch>
        </p:blipFill>
        <p:spPr>
          <a:xfrm>
            <a:off x="897439" y="184781"/>
            <a:ext cx="4662871" cy="460526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762000" y="7323549"/>
            <a:ext cx="4387261" cy="1071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spc="359">
                <a:solidFill>
                  <a:srgbClr val="F6F8F7"/>
                </a:solidFill>
                <a:latin typeface="Prompt Light"/>
              </a:rPr>
              <a:t>WHO IS THE DIRECTOR?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950369" y="7323549"/>
            <a:ext cx="4387261" cy="1071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spc="359">
                <a:solidFill>
                  <a:srgbClr val="F6F8F7"/>
                </a:solidFill>
                <a:latin typeface="Prompt Light"/>
              </a:rPr>
              <a:t>WHO ARE THE DESIGNERS?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872039" y="7323549"/>
            <a:ext cx="4851837" cy="1071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spc="359">
                <a:solidFill>
                  <a:srgbClr val="F6F8F7"/>
                </a:solidFill>
                <a:latin typeface="Prompt Light"/>
              </a:rPr>
              <a:t>WHERE IS THE SHOW PERFORM?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867508" y="8769144"/>
            <a:ext cx="8272165" cy="118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99"/>
              </a:lnSpc>
              <a:spcBef>
                <a:spcPct val="0"/>
              </a:spcBef>
            </a:pPr>
            <a:r>
              <a:rPr lang="en-US" sz="6599" spc="65">
                <a:solidFill>
                  <a:srgbClr val="F6F8F7"/>
                </a:solidFill>
                <a:latin typeface="Prompt Light Bold"/>
              </a:rPr>
              <a:t>Given Circumstance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94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2125" y="0"/>
            <a:ext cx="15444216" cy="102870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714500" y="3141382"/>
            <a:ext cx="14859000" cy="4004236"/>
          </a:xfrm>
          <a:prstGeom prst="rect">
            <a:avLst/>
          </a:prstGeom>
          <a:solidFill>
            <a:srgbClr val="EA3962">
              <a:alpha val="80000"/>
            </a:srgbClr>
          </a:solidFill>
        </p:spPr>
      </p:sp>
      <p:grpSp>
        <p:nvGrpSpPr>
          <p:cNvPr id="5" name="Group 5"/>
          <p:cNvGrpSpPr/>
          <p:nvPr/>
        </p:nvGrpSpPr>
        <p:grpSpPr>
          <a:xfrm>
            <a:off x="1714500" y="3203045"/>
            <a:ext cx="14859000" cy="3880909"/>
            <a:chOff x="0" y="0"/>
            <a:chExt cx="19812000" cy="5174545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9812000" cy="5174545"/>
            </a:xfrm>
            <a:prstGeom prst="rect">
              <a:avLst/>
            </a:prstGeom>
            <a:solidFill>
              <a:srgbClr val="EA3962">
                <a:alpha val="0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17336" y="1516377"/>
              <a:ext cx="17577328" cy="14647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00"/>
                </a:lnSpc>
              </a:pPr>
              <a:r>
                <a:rPr lang="en-US" sz="8000">
                  <a:solidFill>
                    <a:srgbClr val="F6F8F7"/>
                  </a:solidFill>
                  <a:latin typeface="Prompt Medium Bold"/>
                </a:rPr>
                <a:t>THE CALENDER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511659" y="5548584"/>
            <a:ext cx="15264682" cy="840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9"/>
              </a:lnSpc>
              <a:spcBef>
                <a:spcPct val="0"/>
              </a:spcBef>
            </a:pPr>
            <a:r>
              <a:rPr lang="en-US" sz="4699" spc="46">
                <a:solidFill>
                  <a:srgbClr val="F6F8F7"/>
                </a:solidFill>
                <a:latin typeface="Prompt Light"/>
              </a:rPr>
              <a:t>The Production Calendar / The Actor Calendar 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694" t="13340" r="9737" b="9898"/>
          <a:stretch>
            <a:fillRect/>
          </a:stretch>
        </p:blipFill>
        <p:spPr>
          <a:xfrm rot="-10651378">
            <a:off x="452530" y="-33721"/>
            <a:ext cx="7970602" cy="103544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7438" t="23669" r="13389" b="2151"/>
          <a:stretch>
            <a:fillRect/>
          </a:stretch>
        </p:blipFill>
        <p:spPr>
          <a:xfrm rot="104121">
            <a:off x="9276607" y="1727"/>
            <a:ext cx="7763298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988" b="184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524000" y="1465255"/>
            <a:ext cx="6804239" cy="7356490"/>
          </a:xfrm>
          <a:prstGeom prst="rect">
            <a:avLst/>
          </a:prstGeom>
          <a:solidFill>
            <a:srgbClr val="EA3962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48494" y="0"/>
            <a:ext cx="5554980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4655" y="5310429"/>
            <a:ext cx="7408697" cy="58528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t="4613" r="9577" b="19063"/>
          <a:stretch>
            <a:fillRect/>
          </a:stretch>
        </p:blipFill>
        <p:spPr>
          <a:xfrm>
            <a:off x="1146884" y="5753100"/>
            <a:ext cx="6834571" cy="43266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b="8027"/>
          <a:stretch>
            <a:fillRect/>
          </a:stretch>
        </p:blipFill>
        <p:spPr>
          <a:xfrm>
            <a:off x="5269843" y="804227"/>
            <a:ext cx="4414097" cy="60896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l="8187" r="8187" b="16787"/>
          <a:stretch>
            <a:fillRect/>
          </a:stretch>
        </p:blipFill>
        <p:spPr>
          <a:xfrm>
            <a:off x="1146884" y="5753100"/>
            <a:ext cx="6834571" cy="45339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003474" y="5350790"/>
            <a:ext cx="7622078" cy="308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</a:pPr>
            <a:r>
              <a:rPr lang="en-US" sz="6799" spc="679">
                <a:solidFill>
                  <a:srgbClr val="F6F8F7"/>
                </a:solidFill>
                <a:latin typeface="Prompt Medium Bold"/>
              </a:rPr>
              <a:t>TACTFUL</a:t>
            </a:r>
          </a:p>
          <a:p>
            <a:pPr algn="ctr">
              <a:lnSpc>
                <a:spcPts val="8159"/>
              </a:lnSpc>
            </a:pPr>
            <a:r>
              <a:rPr lang="en-US" sz="6799" spc="679">
                <a:solidFill>
                  <a:srgbClr val="F6F8F7"/>
                </a:solidFill>
                <a:latin typeface="Prompt Medium Bold"/>
              </a:rPr>
              <a:t>TIMELY</a:t>
            </a:r>
          </a:p>
          <a:p>
            <a:pPr algn="ctr">
              <a:lnSpc>
                <a:spcPts val="8159"/>
              </a:lnSpc>
            </a:pPr>
            <a:r>
              <a:rPr lang="en-US" sz="6799" spc="679">
                <a:solidFill>
                  <a:srgbClr val="F6F8F7"/>
                </a:solidFill>
                <a:latin typeface="Prompt Medium Bold"/>
              </a:rPr>
              <a:t>SPECIFIC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003474" y="1598605"/>
            <a:ext cx="7622078" cy="2792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>
                <a:solidFill>
                  <a:srgbClr val="F6F8F7"/>
                </a:solidFill>
                <a:latin typeface="Prompt Medium"/>
              </a:rPr>
              <a:t>3 Elements of successful communication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043" t="19800" r="31039" b="43034"/>
          <a:stretch>
            <a:fillRect/>
          </a:stretch>
        </p:blipFill>
        <p:spPr>
          <a:xfrm rot="-10800000">
            <a:off x="2946556" y="0"/>
            <a:ext cx="12901121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660" t="24099" r="17401" b="3012"/>
          <a:stretch>
            <a:fillRect/>
          </a:stretch>
        </p:blipFill>
        <p:spPr>
          <a:xfrm rot="-5266225">
            <a:off x="4104974" y="-2636474"/>
            <a:ext cx="10163890" cy="1565206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5981" b="346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524000"/>
            <a:ext cx="8480639" cy="5908690"/>
          </a:xfrm>
          <a:prstGeom prst="rect">
            <a:avLst/>
          </a:prstGeom>
          <a:solidFill>
            <a:srgbClr val="EA3962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07238" y="837704"/>
            <a:ext cx="7104563" cy="86115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1530"/>
          <a:stretch>
            <a:fillRect/>
          </a:stretch>
        </p:blipFill>
        <p:spPr>
          <a:xfrm>
            <a:off x="2188182" y="1383170"/>
            <a:ext cx="6445650" cy="647624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381850" y="1383170"/>
            <a:ext cx="7144150" cy="2185801"/>
            <a:chOff x="0" y="0"/>
            <a:chExt cx="9525533" cy="2914401"/>
          </a:xfrm>
        </p:grpSpPr>
        <p:sp>
          <p:nvSpPr>
            <p:cNvPr id="7" name="TextBox 7"/>
            <p:cNvSpPr txBox="1"/>
            <p:nvPr/>
          </p:nvSpPr>
          <p:spPr>
            <a:xfrm>
              <a:off x="0" y="171450"/>
              <a:ext cx="9525533" cy="1551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499"/>
                </a:lnSpc>
              </a:pPr>
              <a:r>
                <a:rPr lang="en-US" sz="8499">
                  <a:solidFill>
                    <a:srgbClr val="F6F8F7"/>
                  </a:solidFill>
                  <a:latin typeface="Athiti SemiBold Bold"/>
                </a:rPr>
                <a:t>Fact-toFact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73240"/>
              <a:ext cx="9525533" cy="95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639"/>
                </a:lnSpc>
              </a:pPr>
              <a:r>
                <a:rPr lang="en-US" sz="4699" spc="469">
                  <a:solidFill>
                    <a:srgbClr val="F6F8F7"/>
                  </a:solidFill>
                  <a:latin typeface="Prompt Medium Bold"/>
                </a:rPr>
                <a:t>COMMUNICATION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050010" y="5836465"/>
            <a:ext cx="7475990" cy="1310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399"/>
              </a:lnSpc>
            </a:pPr>
            <a:r>
              <a:rPr lang="en-US" sz="3599" spc="35">
                <a:solidFill>
                  <a:srgbClr val="F6F8F7"/>
                </a:solidFill>
                <a:latin typeface="Prompt Light"/>
              </a:rPr>
              <a:t>Word choice, pronunciation, and grammar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050010" y="7225045"/>
            <a:ext cx="7475990" cy="634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399"/>
              </a:lnSpc>
            </a:pPr>
            <a:r>
              <a:rPr lang="en-US" sz="3599" spc="35">
                <a:solidFill>
                  <a:srgbClr val="F6F8F7"/>
                </a:solidFill>
                <a:latin typeface="Prompt Light"/>
              </a:rPr>
              <a:t>Tempo and tone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050010" y="7976617"/>
            <a:ext cx="7475990" cy="634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399"/>
              </a:lnSpc>
            </a:pPr>
            <a:r>
              <a:rPr lang="en-US" sz="3599" spc="35">
                <a:solidFill>
                  <a:srgbClr val="F6F8F7"/>
                </a:solidFill>
                <a:latin typeface="Prompt Light"/>
              </a:rPr>
              <a:t> Body language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5981" b="346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524000"/>
            <a:ext cx="8480639" cy="5908690"/>
          </a:xfrm>
          <a:prstGeom prst="rect">
            <a:avLst/>
          </a:prstGeom>
          <a:solidFill>
            <a:srgbClr val="EA3962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07238" y="837704"/>
            <a:ext cx="7104563" cy="86115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41599"/>
          <a:stretch>
            <a:fillRect/>
          </a:stretch>
        </p:blipFill>
        <p:spPr>
          <a:xfrm>
            <a:off x="2188446" y="1440160"/>
            <a:ext cx="6450400" cy="621900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381850" y="1383170"/>
            <a:ext cx="7144150" cy="2185801"/>
            <a:chOff x="0" y="0"/>
            <a:chExt cx="9525533" cy="2914401"/>
          </a:xfrm>
        </p:grpSpPr>
        <p:sp>
          <p:nvSpPr>
            <p:cNvPr id="7" name="TextBox 7"/>
            <p:cNvSpPr txBox="1"/>
            <p:nvPr/>
          </p:nvSpPr>
          <p:spPr>
            <a:xfrm>
              <a:off x="0" y="161925"/>
              <a:ext cx="9525533" cy="1561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499"/>
                </a:lnSpc>
              </a:pPr>
              <a:r>
                <a:rPr lang="en-US" sz="8499">
                  <a:solidFill>
                    <a:srgbClr val="F6F8F7"/>
                  </a:solidFill>
                  <a:latin typeface="Prompt Medium Bold"/>
                </a:rPr>
                <a:t>WRITTEN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73240"/>
              <a:ext cx="9525533" cy="95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639"/>
                </a:lnSpc>
              </a:pPr>
              <a:r>
                <a:rPr lang="en-US" sz="4699" spc="469">
                  <a:solidFill>
                    <a:srgbClr val="F6F8F7"/>
                  </a:solidFill>
                  <a:latin typeface="Prompt Medium Bold"/>
                </a:rPr>
                <a:t>COMMUNICATION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509339" y="3943349"/>
            <a:ext cx="7475990" cy="2257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7900" lvl="1" indent="-528950" algn="just">
              <a:lnSpc>
                <a:spcPts val="7349"/>
              </a:lnSpc>
              <a:buFont typeface="Arial"/>
              <a:buChar char="•"/>
            </a:pPr>
            <a:r>
              <a:rPr lang="en-US" sz="4899" spc="48">
                <a:solidFill>
                  <a:srgbClr val="F6F8F7"/>
                </a:solidFill>
                <a:latin typeface="Prompt Light"/>
              </a:rPr>
              <a:t>Email</a:t>
            </a:r>
          </a:p>
          <a:p>
            <a:pPr algn="just">
              <a:lnSpc>
                <a:spcPts val="5399"/>
              </a:lnSpc>
            </a:pPr>
            <a:r>
              <a:rPr lang="en-US" sz="3599" spc="35">
                <a:solidFill>
                  <a:srgbClr val="F6F8F7"/>
                </a:solidFill>
                <a:latin typeface="Prompt Light"/>
              </a:rPr>
              <a:t>    </a:t>
            </a:r>
          </a:p>
          <a:p>
            <a:pPr algn="r">
              <a:lnSpc>
                <a:spcPts val="5399"/>
              </a:lnSpc>
            </a:pPr>
            <a:endParaRPr lang="en-US" sz="3599" spc="35">
              <a:solidFill>
                <a:srgbClr val="F6F8F7"/>
              </a:solidFill>
              <a:latin typeface="Prompt Ligh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381850" y="5254148"/>
            <a:ext cx="7541126" cy="3339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99"/>
              </a:lnSpc>
            </a:pPr>
            <a:r>
              <a:rPr lang="en-US" sz="3599" spc="35">
                <a:solidFill>
                  <a:srgbClr val="F6F8F7"/>
                </a:solidFill>
                <a:latin typeface="Prompt Light"/>
              </a:rPr>
              <a:t>-Word choice, pronunciation, grammar and spelling</a:t>
            </a:r>
          </a:p>
          <a:p>
            <a:pPr>
              <a:lnSpc>
                <a:spcPts val="5399"/>
              </a:lnSpc>
            </a:pPr>
            <a:r>
              <a:rPr lang="en-US" sz="3599" spc="35">
                <a:solidFill>
                  <a:srgbClr val="F6F8F7"/>
                </a:solidFill>
                <a:latin typeface="Prompt Light"/>
              </a:rPr>
              <a:t>-Formality and professionalism</a:t>
            </a:r>
          </a:p>
          <a:p>
            <a:pPr algn="just">
              <a:lnSpc>
                <a:spcPts val="5399"/>
              </a:lnSpc>
            </a:pPr>
            <a:r>
              <a:rPr lang="en-US" sz="3599" spc="35">
                <a:solidFill>
                  <a:srgbClr val="F6F8F7"/>
                </a:solidFill>
                <a:latin typeface="Prompt Light"/>
              </a:rPr>
              <a:t>-Context becomes fluid</a:t>
            </a:r>
          </a:p>
          <a:p>
            <a:pPr algn="just">
              <a:lnSpc>
                <a:spcPts val="5399"/>
              </a:lnSpc>
            </a:pPr>
            <a:endParaRPr lang="en-US" sz="3599" spc="35">
              <a:solidFill>
                <a:srgbClr val="F6F8F7"/>
              </a:solidFill>
              <a:latin typeface="Prompt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5981" b="346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524000"/>
            <a:ext cx="8480639" cy="5908690"/>
          </a:xfrm>
          <a:prstGeom prst="rect">
            <a:avLst/>
          </a:prstGeom>
          <a:solidFill>
            <a:srgbClr val="EA3962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07238" y="837704"/>
            <a:ext cx="7104563" cy="86115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5577" r="6556" b="15000"/>
          <a:stretch>
            <a:fillRect/>
          </a:stretch>
        </p:blipFill>
        <p:spPr>
          <a:xfrm>
            <a:off x="2156969" y="1383170"/>
            <a:ext cx="6519695" cy="63925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35328" t="69645" r="43299" b="15537"/>
          <a:stretch>
            <a:fillRect/>
          </a:stretch>
        </p:blipFill>
        <p:spPr>
          <a:xfrm rot="-10800000">
            <a:off x="2156969" y="1383170"/>
            <a:ext cx="6519695" cy="639256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381850" y="1383170"/>
            <a:ext cx="7144150" cy="2185801"/>
            <a:chOff x="0" y="0"/>
            <a:chExt cx="9525533" cy="2914401"/>
          </a:xfrm>
        </p:grpSpPr>
        <p:sp>
          <p:nvSpPr>
            <p:cNvPr id="8" name="TextBox 8"/>
            <p:cNvSpPr txBox="1"/>
            <p:nvPr/>
          </p:nvSpPr>
          <p:spPr>
            <a:xfrm>
              <a:off x="0" y="161925"/>
              <a:ext cx="9525533" cy="1561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499"/>
                </a:lnSpc>
              </a:pPr>
              <a:r>
                <a:rPr lang="en-US" sz="8499">
                  <a:solidFill>
                    <a:srgbClr val="F6F8F7"/>
                  </a:solidFill>
                  <a:latin typeface="Prompt Medium Bold"/>
                </a:rPr>
                <a:t>WRITTEN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973240"/>
              <a:ext cx="9525533" cy="95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639"/>
                </a:lnSpc>
              </a:pPr>
              <a:r>
                <a:rPr lang="en-US" sz="4699" spc="469">
                  <a:solidFill>
                    <a:srgbClr val="F6F8F7"/>
                  </a:solidFill>
                  <a:latin typeface="Prompt Medium Bold"/>
                </a:rPr>
                <a:t>COMMUNICATION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509339" y="3943349"/>
            <a:ext cx="7475990" cy="2257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7900" lvl="1" indent="-528950" algn="just">
              <a:lnSpc>
                <a:spcPts val="7349"/>
              </a:lnSpc>
              <a:buFont typeface="Arial"/>
              <a:buChar char="•"/>
            </a:pPr>
            <a:r>
              <a:rPr lang="en-US" sz="4899" spc="48">
                <a:solidFill>
                  <a:srgbClr val="F6F8F7"/>
                </a:solidFill>
                <a:latin typeface="Prompt Light"/>
              </a:rPr>
              <a:t>The Callboard</a:t>
            </a:r>
          </a:p>
          <a:p>
            <a:pPr algn="just">
              <a:lnSpc>
                <a:spcPts val="5399"/>
              </a:lnSpc>
            </a:pPr>
            <a:r>
              <a:rPr lang="en-US" sz="3599" spc="35">
                <a:solidFill>
                  <a:srgbClr val="F6F8F7"/>
                </a:solidFill>
                <a:latin typeface="Prompt Light"/>
              </a:rPr>
              <a:t>    </a:t>
            </a:r>
          </a:p>
          <a:p>
            <a:pPr algn="r">
              <a:lnSpc>
                <a:spcPts val="5399"/>
              </a:lnSpc>
            </a:pPr>
            <a:endParaRPr lang="en-US" sz="3599" spc="35">
              <a:solidFill>
                <a:srgbClr val="F6F8F7"/>
              </a:solidFill>
              <a:latin typeface="Prompt 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381850" y="5159693"/>
            <a:ext cx="7541126" cy="1986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99"/>
              </a:lnSpc>
            </a:pPr>
            <a:r>
              <a:rPr lang="en-US" sz="3599" spc="35">
                <a:solidFill>
                  <a:srgbClr val="F6F8F7"/>
                </a:solidFill>
                <a:latin typeface="Prompt Light"/>
              </a:rPr>
              <a:t>-The originally callboard</a:t>
            </a:r>
          </a:p>
          <a:p>
            <a:pPr algn="just">
              <a:lnSpc>
                <a:spcPts val="5399"/>
              </a:lnSpc>
            </a:pPr>
            <a:r>
              <a:rPr lang="en-US" sz="3599" spc="35">
                <a:solidFill>
                  <a:srgbClr val="F6F8F7"/>
                </a:solidFill>
                <a:latin typeface="Prompt Light"/>
              </a:rPr>
              <a:t>-The electronic callboard</a:t>
            </a:r>
          </a:p>
          <a:p>
            <a:pPr algn="just">
              <a:lnSpc>
                <a:spcPts val="5399"/>
              </a:lnSpc>
            </a:pPr>
            <a:endParaRPr lang="en-US" sz="3599" spc="35">
              <a:solidFill>
                <a:srgbClr val="F6F8F7"/>
              </a:solidFill>
              <a:latin typeface="Prompt Ligh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930705" y="8377007"/>
            <a:ext cx="7328595" cy="88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9"/>
              </a:lnSpc>
              <a:spcBef>
                <a:spcPct val="0"/>
              </a:spcBef>
            </a:pPr>
            <a:r>
              <a:rPr lang="en-US" sz="4999" spc="49">
                <a:solidFill>
                  <a:srgbClr val="F6F8F7"/>
                </a:solidFill>
                <a:latin typeface="Prompt Light"/>
              </a:rPr>
              <a:t>The originally callboard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588" r="39322" b="48107"/>
          <a:stretch>
            <a:fillRect/>
          </a:stretch>
        </p:blipFill>
        <p:spPr>
          <a:xfrm rot="-168943">
            <a:off x="3082098" y="1719109"/>
            <a:ext cx="12986587" cy="796187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740686" y="895350"/>
            <a:ext cx="7669411" cy="88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9"/>
              </a:lnSpc>
              <a:spcBef>
                <a:spcPct val="0"/>
              </a:spcBef>
            </a:pPr>
            <a:r>
              <a:rPr lang="en-US" sz="4999" spc="49">
                <a:solidFill>
                  <a:srgbClr val="EA3962"/>
                </a:solidFill>
                <a:latin typeface="Prompt Light Bold"/>
              </a:rPr>
              <a:t>The electronic callboard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245" t="26866" r="16406" b="32733"/>
          <a:stretch>
            <a:fillRect/>
          </a:stretch>
        </p:blipFill>
        <p:spPr>
          <a:xfrm rot="-10691589">
            <a:off x="2791892" y="1219401"/>
            <a:ext cx="12235397" cy="88103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074885" y="142873"/>
            <a:ext cx="7669411" cy="88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9"/>
              </a:lnSpc>
              <a:spcBef>
                <a:spcPct val="0"/>
              </a:spcBef>
            </a:pPr>
            <a:r>
              <a:rPr lang="en-US" sz="4999" spc="49">
                <a:solidFill>
                  <a:srgbClr val="EA3962"/>
                </a:solidFill>
                <a:latin typeface="Prompt Light Bold"/>
              </a:rPr>
              <a:t>The electronic callboard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988" b="184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347610">
            <a:off x="9064799" y="658092"/>
            <a:ext cx="11355464" cy="89708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4461" t="900" b="15362"/>
          <a:stretch>
            <a:fillRect/>
          </a:stretch>
        </p:blipFill>
        <p:spPr>
          <a:xfrm rot="-347610">
            <a:off x="9474524" y="1344604"/>
            <a:ext cx="10489294" cy="6725891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571500" y="571500"/>
            <a:ext cx="11623889" cy="5224736"/>
          </a:xfrm>
          <a:prstGeom prst="rect">
            <a:avLst/>
          </a:prstGeom>
          <a:solidFill>
            <a:srgbClr val="EA3962">
              <a:alpha val="80000"/>
            </a:srgbClr>
          </a:solidFill>
        </p:spPr>
      </p:sp>
      <p:sp>
        <p:nvSpPr>
          <p:cNvPr id="6" name="TextBox 6"/>
          <p:cNvSpPr txBox="1"/>
          <p:nvPr/>
        </p:nvSpPr>
        <p:spPr>
          <a:xfrm>
            <a:off x="1028700" y="3914435"/>
            <a:ext cx="7902749" cy="150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19"/>
              </a:lnSpc>
            </a:pPr>
            <a:r>
              <a:rPr lang="en-US" sz="4299" spc="42">
                <a:solidFill>
                  <a:srgbClr val="F6F8F7"/>
                </a:solidFill>
                <a:latin typeface="Prompt Medium"/>
              </a:rPr>
              <a:t>Principles of Document Design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71500" y="571500"/>
            <a:ext cx="11623889" cy="3223576"/>
            <a:chOff x="0" y="0"/>
            <a:chExt cx="15498519" cy="4298102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15498519" cy="4298102"/>
            </a:xfrm>
            <a:prstGeom prst="rect">
              <a:avLst/>
            </a:prstGeom>
            <a:solidFill>
              <a:srgbClr val="EA3962">
                <a:alpha val="8000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817319" y="710216"/>
              <a:ext cx="11933999" cy="6072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817319" y="1656174"/>
              <a:ext cx="13838999" cy="1900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859"/>
                </a:lnSpc>
              </a:pPr>
              <a:r>
                <a:rPr lang="en-US" sz="9872">
                  <a:solidFill>
                    <a:srgbClr val="F6F8F7"/>
                  </a:solidFill>
                  <a:latin typeface="Prompt Medium Bold"/>
                </a:rPr>
                <a:t>CHAPTER 2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94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63504" y="-927245"/>
            <a:ext cx="5645793" cy="121414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6286" r="24549" b="12966"/>
          <a:stretch>
            <a:fillRect/>
          </a:stretch>
        </p:blipFill>
        <p:spPr>
          <a:xfrm>
            <a:off x="3619500" y="-152400"/>
            <a:ext cx="14854735" cy="105918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714500" y="3203045"/>
            <a:ext cx="14859000" cy="3880909"/>
            <a:chOff x="0" y="0"/>
            <a:chExt cx="19812000" cy="5174545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9812000" cy="5174545"/>
            </a:xfrm>
            <a:prstGeom prst="rect">
              <a:avLst/>
            </a:prstGeom>
            <a:solidFill>
              <a:srgbClr val="EA3962">
                <a:alpha val="80000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17336" y="1516377"/>
              <a:ext cx="17577328" cy="14647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000"/>
                </a:lnSpc>
              </a:pPr>
              <a:r>
                <a:rPr lang="en-US" sz="8000">
                  <a:solidFill>
                    <a:srgbClr val="F6F8F7"/>
                  </a:solidFill>
                  <a:latin typeface="Prompt Medium Bold"/>
                </a:rPr>
                <a:t>Informative or Interactive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155826" y="5574291"/>
            <a:ext cx="12261354" cy="88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9"/>
              </a:lnSpc>
              <a:spcBef>
                <a:spcPct val="0"/>
              </a:spcBef>
            </a:pPr>
            <a:r>
              <a:rPr lang="en-US" sz="4999" spc="49">
                <a:solidFill>
                  <a:srgbClr val="F6F8F7"/>
                </a:solidFill>
                <a:latin typeface="Prompt Light"/>
              </a:rPr>
              <a:t>Justification, Idenification and Reptition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155</Words>
  <Application>Microsoft Macintosh PowerPoint</Application>
  <PresentationFormat>Custom</PresentationFormat>
  <Paragraphs>52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Athiti SemiBold Bold</vt:lpstr>
      <vt:lpstr>Calibri</vt:lpstr>
      <vt:lpstr>Prompt Light</vt:lpstr>
      <vt:lpstr>Prompt Medium Bold</vt:lpstr>
      <vt:lpstr>Arial</vt:lpstr>
      <vt:lpstr>Prompt Light Bold</vt:lpstr>
      <vt:lpstr>Prompt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</dc:title>
  <cp:lastModifiedBy>Microsoft Office User</cp:lastModifiedBy>
  <cp:revision>1</cp:revision>
  <dcterms:created xsi:type="dcterms:W3CDTF">2006-08-16T00:00:00Z</dcterms:created>
  <dcterms:modified xsi:type="dcterms:W3CDTF">2022-01-25T11:40:43Z</dcterms:modified>
  <dc:identifier>DAE2cUBGDLI</dc:identifier>
</cp:coreProperties>
</file>