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65" r:id="rId4"/>
    <p:sldId id="266" r:id="rId5"/>
    <p:sldId id="267" r:id="rId6"/>
    <p:sldId id="270" r:id="rId7"/>
    <p:sldId id="271" r:id="rId8"/>
    <p:sldId id="273" r:id="rId9"/>
    <p:sldId id="284" r:id="rId10"/>
    <p:sldId id="287" r:id="rId11"/>
    <p:sldId id="285" r:id="rId12"/>
    <p:sldId id="325" r:id="rId13"/>
    <p:sldId id="304" r:id="rId14"/>
    <p:sldId id="314" r:id="rId15"/>
    <p:sldId id="315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5" r:id="rId33"/>
    <p:sldId id="306" r:id="rId34"/>
    <p:sldId id="307" r:id="rId35"/>
    <p:sldId id="309" r:id="rId36"/>
    <p:sldId id="308" r:id="rId37"/>
    <p:sldId id="310" r:id="rId38"/>
    <p:sldId id="312" r:id="rId39"/>
    <p:sldId id="313" r:id="rId40"/>
    <p:sldId id="316" r:id="rId41"/>
    <p:sldId id="317" r:id="rId42"/>
    <p:sldId id="318" r:id="rId43"/>
    <p:sldId id="320" r:id="rId44"/>
    <p:sldId id="321" r:id="rId45"/>
    <p:sldId id="322" r:id="rId46"/>
    <p:sldId id="32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179"/>
  </p:normalViewPr>
  <p:slideViewPr>
    <p:cSldViewPr snapToGrid="0" snapToObjects="1">
      <p:cViewPr varScale="1">
        <p:scale>
          <a:sx n="91" d="100"/>
          <a:sy n="91" d="100"/>
        </p:scale>
        <p:origin x="1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AE6-A42E-DF4A-A64D-1C6C7CA5B1DD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FD00-A502-234B-B783-0C7A08E442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6574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AE6-A42E-DF4A-A64D-1C6C7CA5B1DD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FD00-A502-234B-B783-0C7A08E442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039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AE6-A42E-DF4A-A64D-1C6C7CA5B1DD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FD00-A502-234B-B783-0C7A08E442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6392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AE6-A42E-DF4A-A64D-1C6C7CA5B1DD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FD00-A502-234B-B783-0C7A08E442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3545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AE6-A42E-DF4A-A64D-1C6C7CA5B1DD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FD00-A502-234B-B783-0C7A08E442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9442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AE6-A42E-DF4A-A64D-1C6C7CA5B1DD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FD00-A502-234B-B783-0C7A08E442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927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AE6-A42E-DF4A-A64D-1C6C7CA5B1DD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FD00-A502-234B-B783-0C7A08E442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0151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AE6-A42E-DF4A-A64D-1C6C7CA5B1DD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FD00-A502-234B-B783-0C7A08E442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5618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AE6-A42E-DF4A-A64D-1C6C7CA5B1DD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FD00-A502-234B-B783-0C7A08E442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2497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AE6-A42E-DF4A-A64D-1C6C7CA5B1DD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FD00-A502-234B-B783-0C7A08E442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0107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8AE6-A42E-DF4A-A64D-1C6C7CA5B1DD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FD00-A502-234B-B783-0C7A08E442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3425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F8AE6-A42E-DF4A-A64D-1C6C7CA5B1DD}" type="datetimeFigureOut">
              <a:rPr lang="en-TH" smtClean="0"/>
              <a:t>29/11/2021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FD00-A502-234B-B783-0C7A08E44267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287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B0E19B-6A99-AF45-B940-8D944C966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B9DE17-0CCC-5A49-84C2-8157E87FB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409" y="3951224"/>
            <a:ext cx="7772400" cy="2387600"/>
          </a:xfrm>
        </p:spPr>
        <p:txBody>
          <a:bodyPr/>
          <a:lstStyle/>
          <a:p>
            <a:r>
              <a:rPr lang="th-TH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การสร้างฉากเวที</a:t>
            </a:r>
            <a:endParaRPr lang="en-TH" b="1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261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6B06D0D5-4361-3840-976E-FEAB7DD3A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7168" y="739914"/>
            <a:ext cx="434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4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Flats</a:t>
            </a: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01BBE3CF-92BB-E346-9263-9CC59EA0F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/>
              <a:t>Rail—top or bottom framing member</a:t>
            </a:r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CBB7AF9C-CB8B-0940-93F0-AC48CFB6E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581400"/>
            <a:ext cx="259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Stile—a vertical side member</a:t>
            </a:r>
          </a:p>
        </p:txBody>
      </p:sp>
      <p:sp>
        <p:nvSpPr>
          <p:cNvPr id="32773" name="Text Box 8">
            <a:extLst>
              <a:ext uri="{FF2B5EF4-FFF2-40B4-BE49-F238E27FC236}">
                <a16:creationId xmlns:a16="http://schemas.microsoft.com/office/drawing/2014/main" id="{2BDFA1F5-D49A-6140-B10D-D68DFCAED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57400"/>
            <a:ext cx="2895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Toggle Bar—an interior horizontal framing member</a:t>
            </a:r>
          </a:p>
        </p:txBody>
      </p:sp>
      <p:pic>
        <p:nvPicPr>
          <p:cNvPr id="32774" name="Picture 9" descr="yup">
            <a:extLst>
              <a:ext uri="{FF2B5EF4-FFF2-40B4-BE49-F238E27FC236}">
                <a16:creationId xmlns:a16="http://schemas.microsoft.com/office/drawing/2014/main" id="{3BDFC0DB-0451-9947-960D-DECFA4C26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37766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Line 10">
            <a:extLst>
              <a:ext uri="{FF2B5EF4-FFF2-40B4-BE49-F238E27FC236}">
                <a16:creationId xmlns:a16="http://schemas.microsoft.com/office/drawing/2014/main" id="{C764AC49-E8E2-084C-9CC7-969338A5FA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057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TH"/>
          </a:p>
        </p:txBody>
      </p:sp>
      <p:sp>
        <p:nvSpPr>
          <p:cNvPr id="32776" name="Line 11">
            <a:extLst>
              <a:ext uri="{FF2B5EF4-FFF2-40B4-BE49-F238E27FC236}">
                <a16:creationId xmlns:a16="http://schemas.microsoft.com/office/drawing/2014/main" id="{23F61E76-2506-3642-935D-B49412EFC3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590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TH"/>
          </a:p>
        </p:txBody>
      </p:sp>
      <p:sp>
        <p:nvSpPr>
          <p:cNvPr id="32777" name="Line 12">
            <a:extLst>
              <a:ext uri="{FF2B5EF4-FFF2-40B4-BE49-F238E27FC236}">
                <a16:creationId xmlns:a16="http://schemas.microsoft.com/office/drawing/2014/main" id="{A6E4E155-BE4F-584E-8805-75577D719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2766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T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EF4F0B3A-C3FA-A14E-950C-D86B53CE7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4876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Hard Scenery—Flats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Flats are lightweight frames made of wood or steel tubing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They are normally covered with muslin but can be covered with plywood, Upson board, paper, Masonite, velour, or other fabrics</a:t>
            </a:r>
          </a:p>
        </p:txBody>
      </p:sp>
      <p:pic>
        <p:nvPicPr>
          <p:cNvPr id="33795" name="Picture 8" descr="yup">
            <a:extLst>
              <a:ext uri="{FF2B5EF4-FFF2-40B4-BE49-F238E27FC236}">
                <a16:creationId xmlns:a16="http://schemas.microsoft.com/office/drawing/2014/main" id="{C529798D-76F6-1341-A09F-B7E25C984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56235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AA100D56-96C2-EF42-AB46-B1C0A79BE53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909638"/>
            <a:ext cx="7886700" cy="54770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r>
              <a:rPr lang="en-US" altLang="en-US" sz="4200" dirty="0">
                <a:solidFill>
                  <a:srgbClr val="FF0000"/>
                </a:solidFill>
                <a:latin typeface="SUKHUMVITSET-TEXT" panose="02000506000000020004" pitchFamily="2" charset="-34"/>
                <a:cs typeface="SUKHUMVITSET-TEXT" panose="02000506000000020004" pitchFamily="2" charset="-34"/>
              </a:rPr>
              <a:t>Rails </a:t>
            </a:r>
            <a:r>
              <a:rPr lang="en-US" altLang="en-US" sz="42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-These are the top and bottom pieces of lumber that determine the width of the flat</a:t>
            </a:r>
          </a:p>
          <a:p>
            <a:endParaRPr lang="en-US" altLang="en-US" sz="42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r>
              <a:rPr lang="en-US" altLang="en-US" sz="4200" dirty="0">
                <a:solidFill>
                  <a:srgbClr val="FF0000"/>
                </a:solidFill>
                <a:latin typeface="SUKHUMVITSET-TEXT" panose="02000506000000020004" pitchFamily="2" charset="-34"/>
                <a:cs typeface="SUKHUMVITSET-TEXT" panose="02000506000000020004" pitchFamily="2" charset="-34"/>
              </a:rPr>
              <a:t>Stiles</a:t>
            </a:r>
            <a:r>
              <a:rPr lang="en-US" altLang="en-US" sz="42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- these are the side pieces of lumber that determine the height of the flat. </a:t>
            </a:r>
          </a:p>
          <a:p>
            <a:endParaRPr lang="en-US" altLang="en-US" sz="42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r>
              <a:rPr lang="en-US" altLang="en-US" sz="4200" dirty="0">
                <a:solidFill>
                  <a:srgbClr val="FF0000"/>
                </a:solidFill>
                <a:latin typeface="SUKHUMVITSET-TEXT" panose="02000506000000020004" pitchFamily="2" charset="-34"/>
                <a:cs typeface="SUKHUMVITSET-TEXT" panose="02000506000000020004" pitchFamily="2" charset="-34"/>
              </a:rPr>
              <a:t>Toggles</a:t>
            </a:r>
            <a:r>
              <a:rPr lang="en-US" altLang="en-US" sz="42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- these are the pieces of lumber that give support to soft cover flats. They should be placed every 3-4 feet. </a:t>
            </a:r>
          </a:p>
          <a:p>
            <a:endParaRPr lang="en-US" altLang="en-US" sz="42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r>
              <a:rPr lang="en-US" altLang="en-US" sz="42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Corner braces -these help keep a soft cover flat square.</a:t>
            </a:r>
          </a:p>
          <a:p>
            <a:endParaRPr lang="en-US" altLang="en-US" sz="42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r>
              <a:rPr lang="en-US" altLang="en-US" sz="42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Fasteners - corner blocks, for stile and rail joints</a:t>
            </a:r>
          </a:p>
          <a:p>
            <a:endParaRPr lang="en-US" altLang="en-US" sz="42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r>
              <a:rPr lang="en-US" altLang="en-US" sz="42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Half-straps, for fastening the corner braces to the rail and stile</a:t>
            </a:r>
          </a:p>
          <a:p>
            <a:r>
              <a:rPr lang="en-US" altLang="en-US" sz="42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Straps-for fastening the toggles to the stiles.</a:t>
            </a:r>
          </a:p>
          <a:p>
            <a:endParaRPr lang="en-US" altLang="en-US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47B070F4-BA86-044A-896F-3306FE4C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49" y="1143000"/>
            <a:ext cx="7620000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Stage Platforming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Platforms are used to create levels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There are several types of platforms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Rigid Wooden Platform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Rigid Steel-Tubing Platform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Stressed-Skin Platform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Honeycomb-Paper Lamination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latin typeface="Sukhumvit Set" panose="02000506000000020004" pitchFamily="2" charset="-34"/>
                <a:cs typeface="Sukhumvit Set" panose="02000506000000020004" pitchFamily="2" charset="-34"/>
              </a:rPr>
              <a:t>Parallels</a:t>
            </a: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6E284C28-EF3D-4843-B382-266828124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34258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56199CA4-3F28-784F-B0F0-7FCC70487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Stairs</a:t>
            </a:r>
            <a:endParaRPr lang="en-US" altLang="en-US" sz="2000" b="1" dirty="0"/>
          </a:p>
        </p:txBody>
      </p:sp>
      <p:pic>
        <p:nvPicPr>
          <p:cNvPr id="36870" name="Picture 9" descr="1">
            <a:extLst>
              <a:ext uri="{FF2B5EF4-FFF2-40B4-BE49-F238E27FC236}">
                <a16:creationId xmlns:a16="http://schemas.microsoft.com/office/drawing/2014/main" id="{96F30D62-4F50-324F-BB41-81852987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16" y="822937"/>
            <a:ext cx="3488656" cy="547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0" descr="1">
            <a:extLst>
              <a:ext uri="{FF2B5EF4-FFF2-40B4-BE49-F238E27FC236}">
                <a16:creationId xmlns:a16="http://schemas.microsoft.com/office/drawing/2014/main" id="{C2C9FE0F-0399-A341-A54F-22F969070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90" y="909667"/>
            <a:ext cx="3015395" cy="503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843360D0-2C75-8A47-9725-0DFB78C8B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65" y="3254514"/>
            <a:ext cx="5029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4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Staircase Railings</a:t>
            </a:r>
          </a:p>
        </p:txBody>
      </p:sp>
      <p:pic>
        <p:nvPicPr>
          <p:cNvPr id="37894" name="Picture 13" descr="1">
            <a:extLst>
              <a:ext uri="{FF2B5EF4-FFF2-40B4-BE49-F238E27FC236}">
                <a16:creationId xmlns:a16="http://schemas.microsoft.com/office/drawing/2014/main" id="{5586867B-2635-EC47-9F15-8098F47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19" y="492369"/>
            <a:ext cx="4575881" cy="560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47E509E2-5E5D-EB4B-A022-296D0F01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001000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4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Flats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Soft Flats—any flat covered with fabric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Studio Flats—also called Hollywood-style flats, are framed flats that are covered with hard materials, such as plywood.  These flats place the framing wood on edge rather than flat for strength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Metal-Framed Flats—uses square metal tubing rather than lumber to frame the flat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A2DA1A3A-5145-6245-A3DB-6A751CAA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09" y="577056"/>
            <a:ext cx="613351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4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Flats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4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Door and Window Flats</a:t>
            </a:r>
          </a:p>
        </p:txBody>
      </p:sp>
      <p:pic>
        <p:nvPicPr>
          <p:cNvPr id="39941" name="Picture 11" descr="121">
            <a:extLst>
              <a:ext uri="{FF2B5EF4-FFF2-40B4-BE49-F238E27FC236}">
                <a16:creationId xmlns:a16="http://schemas.microsoft.com/office/drawing/2014/main" id="{674B98F6-2D61-374F-897F-E0CFE8852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68" y="3773488"/>
            <a:ext cx="573845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BCE95F0E-D767-E74D-8664-35C6A4464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79248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Flats: </a:t>
            </a:r>
            <a:r>
              <a:rPr lang="en-US" altLang="en-US" sz="2400" b="1" dirty="0"/>
              <a:t>Door and Window Flats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There are two types of stage windows and doors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b="1" dirty="0"/>
              <a:t>Dependent</a:t>
            </a:r>
            <a:r>
              <a:rPr lang="en-US" altLang="en-US" sz="2000" dirty="0"/>
              <a:t>—unit is fixed to the flat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b="1" dirty="0"/>
              <a:t>Independent</a:t>
            </a:r>
            <a:r>
              <a:rPr lang="en-US" altLang="en-US" sz="2000" dirty="0"/>
              <a:t>—unit is largely self-contained and can easily be attached to or removed from the flat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17CD5631-6CB0-8E4F-B9CD-6E31339CC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75057"/>
            <a:ext cx="457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4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Flats: Joining Flats</a:t>
            </a:r>
          </a:p>
        </p:txBody>
      </p:sp>
      <p:pic>
        <p:nvPicPr>
          <p:cNvPr id="41987" name="Picture 7" descr="gil62625_0922">
            <a:extLst>
              <a:ext uri="{FF2B5EF4-FFF2-40B4-BE49-F238E27FC236}">
                <a16:creationId xmlns:a16="http://schemas.microsoft.com/office/drawing/2014/main" id="{6A795FB3-3384-424A-BC11-A1F86759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61182"/>
            <a:ext cx="3983306" cy="543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352DE00F-7CA3-EC4C-BD1B-86191AAAD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7" y="2919046"/>
            <a:ext cx="4114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6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Butt Joint</a:t>
            </a:r>
          </a:p>
          <a:p>
            <a:pPr lvl="1" eaLnBrk="1" hangingPunct="1">
              <a:spcBef>
                <a:spcPct val="50000"/>
              </a:spcBef>
            </a:pPr>
            <a:endParaRPr lang="en-US" altLang="en-US" sz="6000" b="1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US" altLang="en-US" sz="6000" b="1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9219" name="Picture 7" descr="gil62625_0901">
            <a:extLst>
              <a:ext uri="{FF2B5EF4-FFF2-40B4-BE49-F238E27FC236}">
                <a16:creationId xmlns:a16="http://schemas.microsoft.com/office/drawing/2014/main" id="{6B7C6F15-A914-E74C-A522-1E32F5D5D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44"/>
            <a:ext cx="3496993" cy="682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147AD201-7899-A54F-9AA0-50B991706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14400"/>
            <a:ext cx="73152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Flats: </a:t>
            </a:r>
            <a:r>
              <a:rPr lang="en-US" altLang="en-US" sz="2400" b="1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Rigid Joining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If the </a:t>
            </a:r>
            <a:r>
              <a:rPr lang="en-US" altLang="en-US" sz="20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multiflat</a:t>
            </a:r>
            <a:r>
              <a:rPr lang="en-US" alt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wall does not need to fold, this type of joining is used</a:t>
            </a:r>
          </a:p>
        </p:txBody>
      </p:sp>
      <p:pic>
        <p:nvPicPr>
          <p:cNvPr id="43011" name="Picture 4" descr="gil62625_0923">
            <a:extLst>
              <a:ext uri="{FF2B5EF4-FFF2-40B4-BE49-F238E27FC236}">
                <a16:creationId xmlns:a16="http://schemas.microsoft.com/office/drawing/2014/main" id="{9528BAA1-297D-9E42-99FE-51E1347C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4582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AC7B14F4-067B-C04C-9D3C-67B7C1F74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29" y="2929592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Flats: </a:t>
            </a:r>
            <a:r>
              <a:rPr lang="en-US" altLang="en-US" sz="2400" b="1" dirty="0"/>
              <a:t>Flexible Joining</a:t>
            </a:r>
          </a:p>
        </p:txBody>
      </p:sp>
      <p:pic>
        <p:nvPicPr>
          <p:cNvPr id="44035" name="Picture 5" descr="gil62625_0926">
            <a:extLst>
              <a:ext uri="{FF2B5EF4-FFF2-40B4-BE49-F238E27FC236}">
                <a16:creationId xmlns:a16="http://schemas.microsoft.com/office/drawing/2014/main" id="{DE2FD066-C4B7-B344-B857-24EE94F36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297021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2F11433F-53CE-864A-B7A4-9CB45FC1D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91" y="1039105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Flats: Ceilings</a:t>
            </a:r>
          </a:p>
        </p:txBody>
      </p:sp>
      <p:pic>
        <p:nvPicPr>
          <p:cNvPr id="45059" name="Picture 4" descr="gil62625_0929">
            <a:extLst>
              <a:ext uri="{FF2B5EF4-FFF2-40B4-BE49-F238E27FC236}">
                <a16:creationId xmlns:a16="http://schemas.microsoft.com/office/drawing/2014/main" id="{2F86AB5C-E1D0-DD48-B379-BD66D5B40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24" y="2416664"/>
            <a:ext cx="4452425" cy="369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gil62625_0928">
            <a:extLst>
              <a:ext uri="{FF2B5EF4-FFF2-40B4-BE49-F238E27FC236}">
                <a16:creationId xmlns:a16="http://schemas.microsoft.com/office/drawing/2014/main" id="{82538C58-C12D-8A41-B232-BC9B5BAA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74" y="1004888"/>
            <a:ext cx="3020035" cy="53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66793686-1DB3-904E-AF8B-555C43CFF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7924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/>
              <a:t>Soft Scenery: Drops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/>
              <a:t>Drops are large, flat curtains that have no fullness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Tie-Supported Drops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Batten-Clamp Drops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Opaque Drops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Translucent Drops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Scrim Drops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Cutout Drops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33C40F3C-7932-AE4E-9653-4B008E09D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92480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/>
              <a:t>Soft Scenery: Tie-Supported Drops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/>
              <a:t>The easiest way of hanging a drop is to tie it to the batten</a:t>
            </a:r>
            <a:endParaRPr lang="en-US" altLang="en-US" sz="2000"/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47107" name="Picture 5" descr="Untitled-14">
            <a:extLst>
              <a:ext uri="{FF2B5EF4-FFF2-40B4-BE49-F238E27FC236}">
                <a16:creationId xmlns:a16="http://schemas.microsoft.com/office/drawing/2014/main" id="{0C083945-27BA-2642-B357-CEA5480DB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6477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E2079540-EF71-CE41-A7C7-3C2EF4D32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6019800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/>
              <a:t>Soft Scenery: Batten-Clamp Drops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Drops are sometimes attached to a counterweight batten with batten clamps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The batten clamp facilitates rapid hanging or removal of a drop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48131" name="Picture 5" descr="2">
            <a:extLst>
              <a:ext uri="{FF2B5EF4-FFF2-40B4-BE49-F238E27FC236}">
                <a16:creationId xmlns:a16="http://schemas.microsoft.com/office/drawing/2014/main" id="{0AD17344-46AE-9145-8D7A-2CCB1062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19621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3622C42F-964F-E441-93B2-DDC62BFC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8001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/>
              <a:t>Soft Scenery: Opaque Drops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Made of heavyweight muslin, these drops are painted with opaque paints and are lit from the front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The audience cannot see through them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830FFDCF-EE01-5342-AB9E-4D88AACEE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623887"/>
            <a:ext cx="72390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Soft Scenery: Translucent Drops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Made of heavyweight muslin, these types of drops are painted with dyes or a combination of dye and opaque paint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They are lit form both front and back, making the areas that have been dyed translucent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3F879529-DE7B-3445-AC82-21D7F4E8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92015"/>
            <a:ext cx="74676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Soft Scenery: Scrim Drops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Made from </a:t>
            </a:r>
            <a:r>
              <a:rPr lang="en-US" altLang="en-US" sz="2000" dirty="0" err="1"/>
              <a:t>sharktooth</a:t>
            </a:r>
            <a:r>
              <a:rPr lang="en-US" altLang="en-US" sz="2000" dirty="0"/>
              <a:t> scrim or theatrical gauze, scrim drops can become transparent when the scene behind it is lit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They can be painted with either dyes or thinned paints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1C1A2B06-234B-7741-8D87-A17197E5A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671" y="549812"/>
            <a:ext cx="74676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Soft Scenery: Cutout Drops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These types of drops have sections cut out of the material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They create a sense of depth and should be painted before being cut to prevent curling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1C3F0E55-E4A2-EA45-8D24-5E314B9B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784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6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Lap Joint</a:t>
            </a:r>
          </a:p>
        </p:txBody>
      </p:sp>
      <p:pic>
        <p:nvPicPr>
          <p:cNvPr id="10243" name="Picture 5" descr="lap joint">
            <a:extLst>
              <a:ext uri="{FF2B5EF4-FFF2-40B4-BE49-F238E27FC236}">
                <a16:creationId xmlns:a16="http://schemas.microsoft.com/office/drawing/2014/main" id="{9D440797-A7FB-A640-9652-4B5AAAEC8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73" y="1894008"/>
            <a:ext cx="6701265" cy="496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C55C4EC8-6F42-8249-97CD-0A64C28D4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623887"/>
            <a:ext cx="72390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Soft Scenery: Draperies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The two types of draperies used in the theatre are stage draperies and curtains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A more thorough discussion of stage draperies appears in Chapter 4, while curtains are covered in Chapter 11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96BE4417-0436-5245-9F13-CB637095D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21459"/>
            <a:ext cx="76200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Three-Dimensional Scenery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The term refers to the construction of platforms, stairs, and other similar objects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2AABA7EC-1472-D54E-8EB3-64099C1D6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001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/>
              <a:t>Rigid Wooden Platform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The easiest and least expensive stage platform to build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The legs are detachable, so its height can be easily varied</a:t>
            </a:r>
          </a:p>
        </p:txBody>
      </p:sp>
      <p:pic>
        <p:nvPicPr>
          <p:cNvPr id="55299" name="Picture 4" descr="2">
            <a:extLst>
              <a:ext uri="{FF2B5EF4-FFF2-40B4-BE49-F238E27FC236}">
                <a16:creationId xmlns:a16="http://schemas.microsoft.com/office/drawing/2014/main" id="{37B8C531-AA36-E545-8A42-4638B09E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429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69EF7292-E743-3F4D-9976-B0AC8D2F0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78486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/>
              <a:t>Rigid Teel-Tubing Platform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Steel tubing can also be used to fabricate rigid platforms</a:t>
            </a:r>
          </a:p>
        </p:txBody>
      </p:sp>
      <p:pic>
        <p:nvPicPr>
          <p:cNvPr id="56323" name="Picture 5" descr="2">
            <a:extLst>
              <a:ext uri="{FF2B5EF4-FFF2-40B4-BE49-F238E27FC236}">
                <a16:creationId xmlns:a16="http://schemas.microsoft.com/office/drawing/2014/main" id="{FFCD1E57-D667-1545-BB61-29F53E7A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1628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9C4AFA5F-C17E-8740-B1A9-583ED102C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51054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/>
              <a:t>Rigid Platform Legs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Legs for rigid platforms can be fabricated from a variety of materials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All platform legs over 18 inches tall should be braced, regardless of the material of which they are made</a:t>
            </a:r>
          </a:p>
        </p:txBody>
      </p:sp>
      <p:pic>
        <p:nvPicPr>
          <p:cNvPr id="57347" name="Picture 5" descr="1">
            <a:extLst>
              <a:ext uri="{FF2B5EF4-FFF2-40B4-BE49-F238E27FC236}">
                <a16:creationId xmlns:a16="http://schemas.microsoft.com/office/drawing/2014/main" id="{D2413E5D-2B82-6A4D-94D2-E8D1BBCC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181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10B9990A-FD35-294D-A3A1-037E84F6F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52578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/>
              <a:t>Stressed-Skin Platform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Stressed-skin construction involves securely gluing or screwing plywood “</a:t>
            </a:r>
            <a:r>
              <a:rPr lang="en-US" altLang="en-US" sz="2000" b="1"/>
              <a:t>skins</a:t>
            </a:r>
            <a:r>
              <a:rPr lang="en-US" altLang="en-US" sz="2000"/>
              <a:t>” to an internal framework that is nailed and glued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Because the skins can be “</a:t>
            </a:r>
            <a:r>
              <a:rPr lang="en-US" altLang="en-US" sz="2000" b="1"/>
              <a:t>laminated</a:t>
            </a:r>
            <a:r>
              <a:rPr lang="en-US" altLang="en-US" sz="2000"/>
              <a:t>” from two sheets of easily warped plywood, stressed-skin construction can be used for making curved platforms</a:t>
            </a:r>
          </a:p>
        </p:txBody>
      </p:sp>
      <p:sp>
        <p:nvSpPr>
          <p:cNvPr id="58371" name="Text Box 7">
            <a:extLst>
              <a:ext uri="{FF2B5EF4-FFF2-40B4-BE49-F238E27FC236}">
                <a16:creationId xmlns:a16="http://schemas.microsoft.com/office/drawing/2014/main" id="{5CE9F38C-44E6-844A-B09A-720ACA53D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67200"/>
            <a:ext cx="3124200" cy="9477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Skin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/>
              <a:t>A plywood covering for the top or bottom of a platform</a:t>
            </a:r>
          </a:p>
        </p:txBody>
      </p:sp>
      <p:sp>
        <p:nvSpPr>
          <p:cNvPr id="58372" name="Text Box 8">
            <a:extLst>
              <a:ext uri="{FF2B5EF4-FFF2-40B4-BE49-F238E27FC236}">
                <a16:creationId xmlns:a16="http://schemas.microsoft.com/office/drawing/2014/main" id="{C5D8FF02-72A1-2749-AF8D-8BD1020FF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562600"/>
            <a:ext cx="2971800" cy="581025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Laminate: </a:t>
            </a:r>
            <a:r>
              <a:rPr lang="en-US" altLang="en-US" sz="1600"/>
              <a:t>To build up an object from several layers</a:t>
            </a:r>
          </a:p>
        </p:txBody>
      </p:sp>
      <p:pic>
        <p:nvPicPr>
          <p:cNvPr id="58373" name="Picture 10" descr="1">
            <a:extLst>
              <a:ext uri="{FF2B5EF4-FFF2-40B4-BE49-F238E27FC236}">
                <a16:creationId xmlns:a16="http://schemas.microsoft.com/office/drawing/2014/main" id="{7588F41B-3F4C-C04B-A934-743FB79C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882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B49DB217-1831-0347-ADEF-BCD4E2B3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5791200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/>
              <a:t>Honeycomb-Paper Lamination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/>
              <a:t>This lamination method is based on the principles used to fabricate the wings of supersonic aircraft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/>
              <a:t>These platforms are made by sandwiching “honeycomb paper” between two sheets of plywood</a:t>
            </a:r>
          </a:p>
        </p:txBody>
      </p:sp>
      <p:sp>
        <p:nvSpPr>
          <p:cNvPr id="59395" name="Text Box 7">
            <a:extLst>
              <a:ext uri="{FF2B5EF4-FFF2-40B4-BE49-F238E27FC236}">
                <a16:creationId xmlns:a16="http://schemas.microsoft.com/office/drawing/2014/main" id="{BA3AB409-B722-FF4D-8C52-57F35EB21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48200"/>
            <a:ext cx="4876800" cy="947738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Honeycomb paper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A manufactured paper product with a hexagonal structure similar to a honeycomb</a:t>
            </a:r>
          </a:p>
        </p:txBody>
      </p:sp>
      <p:pic>
        <p:nvPicPr>
          <p:cNvPr id="59396" name="Picture 8" descr="1">
            <a:extLst>
              <a:ext uri="{FF2B5EF4-FFF2-40B4-BE49-F238E27FC236}">
                <a16:creationId xmlns:a16="http://schemas.microsoft.com/office/drawing/2014/main" id="{3ECD498C-1873-6B4C-A06D-21FA57A2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19669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69E997F7-2D8E-0E40-B8FF-FC39D17AD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67" y="558800"/>
            <a:ext cx="815340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Parallels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Another type of platforming that comes in two varieties. In both, the top is removable and the framework folds for compact storage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600" b="1" dirty="0"/>
              <a:t>Standard</a:t>
            </a:r>
            <a:r>
              <a:rPr lang="en-US" altLang="en-US" sz="1600" dirty="0"/>
              <a:t> parallel: this platform is hinged to fold like a giant parallelogram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600" b="1" dirty="0"/>
              <a:t>Continental</a:t>
            </a:r>
            <a:r>
              <a:rPr lang="en-US" altLang="en-US" sz="1600" dirty="0"/>
              <a:t> parallel: this platform is hinged differently than the standard.  It folds into a more compact unit, but its center supports must be removed first</a:t>
            </a:r>
          </a:p>
        </p:txBody>
      </p:sp>
      <p:pic>
        <p:nvPicPr>
          <p:cNvPr id="60419" name="Picture 11" descr="1">
            <a:extLst>
              <a:ext uri="{FF2B5EF4-FFF2-40B4-BE49-F238E27FC236}">
                <a16:creationId xmlns:a16="http://schemas.microsoft.com/office/drawing/2014/main" id="{ACB20E26-9D94-BC41-A3AB-3F0E6C009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22" y="3120771"/>
            <a:ext cx="4514557" cy="334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60DD8DD8-E5E6-BE4F-8CAD-91A9F4174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69644"/>
            <a:ext cx="5334000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Connecting Platforms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dirty="0"/>
              <a:t>Platforms must be connected to improve the lateral stability of the floor unit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dirty="0"/>
              <a:t>Platforms can be connected in a number of ways</a:t>
            </a:r>
          </a:p>
        </p:txBody>
      </p:sp>
      <p:pic>
        <p:nvPicPr>
          <p:cNvPr id="62467" name="Picture 5" descr="gil62625_0945">
            <a:extLst>
              <a:ext uri="{FF2B5EF4-FFF2-40B4-BE49-F238E27FC236}">
                <a16:creationId xmlns:a16="http://schemas.microsoft.com/office/drawing/2014/main" id="{FB320BB5-38AB-7D45-A4B1-82F64668E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73513"/>
            <a:ext cx="228600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6" descr="gil62625_0943">
            <a:extLst>
              <a:ext uri="{FF2B5EF4-FFF2-40B4-BE49-F238E27FC236}">
                <a16:creationId xmlns:a16="http://schemas.microsoft.com/office/drawing/2014/main" id="{6FA558E1-1F8A-2647-B259-9928F687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4557"/>
            <a:ext cx="2872600" cy="29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7" descr="gil62625_0944">
            <a:extLst>
              <a:ext uri="{FF2B5EF4-FFF2-40B4-BE49-F238E27FC236}">
                <a16:creationId xmlns:a16="http://schemas.microsoft.com/office/drawing/2014/main" id="{D2E80B06-6D4E-C443-BE49-24BB0540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40862"/>
            <a:ext cx="2872600" cy="293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11">
            <a:extLst>
              <a:ext uri="{FF2B5EF4-FFF2-40B4-BE49-F238E27FC236}">
                <a16:creationId xmlns:a16="http://schemas.microsoft.com/office/drawing/2014/main" id="{A3E2745C-B391-984F-A5AE-07711CEFE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3211513"/>
            <a:ext cx="727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/>
              <a:t>Bolting</a:t>
            </a:r>
          </a:p>
        </p:txBody>
      </p:sp>
      <p:sp>
        <p:nvSpPr>
          <p:cNvPr id="62471" name="Text Box 12">
            <a:extLst>
              <a:ext uri="{FF2B5EF4-FFF2-40B4-BE49-F238E27FC236}">
                <a16:creationId xmlns:a16="http://schemas.microsoft.com/office/drawing/2014/main" id="{251E5F1E-8138-7340-A058-4575B8F9D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5497513"/>
            <a:ext cx="933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/>
              <a:t>Clamping</a:t>
            </a:r>
          </a:p>
        </p:txBody>
      </p:sp>
      <p:sp>
        <p:nvSpPr>
          <p:cNvPr id="62472" name="Text Box 13">
            <a:extLst>
              <a:ext uri="{FF2B5EF4-FFF2-40B4-BE49-F238E27FC236}">
                <a16:creationId xmlns:a16="http://schemas.microsoft.com/office/drawing/2014/main" id="{2221C56B-FB03-204A-A8C3-8D9FBEA76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715000"/>
            <a:ext cx="1249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400"/>
              <a:t>Casket Locks</a:t>
            </a:r>
          </a:p>
          <a:p>
            <a:pPr algn="r" eaLnBrk="1" hangingPunct="1"/>
            <a:endParaRPr lang="en-US" altLang="en-US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1E983284-8BBF-0A4F-87E5-3D2E7B108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6862"/>
            <a:ext cx="8077200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Stairs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/>
              <a:t>Two basic types of stairs are used in scenic construction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/>
              <a:t>Dependent—units that require support from some other element (such as a platform)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/>
              <a:t>Independent—units that are self-supporting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/>
              <a:t>While the support method is the primary difference between the two types of stairs, the actual construction of the units is similar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US" altLang="en-US" dirty="0"/>
          </a:p>
        </p:txBody>
      </p:sp>
      <p:pic>
        <p:nvPicPr>
          <p:cNvPr id="63491" name="Picture 10" descr="1">
            <a:extLst>
              <a:ext uri="{FF2B5EF4-FFF2-40B4-BE49-F238E27FC236}">
                <a16:creationId xmlns:a16="http://schemas.microsoft.com/office/drawing/2014/main" id="{4974DFAC-E7D6-8244-BCE0-08F7E5AB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03" y="3429000"/>
            <a:ext cx="4194722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EA21CE79-DC55-A540-8D5C-CDBE7D78A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94" y="447821"/>
            <a:ext cx="464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4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Battened Butt Joint</a:t>
            </a:r>
          </a:p>
        </p:txBody>
      </p:sp>
      <p:pic>
        <p:nvPicPr>
          <p:cNvPr id="11267" name="Picture 4" descr="buttjoint with keystone">
            <a:extLst>
              <a:ext uri="{FF2B5EF4-FFF2-40B4-BE49-F238E27FC236}">
                <a16:creationId xmlns:a16="http://schemas.microsoft.com/office/drawing/2014/main" id="{F195999F-4418-B744-A497-141AF2C56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19" y="1813560"/>
            <a:ext cx="4353631" cy="313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buttjoint with corrner">
            <a:extLst>
              <a:ext uri="{FF2B5EF4-FFF2-40B4-BE49-F238E27FC236}">
                <a16:creationId xmlns:a16="http://schemas.microsoft.com/office/drawing/2014/main" id="{2C99CE5B-32F4-B741-B80D-F5133730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0" y="1817077"/>
            <a:ext cx="4283671" cy="328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B4F7F677-3273-6E41-9321-1331CA78B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07" y="624840"/>
            <a:ext cx="8077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Wagons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/>
              <a:t>Wagons are usually rigid platforms that rest on casters instead of legs</a:t>
            </a:r>
          </a:p>
        </p:txBody>
      </p:sp>
      <p:pic>
        <p:nvPicPr>
          <p:cNvPr id="64515" name="Picture 10" descr="1">
            <a:extLst>
              <a:ext uri="{FF2B5EF4-FFF2-40B4-BE49-F238E27FC236}">
                <a16:creationId xmlns:a16="http://schemas.microsoft.com/office/drawing/2014/main" id="{D326C5E7-C3BF-DA40-93C1-F5A26080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1" y="2560321"/>
            <a:ext cx="7554551" cy="3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75B4E2AB-5CF6-EF44-AEDB-F85CBE97D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4724400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/>
              <a:t>Trusses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/>
              <a:t>Trusses are used when it is necessary to bridge a large span between supporting points 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/>
              <a:t>They can be wooden or welded-steel</a:t>
            </a:r>
          </a:p>
        </p:txBody>
      </p:sp>
      <p:pic>
        <p:nvPicPr>
          <p:cNvPr id="65539" name="Picture 6" descr="1">
            <a:extLst>
              <a:ext uri="{FF2B5EF4-FFF2-40B4-BE49-F238E27FC236}">
                <a16:creationId xmlns:a16="http://schemas.microsoft.com/office/drawing/2014/main" id="{8D9EA74A-C50F-C247-B532-B49AEEDC2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6" y="351692"/>
            <a:ext cx="3777853" cy="56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AEAA9A94-1BAE-894D-912E-79F6B61EB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4582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/>
              <a:t>Revolves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/>
              <a:t>Revolves are large, circular platforms that pivot on their central axis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/>
              <a:t>Revolves can be built using any standard platform-construction technique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/>
              <a:t>The rigid platform method seems to work best</a:t>
            </a:r>
          </a:p>
        </p:txBody>
      </p:sp>
      <p:sp>
        <p:nvSpPr>
          <p:cNvPr id="66563" name="Oval 4">
            <a:extLst>
              <a:ext uri="{FF2B5EF4-FFF2-40B4-BE49-F238E27FC236}">
                <a16:creationId xmlns:a16="http://schemas.microsoft.com/office/drawing/2014/main" id="{C0463D50-8EA1-924F-9D37-0665E5E8F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0"/>
            <a:ext cx="1600200" cy="1600200"/>
          </a:xfrm>
          <a:prstGeom prst="ellipse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Revolves </a:t>
            </a:r>
          </a:p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are also</a:t>
            </a:r>
          </a:p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called</a:t>
            </a:r>
          </a:p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turntables</a:t>
            </a:r>
          </a:p>
        </p:txBody>
      </p:sp>
      <p:pic>
        <p:nvPicPr>
          <p:cNvPr id="66564" name="Picture 7" descr="2">
            <a:extLst>
              <a:ext uri="{FF2B5EF4-FFF2-40B4-BE49-F238E27FC236}">
                <a16:creationId xmlns:a16="http://schemas.microsoft.com/office/drawing/2014/main" id="{33117110-08B6-C540-8FFF-1810E7F4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4048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>
            <a:extLst>
              <a:ext uri="{FF2B5EF4-FFF2-40B4-BE49-F238E27FC236}">
                <a16:creationId xmlns:a16="http://schemas.microsoft.com/office/drawing/2014/main" id="{0DAD1779-E565-1141-9DEB-A8A3C3499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35" y="307144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Winch-Drive Systems</a:t>
            </a:r>
          </a:p>
        </p:txBody>
      </p:sp>
      <p:pic>
        <p:nvPicPr>
          <p:cNvPr id="68611" name="Picture 8" descr="1">
            <a:extLst>
              <a:ext uri="{FF2B5EF4-FFF2-40B4-BE49-F238E27FC236}">
                <a16:creationId xmlns:a16="http://schemas.microsoft.com/office/drawing/2014/main" id="{FA49BDE4-C9E2-7649-BD61-D5479712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5" y="1800665"/>
            <a:ext cx="8433659" cy="40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>
            <a:extLst>
              <a:ext uri="{FF2B5EF4-FFF2-40B4-BE49-F238E27FC236}">
                <a16:creationId xmlns:a16="http://schemas.microsoft.com/office/drawing/2014/main" id="{21948B0F-9D39-AE46-AE93-336517308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7412"/>
            <a:ext cx="83058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Platform-Anchoring Techniques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Wagons that hold three-dimensional scenery need to be anchored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Lift Jack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Tip Jack</a:t>
            </a:r>
          </a:p>
        </p:txBody>
      </p:sp>
      <p:pic>
        <p:nvPicPr>
          <p:cNvPr id="69635" name="Picture 9" descr="1">
            <a:extLst>
              <a:ext uri="{FF2B5EF4-FFF2-40B4-BE49-F238E27FC236}">
                <a16:creationId xmlns:a16="http://schemas.microsoft.com/office/drawing/2014/main" id="{56D89563-84E6-F74A-BFF4-27A723E33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6868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26D3D731-47CA-9A48-AFEE-BD729D2A0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68" y="628357"/>
            <a:ext cx="82296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/>
              <a:t>Rocks, Irregular Platforms, and 3-D Trees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All of these items are built in approximately the same manner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/>
              <a:t>These items have surfaces that are not straight, square, or level</a:t>
            </a:r>
          </a:p>
        </p:txBody>
      </p:sp>
      <p:pic>
        <p:nvPicPr>
          <p:cNvPr id="70659" name="Picture 8" descr="1">
            <a:extLst>
              <a:ext uri="{FF2B5EF4-FFF2-40B4-BE49-F238E27FC236}">
                <a16:creationId xmlns:a16="http://schemas.microsoft.com/office/drawing/2014/main" id="{16C41393-6FF4-614C-A82F-9278168D3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6" y="3234030"/>
            <a:ext cx="8169162" cy="267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F4EC10E2-DC7E-514B-BC77-5C6BD199E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90732"/>
            <a:ext cx="8458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/>
              <a:t>Rocks, Irregular Platforms, and 3-D Trees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 dirty="0"/>
              <a:t>The irregular quality is achieved with chicken wire and papier-mâché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000" dirty="0"/>
              <a:t>Trees can also be constructed using burlap for the bark or foam</a:t>
            </a:r>
          </a:p>
        </p:txBody>
      </p:sp>
      <p:pic>
        <p:nvPicPr>
          <p:cNvPr id="71683" name="Picture 5" descr="1">
            <a:extLst>
              <a:ext uri="{FF2B5EF4-FFF2-40B4-BE49-F238E27FC236}">
                <a16:creationId xmlns:a16="http://schemas.microsoft.com/office/drawing/2014/main" id="{D433BE80-34E6-2148-BCB2-C3D5F039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9" y="2086907"/>
            <a:ext cx="6667867" cy="448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9598A6E0-89EB-C144-8D68-4596E64C9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54140"/>
            <a:ext cx="4267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54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Miter Joint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DD86C67D-0A83-F04D-BEE6-686F4A2DB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53926"/>
            <a:ext cx="4173544" cy="286232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7294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99FF"/>
                </a:solidFill>
                <a:latin typeface="SUKHUMVITSET-TEXT" panose="02000506000000020004" pitchFamily="2" charset="-34"/>
                <a:cs typeface="SUKHUMVITSET-TEXT" panose="02000506000000020004" pitchFamily="2" charset="-34"/>
              </a:rPr>
              <a:t>“Irregular flat”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99FF"/>
                </a:solidFill>
                <a:latin typeface="SUKHUMVITSET-TEXT" panose="02000506000000020004" pitchFamily="2" charset="-34"/>
                <a:cs typeface="SUKHUMVITSET-TEXT" panose="02000506000000020004" pitchFamily="2" charset="-34"/>
              </a:rPr>
              <a:t>A flat that has </a:t>
            </a:r>
            <a:r>
              <a:rPr lang="en-US" altLang="en-US" sz="4000" dirty="0" err="1">
                <a:solidFill>
                  <a:srgbClr val="0099FF"/>
                </a:solidFill>
                <a:latin typeface="SUKHUMVITSET-TEXT" panose="02000506000000020004" pitchFamily="2" charset="-34"/>
                <a:cs typeface="SUKHUMVITSET-TEXT" panose="02000506000000020004" pitchFamily="2" charset="-34"/>
              </a:rPr>
              <a:t>nonsquare</a:t>
            </a:r>
            <a:r>
              <a:rPr lang="en-US" altLang="en-US" sz="4000" dirty="0">
                <a:solidFill>
                  <a:srgbClr val="0099FF"/>
                </a:solidFill>
                <a:latin typeface="SUKHUMVITSET-TEXT" panose="02000506000000020004" pitchFamily="2" charset="-34"/>
                <a:cs typeface="SUKHUMVITSET-TEXT" panose="02000506000000020004" pitchFamily="2" charset="-34"/>
              </a:rPr>
              <a:t> corners!</a:t>
            </a:r>
          </a:p>
        </p:txBody>
      </p:sp>
      <p:pic>
        <p:nvPicPr>
          <p:cNvPr id="12292" name="Picture 6" descr="miter joint">
            <a:extLst>
              <a:ext uri="{FF2B5EF4-FFF2-40B4-BE49-F238E27FC236}">
                <a16:creationId xmlns:a16="http://schemas.microsoft.com/office/drawing/2014/main" id="{C69B5484-8FD8-334D-86F4-EF5702E31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7684"/>
            <a:ext cx="4338564" cy="433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50839E94-C846-734F-9E20-9FEDDB015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32" y="2853397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4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Notched Joint</a:t>
            </a:r>
          </a:p>
        </p:txBody>
      </p:sp>
      <p:pic>
        <p:nvPicPr>
          <p:cNvPr id="15363" name="Picture 10" descr="notched joint">
            <a:extLst>
              <a:ext uri="{FF2B5EF4-FFF2-40B4-BE49-F238E27FC236}">
                <a16:creationId xmlns:a16="http://schemas.microsoft.com/office/drawing/2014/main" id="{1D279CA2-8F08-AE42-B9D9-4B125F302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01" y="342723"/>
            <a:ext cx="3617009" cy="59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4F5AA57B-FA52-E04B-9E8F-CF96D493F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7848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4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Scarf Joint</a:t>
            </a:r>
          </a:p>
        </p:txBody>
      </p:sp>
      <p:pic>
        <p:nvPicPr>
          <p:cNvPr id="16387" name="Picture 5" descr="cross">
            <a:extLst>
              <a:ext uri="{FF2B5EF4-FFF2-40B4-BE49-F238E27FC236}">
                <a16:creationId xmlns:a16="http://schemas.microsoft.com/office/drawing/2014/main" id="{75FF86A6-B99B-9B46-86B2-B21517D03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82" y="956579"/>
            <a:ext cx="5968218" cy="52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DFB5AD75-CF99-8B43-B4CA-9FBC1E0FA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42672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40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Doweled Joint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2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open doweled joint</a:t>
            </a:r>
            <a:endParaRPr lang="th-TH" altLang="en-US" sz="3200" b="1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th-TH" altLang="en-US" sz="4000" b="1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200" b="1" dirty="0">
                <a:latin typeface="Sukhumvit Set" panose="02000506000000020004" pitchFamily="2" charset="-34"/>
                <a:cs typeface="Sukhumvit Set" panose="02000506000000020004" pitchFamily="2" charset="-34"/>
              </a:rPr>
              <a:t>closed doweled joint</a:t>
            </a:r>
          </a:p>
        </p:txBody>
      </p:sp>
      <p:pic>
        <p:nvPicPr>
          <p:cNvPr id="18435" name="Picture 9" descr="closed doweled">
            <a:extLst>
              <a:ext uri="{FF2B5EF4-FFF2-40B4-BE49-F238E27FC236}">
                <a16:creationId xmlns:a16="http://schemas.microsoft.com/office/drawing/2014/main" id="{DAF65E14-C575-6F40-ACBD-21229CA8B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95650"/>
            <a:ext cx="3386138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10">
            <a:extLst>
              <a:ext uri="{FF2B5EF4-FFF2-40B4-BE49-F238E27FC236}">
                <a16:creationId xmlns:a16="http://schemas.microsoft.com/office/drawing/2014/main" id="{0B5CAB58-553D-A446-81D9-C2895229F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495800"/>
            <a:ext cx="2286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TH"/>
          </a:p>
        </p:txBody>
      </p:sp>
      <p:pic>
        <p:nvPicPr>
          <p:cNvPr id="18437" name="Picture 11" descr="open dowel">
            <a:extLst>
              <a:ext uri="{FF2B5EF4-FFF2-40B4-BE49-F238E27FC236}">
                <a16:creationId xmlns:a16="http://schemas.microsoft.com/office/drawing/2014/main" id="{AF1F53B6-4873-DD4A-8C4D-C72A2239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2004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12">
            <a:extLst>
              <a:ext uri="{FF2B5EF4-FFF2-40B4-BE49-F238E27FC236}">
                <a16:creationId xmlns:a16="http://schemas.microsoft.com/office/drawing/2014/main" id="{8A5BA444-6E2F-9042-90A0-3682C03C9A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9794" y="1647825"/>
            <a:ext cx="2667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T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9F53CF9E-4DA4-5D4F-A867-F16D86EAF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6172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b="1" dirty="0"/>
              <a:t>Two-Dimensional Scenery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Two-dimensional scenery can be divided into two basic subgroups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Hard scenery—Flats 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/>
              <a:t>Soft scenery—Unframed units such as drops and draperies</a:t>
            </a:r>
          </a:p>
        </p:txBody>
      </p:sp>
      <p:pic>
        <p:nvPicPr>
          <p:cNvPr id="31747" name="Picture 6" descr="gil62625_0912g">
            <a:extLst>
              <a:ext uri="{FF2B5EF4-FFF2-40B4-BE49-F238E27FC236}">
                <a16:creationId xmlns:a16="http://schemas.microsoft.com/office/drawing/2014/main" id="{A0710BEA-A721-0743-86E7-047937A2E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19" y="2547937"/>
            <a:ext cx="195072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9" descr="MCj03402060000[1]">
            <a:extLst>
              <a:ext uri="{FF2B5EF4-FFF2-40B4-BE49-F238E27FC236}">
                <a16:creationId xmlns:a16="http://schemas.microsoft.com/office/drawing/2014/main" id="{6F8CA725-9331-3F42-B1E7-2105A8764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76" y="3505201"/>
            <a:ext cx="3107788" cy="284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1137</Words>
  <Application>Microsoft Macintosh PowerPoint</Application>
  <PresentationFormat>On-screen Show (4:3)</PresentationFormat>
  <Paragraphs>150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Sukhumvit Set</vt:lpstr>
      <vt:lpstr>SUKHUMVITSET-TEXT</vt:lpstr>
      <vt:lpstr>Wingdings</vt:lpstr>
      <vt:lpstr>Office Theme</vt:lpstr>
      <vt:lpstr>การสร้างฉากเวที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การสร้างฉากเวที</dc:title>
  <dc:creator>Microsoft Office User</dc:creator>
  <cp:lastModifiedBy>Microsoft Office User</cp:lastModifiedBy>
  <cp:revision>1</cp:revision>
  <dcterms:created xsi:type="dcterms:W3CDTF">2021-11-29T06:26:46Z</dcterms:created>
  <dcterms:modified xsi:type="dcterms:W3CDTF">2021-11-29T06:51:52Z</dcterms:modified>
</cp:coreProperties>
</file>