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70" r:id="rId8"/>
    <p:sldId id="276" r:id="rId9"/>
    <p:sldId id="261" r:id="rId10"/>
    <p:sldId id="262" r:id="rId11"/>
    <p:sldId id="271" r:id="rId12"/>
    <p:sldId id="263" r:id="rId13"/>
    <p:sldId id="264" r:id="rId14"/>
    <p:sldId id="272" r:id="rId15"/>
    <p:sldId id="265" r:id="rId16"/>
    <p:sldId id="273" r:id="rId17"/>
    <p:sldId id="266" r:id="rId18"/>
    <p:sldId id="267" r:id="rId19"/>
    <p:sldId id="274" r:id="rId20"/>
    <p:sldId id="268" r:id="rId21"/>
    <p:sldId id="275" r:id="rId22"/>
    <p:sldId id="277" r:id="rId23"/>
    <p:sldId id="278" r:id="rId24"/>
    <p:sldId id="279" r:id="rId25"/>
    <p:sldId id="280" r:id="rId26"/>
    <p:sldId id="282" r:id="rId27"/>
    <p:sldId id="281" r:id="rId28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8"/>
  </p:normalViewPr>
  <p:slideViewPr>
    <p:cSldViewPr snapToGrid="0" snapToObjects="1">
      <p:cViewPr varScale="1">
        <p:scale>
          <a:sx n="74" d="100"/>
          <a:sy n="74" d="100"/>
        </p:scale>
        <p:origin x="17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9993-BBEC-824D-A311-66E52EA7C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1CFA-5F28-D84C-8D6A-10FECF92D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64CE8-E688-8648-B81E-A5C681A28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332A-A1FC-7748-AB39-3C25527ACD82}" type="datetimeFigureOut">
              <a:rPr lang="en-TH" smtClean="0"/>
              <a:t>26/11/2021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D76CA-E8E4-7B49-BB98-97AAED70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3FB6D-F9EE-144E-A67D-8B711269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AAD6-3A9D-BE40-81EA-BD652523AA2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5028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2C712-B51E-EF48-B775-4C152E61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E5B71-5056-1042-A66C-2C97D9BA9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701CE-7275-9744-8958-6118F157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332A-A1FC-7748-AB39-3C25527ACD82}" type="datetimeFigureOut">
              <a:rPr lang="en-TH" smtClean="0"/>
              <a:t>26/11/2021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8C6D4-373B-3C4F-BE3C-DB678766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101F6-E7A6-C549-B7CE-368F75A6B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AAD6-3A9D-BE40-81EA-BD652523AA2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1675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13648-A996-C24C-AD62-A8F38774F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7A9D0-12F8-5341-B91A-DDAA1B4EC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48C8F-19C4-AA4D-AD87-1150ABB6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332A-A1FC-7748-AB39-3C25527ACD82}" type="datetimeFigureOut">
              <a:rPr lang="en-TH" smtClean="0"/>
              <a:t>26/11/2021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AE24B-C6B3-794C-9B54-B1570C20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81848-1A2F-2248-8A33-36CD5675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AAD6-3A9D-BE40-81EA-BD652523AA2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471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F31D-942A-2F45-978D-EC76E1454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65B34-1EED-A64D-8C0C-8C2622D69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EF145-8FF1-5446-A4CB-ADCBD9B93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332A-A1FC-7748-AB39-3C25527ACD82}" type="datetimeFigureOut">
              <a:rPr lang="en-TH" smtClean="0"/>
              <a:t>26/11/2021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59674-4160-F749-AB1C-3C004C9D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6E9FE-9E32-274F-8049-6B13C937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AAD6-3A9D-BE40-81EA-BD652523AA2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8646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836C2-F29B-5846-9BD9-1B352D87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3D9B-8435-E942-8851-34DD36348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45AD9-021B-4943-8DDF-FC6FE8E5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332A-A1FC-7748-AB39-3C25527ACD82}" type="datetimeFigureOut">
              <a:rPr lang="en-TH" smtClean="0"/>
              <a:t>26/11/2021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B3499-A175-0A47-A4A0-B21AEF98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03416-FEDC-DC4A-8756-A62DA1612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AAD6-3A9D-BE40-81EA-BD652523AA2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5389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377C4-B125-B24F-8869-DDAA57BA9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AD26E-8E9F-494E-9450-B8D3BE822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A678D-E729-0C4B-9C45-0049B1EBD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1367C-F0E4-8C4B-87AC-9B9217DD1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332A-A1FC-7748-AB39-3C25527ACD82}" type="datetimeFigureOut">
              <a:rPr lang="en-TH" smtClean="0"/>
              <a:t>26/11/2021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AC768-B7A0-E542-AD54-60F8AA9E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EB973-9D4A-B54A-92EF-DF070BBF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AAD6-3A9D-BE40-81EA-BD652523AA2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1578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FD0B7-3515-9E45-939C-49FB4344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0E20A-4523-EF49-888D-B0C8F99AC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0F97B-6F18-8248-A199-FEF5E2A62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6CCC8-5BCD-8C46-995D-E9FB5362D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DA6746-A2D3-6E43-B23B-304F1992F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2DA4B0-2CD0-F447-B9DD-E8B065B8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332A-A1FC-7748-AB39-3C25527ACD82}" type="datetimeFigureOut">
              <a:rPr lang="en-TH" smtClean="0"/>
              <a:t>26/11/2021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B0708-D4B5-E64A-9B7F-BB05D2F0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EEDD68-4068-8545-BD84-249F0D6A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AAD6-3A9D-BE40-81EA-BD652523AA2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0216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707D0-008B-7445-908D-D2F3AAE7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A5FC64-C599-C14B-B28D-C9AEB8DAE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332A-A1FC-7748-AB39-3C25527ACD82}" type="datetimeFigureOut">
              <a:rPr lang="en-TH" smtClean="0"/>
              <a:t>26/11/2021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5D09D-F113-4847-9133-009182DD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35656-C07C-9443-95F8-A21D6401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AAD6-3A9D-BE40-81EA-BD652523AA2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4978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09202C-8DFB-434F-AB56-D0B8BC02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332A-A1FC-7748-AB39-3C25527ACD82}" type="datetimeFigureOut">
              <a:rPr lang="en-TH" smtClean="0"/>
              <a:t>26/11/2021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6D65A6-E7B8-F94C-9FDC-21F8BECB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A8E80-84A4-A846-B38E-2E52D0D4B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AAD6-3A9D-BE40-81EA-BD652523AA2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8506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7E57-75FA-AE47-8B18-7EA43297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CF20C-2612-FA48-AA00-E89D04684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9005A-AF67-DD42-84F9-8447354CE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27BC7-D099-D74A-83FA-8B43070C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332A-A1FC-7748-AB39-3C25527ACD82}" type="datetimeFigureOut">
              <a:rPr lang="en-TH" smtClean="0"/>
              <a:t>26/11/2021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38A63-D1EB-6845-86C6-AAF634814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0842D-D2FC-C940-AE58-CBF78ACFC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AAD6-3A9D-BE40-81EA-BD652523AA2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2661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D264-297E-2840-AFE0-B5774AF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6A1E90-ACCC-CE40-B017-80ED2D8CFF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D04AC-1DC4-4140-8FEF-BA9CEB1C0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E13BB-5260-2846-BB10-04FD6DC88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332A-A1FC-7748-AB39-3C25527ACD82}" type="datetimeFigureOut">
              <a:rPr lang="en-TH" smtClean="0"/>
              <a:t>26/11/2021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00840-2F5E-7E4D-89C7-61A04E5E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D2005-0E8C-8D43-93EA-C29C9736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AAD6-3A9D-BE40-81EA-BD652523AA2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7365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9D960D-4164-DB4C-A64E-6A1D4A7A5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42F25-695D-7C47-A0B6-70D49406F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3C7CF-DD5D-3841-9C3A-289E49D70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F332A-A1FC-7748-AB39-3C25527ACD82}" type="datetimeFigureOut">
              <a:rPr lang="en-TH" smtClean="0"/>
              <a:t>26/11/2021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BC23E-003F-BD4B-9A1C-1BF6FB39C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DE8D6-85A2-6743-814B-9273065C5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1AAD6-3A9D-BE40-81EA-BD652523AA2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8987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1FD3-CDFF-544A-A30C-FC9B6CBBC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10700" b="1" dirty="0">
                <a:effectLst/>
                <a:latin typeface="Sukhumvit Set" panose="02000506000000020004" pitchFamily="2" charset="-34"/>
                <a:cs typeface="Sukhumvit Set" panose="02000506000000020004" pitchFamily="2" charset="-34"/>
              </a:rPr>
              <a:t>Brand CI</a:t>
            </a:r>
            <a:br>
              <a:rPr lang="en-US" sz="10700" b="1" dirty="0">
                <a:effectLst/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br>
              <a:rPr lang="en-US" b="1" dirty="0">
                <a:effectLst/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endParaRPr lang="en-TH" b="1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CC2AC1-CBA8-FE49-B79C-13C812536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3817"/>
            <a:ext cx="9144000" cy="1655762"/>
          </a:xfrm>
        </p:spPr>
        <p:txBody>
          <a:bodyPr>
            <a:normAutofit/>
          </a:bodyPr>
          <a:lstStyle/>
          <a:p>
            <a:r>
              <a:rPr lang="en-US" sz="80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Corporate Identity </a:t>
            </a:r>
            <a:endParaRPr lang="en-TH" sz="8000" b="1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3984CB-9E2A-9E49-83EE-AC6A13DE629F}"/>
              </a:ext>
            </a:extLst>
          </p:cNvPr>
          <p:cNvSpPr/>
          <p:nvPr/>
        </p:nvSpPr>
        <p:spPr>
          <a:xfrm>
            <a:off x="0" y="5572664"/>
            <a:ext cx="12192000" cy="1285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10048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2B3A7-FC1A-874F-960F-781302B18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293299"/>
            <a:ext cx="10515600" cy="66423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th-TH" dirty="0"/>
          </a:p>
          <a:p>
            <a:pPr marL="0" indent="0">
              <a:lnSpc>
                <a:spcPct val="170000"/>
              </a:lnSpc>
              <a:buNone/>
            </a:pPr>
            <a:endParaRPr lang="th-TH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pPr>
              <a:lnSpc>
                <a:spcPct val="170000"/>
              </a:lnSpc>
            </a:pPr>
            <a:r>
              <a:rPr lang="th-TH" sz="4500" b="1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สีแดง </a:t>
            </a:r>
            <a:r>
              <a:rPr lang="th-TH" sz="36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ให้ความรู้สึกและแสดงออกถึง ความร้อนแรง พลังงาน ความก้าวหน้า </a:t>
            </a:r>
            <a:r>
              <a:rPr lang="th-TH" sz="3600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ควา</a:t>
            </a:r>
            <a:r>
              <a:rPr lang="th-TH" sz="36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มท</a:t>
            </a:r>
            <a:r>
              <a:rPr lang="th-TH" sz="3600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ะ</a:t>
            </a:r>
            <a:r>
              <a:rPr lang="th-TH" sz="36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เยอะทะยาน บางครั้งสีแดงหมายถึงอันตราย สารเคมี </a:t>
            </a:r>
          </a:p>
          <a:p>
            <a:pPr>
              <a:lnSpc>
                <a:spcPct val="170000"/>
              </a:lnSpc>
            </a:pPr>
            <a:r>
              <a:rPr lang="th-TH" sz="4500" b="1" dirty="0">
                <a:solidFill>
                  <a:schemeClr val="accent1">
                    <a:lumMod val="75000"/>
                  </a:schemeClr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สีน้ำเงิน </a:t>
            </a:r>
            <a:r>
              <a:rPr lang="th-TH" sz="36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แสดงถึง ความมั่นคง ความเข้มแข็ง ความน่าเชื่อถือ ความทันสมัย เทคโนโลยี ถ้าเป็นสีน้ำเงินเข้มก็จะให้ความรู้สึกเงิน สงบ แต่ถ้าน้ำเงินเข้มจนเกือบดำก็จะแสดงถึงความลึกลับ</a:t>
            </a:r>
          </a:p>
          <a:p>
            <a:pPr>
              <a:lnSpc>
                <a:spcPct val="170000"/>
              </a:lnSpc>
            </a:pPr>
            <a:r>
              <a:rPr lang="th-TH" sz="4500" b="1" dirty="0">
                <a:solidFill>
                  <a:srgbClr val="00B05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สีเขียว </a:t>
            </a:r>
            <a:r>
              <a:rPr lang="th-TH" sz="36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สื่อถึงความสบายปลอดโปร่ง ธรรมชาติ เป็นมิตรต่อสิ่งแวดล้อม สดใส</a:t>
            </a:r>
          </a:p>
          <a:p>
            <a:pPr>
              <a:lnSpc>
                <a:spcPct val="170000"/>
              </a:lnSpc>
            </a:pPr>
            <a:r>
              <a:rPr lang="th-TH" sz="4500" b="1" dirty="0">
                <a:solidFill>
                  <a:schemeClr val="accent2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สีส้ม </a:t>
            </a:r>
            <a:r>
              <a:rPr lang="th-TH" sz="36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สื่อถึง พลังงานด้านบวก ความคิดริเริ่มสร้างสรรค์ การเริ่มต้นใหม่ สติปัญญา เป็นต้น</a:t>
            </a:r>
          </a:p>
          <a:p>
            <a:endParaRPr lang="th-TH" dirty="0"/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892987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2AD51-63CC-B44B-A298-3A4B3B038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44" y="0"/>
            <a:ext cx="10189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28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9BE52E-A18B-5A47-BB45-984152DFA104}"/>
              </a:ext>
            </a:extLst>
          </p:cNvPr>
          <p:cNvSpPr/>
          <p:nvPr/>
        </p:nvSpPr>
        <p:spPr>
          <a:xfrm>
            <a:off x="0" y="389327"/>
            <a:ext cx="12192000" cy="1285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F4A0F-A183-4146-86FF-FF589A2A8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องค์ประกอบสำคัญที่ 4: ลายกราฟิกประจำแบรนด์</a:t>
            </a:r>
            <a:br>
              <a:rPr lang="th-TH" dirty="0">
                <a:effectLst/>
                <a:latin typeface="SUKHUMVITSET-TEXT" panose="02000506000000020004" pitchFamily="2" charset="-34"/>
                <a:cs typeface="SUKHUMVITSET-TEXT" panose="02000506000000020004" pitchFamily="2" charset="-34"/>
              </a:rPr>
            </a:br>
            <a:endParaRPr lang="en-TH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146D-A843-9D48-9CC8-07423A07B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ลายกราฟิกเป็นเหมือนสัญลักษณ์บางอย่างที่ช่วยสร้างการจดจำให้กับลูกค้าของเราได้ สาเหตุที่ต้องมีลายกราฟิกประจำแบรนด์ส่วนหนึ่งก็เพราะในบางครั้งคู่สีหรือฟ้อน</a:t>
            </a:r>
            <a:r>
              <a:rPr lang="th-TH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ต์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ที่เราเลือกมานั้นอาจจะยังไม่สามารถสร้างความแตกต่างจากคู่แข่งได้มากนัก ช่วยให้จดจำเพิ่มมากขึ้น</a:t>
            </a:r>
          </a:p>
          <a:p>
            <a:endParaRPr lang="en-TH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4740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146D-A843-9D48-9CC8-07423A07B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671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หลักการออกแบบกราฟิกประจำแบรนด์แบบง่าย ๆ จะใช้วิธีเลือกหยิบลายเส้นบางส่วนออกมาจากโลโก้ แล้วลดทอนรายละเอียดบางอย่างลง เหลือแค่สัดส่วนที่สำคัญ ที่มีความหมาย ที่สื่อถึงแบรนด์และช่วยสร้างการจดจำ</a:t>
            </a:r>
            <a:endParaRPr lang="en-TH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1314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B28AC7-C72C-A141-8A93-B99756094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80" y="0"/>
            <a:ext cx="9795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45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4FC94C-09B2-8F41-9C9C-853B073D5A25}"/>
              </a:ext>
            </a:extLst>
          </p:cNvPr>
          <p:cNvSpPr/>
          <p:nvPr/>
        </p:nvSpPr>
        <p:spPr>
          <a:xfrm>
            <a:off x="0" y="230188"/>
            <a:ext cx="12192000" cy="1285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E9676-EAD9-C648-BBA1-9E90F9221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องค์ประกอบที่ 5 ของ </a:t>
            </a:r>
            <a:r>
              <a:rPr lang="en-US" b="1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Brand CI: </a:t>
            </a:r>
            <a:r>
              <a:rPr lang="th-TH" b="1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ไอคอน</a:t>
            </a:r>
            <a:r>
              <a:rPr lang="th-TH" b="1" dirty="0" err="1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ต่างๆ</a:t>
            </a:r>
            <a:br>
              <a:rPr lang="th-TH" dirty="0">
                <a:effectLst/>
                <a:latin typeface="SUKHUMVITSET-TEXT" panose="02000506000000020004" pitchFamily="2" charset="-34"/>
                <a:cs typeface="SUKHUMVITSET-TEXT" panose="02000506000000020004" pitchFamily="2" charset="-34"/>
              </a:rPr>
            </a:br>
            <a:endParaRPr lang="en-TH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92480-0063-8942-A523-9147A7744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สำหรับองค์ประกอบนี้ ถ้าเราเป็นบริษัทขนาดใหญ่ที่ต้องการอาศัยความน่าเชื่อมาก ๆ เราอาจจะต้องสร้างไอคอนเฉพาะของบริษัทเราขึ้นมา เพื่อใส่ลงในเว็บไซต์ เอกสารทางการตลาด ใน</a:t>
            </a:r>
            <a:r>
              <a:rPr lang="th-TH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แคตตาล็อก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</a:t>
            </a:r>
            <a:r>
              <a:rPr lang="th-TH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ใ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นพรีเซนเท</a:t>
            </a:r>
            <a:r>
              <a:rPr lang="th-TH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ชั่น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แนะนำบริษัท หรือแม้แต่บนฉลากสินค้าหรือ</a:t>
            </a:r>
            <a:r>
              <a:rPr lang="th-TH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แท็ก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ห้อยสินค้า เป็นต้น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ไอคอนประจำแบรนด์จะสื่อถึงกิจกรรมทางการตลาดต่าง ๆ โดยเฉพาะอย่างยิ่งคือ การตลาดออนไลน์ สื่อออนไลน์</a:t>
            </a:r>
          </a:p>
          <a:p>
            <a:pPr marL="0" indent="0">
              <a:buNone/>
            </a:pPr>
            <a:endParaRPr lang="th-TH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6336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A207C0-E0B7-3C45-B274-DE756EF9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70" y="0"/>
            <a:ext cx="10005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68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4C6EB8-A3FA-544F-8DD0-5489B080B572}"/>
              </a:ext>
            </a:extLst>
          </p:cNvPr>
          <p:cNvSpPr/>
          <p:nvPr/>
        </p:nvSpPr>
        <p:spPr>
          <a:xfrm>
            <a:off x="0" y="350958"/>
            <a:ext cx="12192000" cy="1285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279AA-00BE-FF4D-8A06-A3262E78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องค์ประกอบที่ 6 </a:t>
            </a:r>
            <a:r>
              <a:rPr lang="en-US" b="1" dirty="0" err="1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Moon&amp;Tone</a:t>
            </a:r>
            <a:r>
              <a:rPr lang="en-US" b="1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 </a:t>
            </a:r>
            <a:br>
              <a:rPr lang="en-US" b="1" i="0" dirty="0">
                <a:solidFill>
                  <a:schemeClr val="bg1"/>
                </a:solidFill>
                <a:effectLst/>
              </a:rPr>
            </a:br>
            <a:endParaRPr lang="en-TH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AC739-C365-E443-909B-C7BA895B9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Mood &amp; Tone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หมายถึง อารมณ์ ความรู้สึก ของลูกค้าเมื่อได้สัมผัสกับ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แบรนด์ ซึ่งมาจากการพยายามสื่อสารตัวตน คอน</a:t>
            </a:r>
            <a:r>
              <a:rPr lang="th-TH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เซปท์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จุดเด่น บุคลิกภาพของแบรนด์ที่เราต้องการสื่อให้ไปถึงลูกค้า โดยอาจนำเสนอผ่านทางการออกแบบต่าง ๆ ที่แบรนด์เลือกใช้ อาทิ ภาพถ่ายสินค้า รูปภาพประกอบ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คอน</a:t>
            </a:r>
            <a:r>
              <a:rPr lang="th-TH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เ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ทนต์ ภาพกราฟิก โทนสีและลวดลาย</a:t>
            </a:r>
            <a:r>
              <a:rPr lang="th-TH" dirty="0"/>
              <a:t> </a:t>
            </a: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906255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D8D7D-08F2-D546-ABDE-613001E1D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8696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สิ่งที่สำคัญที่สุดคือ ต้องพยายามคุม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Mood &amp; Tone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ของงานออกแบบของแบรนด์ ให้เป็นไปในทิศทางเดียวกันทุกช่องทางการตลาด </a:t>
            </a:r>
            <a:endParaRPr lang="en-TH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207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E561C2-34A4-9247-AE15-4BA6ED658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334" y="0"/>
            <a:ext cx="9793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7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B3DFB-AFB0-D14A-8F1C-1B4271A8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800"/>
            <a:ext cx="10515600" cy="1325563"/>
          </a:xfrm>
        </p:spPr>
        <p:txBody>
          <a:bodyPr/>
          <a:lstStyle/>
          <a:p>
            <a:r>
              <a:rPr lang="en-US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Elements of </a:t>
            </a:r>
            <a:r>
              <a:rPr lang="en-US" b="1" dirty="0">
                <a:effectLst/>
                <a:latin typeface="Sukhumvit Set" panose="02000506000000020004" pitchFamily="2" charset="-34"/>
                <a:cs typeface="Sukhumvit Set" panose="02000506000000020004" pitchFamily="2" charset="-34"/>
              </a:rPr>
              <a:t>Brand CI</a:t>
            </a:r>
            <a:br>
              <a:rPr lang="en-US" b="1" dirty="0">
                <a:effectLst/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endParaRPr lang="en-TH" b="1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615CBC-F835-7B48-98D9-B1473883F1C8}"/>
              </a:ext>
            </a:extLst>
          </p:cNvPr>
          <p:cNvSpPr/>
          <p:nvPr/>
        </p:nvSpPr>
        <p:spPr>
          <a:xfrm>
            <a:off x="0" y="1363932"/>
            <a:ext cx="12192000" cy="1285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932C9-2771-B74E-9891-B00879A95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843"/>
            <a:ext cx="10515600" cy="47477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h-TH" sz="4300" b="1" dirty="0">
                <a:solidFill>
                  <a:schemeClr val="bg1"/>
                </a:solidFill>
                <a:latin typeface="SUKHUMVITSET-MEDIUM" panose="02000506000000020004" pitchFamily="2" charset="-34"/>
                <a:cs typeface="SUKHUMVITSET-MEDIUM" panose="02000506000000020004" pitchFamily="2" charset="-34"/>
              </a:rPr>
              <a:t>องค์ประกอบที่ 1: โลโก้</a:t>
            </a:r>
          </a:p>
          <a:p>
            <a:pPr marL="0" indent="0">
              <a:lnSpc>
                <a:spcPct val="120000"/>
              </a:lnSpc>
              <a:buNone/>
            </a:pPr>
            <a:endParaRPr lang="th-TH" sz="4300" b="1" dirty="0">
              <a:solidFill>
                <a:schemeClr val="bg1"/>
              </a:solidFill>
              <a:effectLst/>
              <a:latin typeface="SUKHUMVITSET-MEDIUM" panose="02000506000000020004" pitchFamily="2" charset="-34"/>
              <a:cs typeface="SUKHUMVITSET-MEDIUM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โลโก้เป็นองค์ประกอบของแบรนด์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CI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ที่สำคัญมาก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ช่วยให้คนสามารถจดจำแบรนด์ของเราได้ สามารถสื่อสาร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Brand Concept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ของแบรนด์ได้อย่างชัดเจนและมีเอกลักษณ์โดดเด่น</a:t>
            </a: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892676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D21FE6-F4D8-7D47-9380-A8B8A393FC16}"/>
              </a:ext>
            </a:extLst>
          </p:cNvPr>
          <p:cNvSpPr/>
          <p:nvPr/>
        </p:nvSpPr>
        <p:spPr>
          <a:xfrm>
            <a:off x="0" y="350958"/>
            <a:ext cx="12192000" cy="1285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475F6-A9D1-F045-BB61-52327A76B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องค์ประกอบที่ 7: </a:t>
            </a:r>
            <a:r>
              <a:rPr lang="en-US" b="1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Brand Communication Design</a:t>
            </a:r>
            <a:br>
              <a:rPr lang="en-US" b="1" dirty="0">
                <a:effectLst/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endParaRPr lang="en-TH" b="1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E50B2-7755-014B-98B1-9A2971E4F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คือการนำ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Brand CI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ทั้ง 6 องค์ประกอบข้างต้น มาออกแบบเป็น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Mock-up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หรือแบบจำลองตัวอย่างงานจริงที่จะนำมาใช้กับแบรนด์</a:t>
            </a:r>
          </a:p>
          <a:p>
            <a:pPr>
              <a:lnSpc>
                <a:spcPct val="150000"/>
              </a:lnSpc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การนำ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Font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นำคู่สี นำลายกราฟฟิกประจำแบรนด์ เอามาใช้ออกแบบเพื่อให้เห็นภาพการนำไปใช้งานจริง ๆ ว่าควรจะต้องกำหนดขนาดเท่าไหร่ มีการจัดวางเลย</a:t>
            </a:r>
            <a:r>
              <a:rPr lang="th-TH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์เอาท์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(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Layout)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ของแต่ละชิ้นงานอย่างไร เพื่อให้มีความสวยงามและสื่อสารแบรนด์ได้ดีที่สุด</a:t>
            </a:r>
          </a:p>
          <a:p>
            <a:pPr>
              <a:lnSpc>
                <a:spcPct val="150000"/>
              </a:lnSpc>
            </a:pPr>
            <a:endParaRPr lang="en-TH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7701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4C205E-BC2E-5A44-9B7C-EF137A087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33" y="0"/>
            <a:ext cx="10021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26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BB5822-603D-6648-A441-3C4A09201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45" y="0"/>
            <a:ext cx="10169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62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B5233B-C6E7-3149-8D58-B283C2BFD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21" y="0"/>
            <a:ext cx="10428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05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CB886-2ED6-6740-909E-2AC0C4AEF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80" y="0"/>
            <a:ext cx="9966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29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8D91A7-B3FF-ED42-9009-06B41CDA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18" y="0"/>
            <a:ext cx="10224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66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197BB8-4256-5844-AE76-06EB2CB46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88" y="-1"/>
            <a:ext cx="369817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074913-6807-E44F-AD7C-83CD0DAD6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012106" cy="687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3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E32960-A35D-254C-AD17-5E3C7DC07FAF}"/>
              </a:ext>
            </a:extLst>
          </p:cNvPr>
          <p:cNvSpPr/>
          <p:nvPr/>
        </p:nvSpPr>
        <p:spPr>
          <a:xfrm>
            <a:off x="0" y="540289"/>
            <a:ext cx="12192000" cy="1285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1F35F-2109-2B45-912A-FE94442D8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289"/>
            <a:ext cx="10515600" cy="1325563"/>
          </a:xfrm>
        </p:spPr>
        <p:txBody>
          <a:bodyPr/>
          <a:lstStyle/>
          <a:p>
            <a:r>
              <a:rPr lang="en-TH" b="1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15BB8-9B33-7248-AA03-EF0995261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373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ศึกษาค้นคว้า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Brand Corporate Identity 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นำมาวิเคราะห์ตามองค์ประกอบของ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Elements of </a:t>
            </a:r>
            <a:r>
              <a:rPr lang="en-US" dirty="0">
                <a:effectLst/>
                <a:latin typeface="SUKHUMVITSET-TEXT" panose="02000506000000020004" pitchFamily="2" charset="-34"/>
                <a:cs typeface="SUKHUMVITSET-TEXT" panose="02000506000000020004" pitchFamily="2" charset="-34"/>
              </a:rPr>
              <a:t>Brand CI</a:t>
            </a:r>
            <a:r>
              <a:rPr lang="th-TH" dirty="0">
                <a:effectLst/>
                <a:latin typeface="SUKHUMVITSET-TEXT" panose="02000506000000020004" pitchFamily="2" charset="-34"/>
                <a:cs typeface="SUKHUMVITSET-TEXT" panose="02000506000000020004" pitchFamily="2" charset="-34"/>
              </a:rPr>
              <a:t>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ทั้ง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7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ส่วน</a:t>
            </a:r>
            <a:br>
              <a:rPr lang="en-US" dirty="0">
                <a:effectLst/>
                <a:latin typeface="SUKHUMVITSET-TEXT" panose="02000506000000020004" pitchFamily="2" charset="-34"/>
                <a:cs typeface="SUKHUMVITSET-TEXT" panose="02000506000000020004" pitchFamily="2" charset="-34"/>
              </a:rPr>
            </a:br>
            <a:endParaRPr lang="en-TH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pPr marL="0" indent="0">
              <a:buNone/>
            </a:pPr>
            <a:endParaRPr lang="en-TH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569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49882-BAF8-EF4C-A989-28D098EE1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4805"/>
            <a:ext cx="10515600" cy="57283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Logo Usage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หรือข้อกำหนดการใช้โลโก้</a:t>
            </a:r>
          </a:p>
          <a:p>
            <a:pPr>
              <a:lnSpc>
                <a:spcPct val="150000"/>
              </a:lnSpc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ลักษณะโลโก้ที่สามารถใช้ได้ ทั้งแบบสี แบบโมโนโทน และแบบที่เป็นขาวดำ</a:t>
            </a:r>
          </a:p>
          <a:p>
            <a:pPr>
              <a:lnSpc>
                <a:spcPct val="150000"/>
              </a:lnSpc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ขนาดใหญ่ และเล็กสุดของโลโก้เมื่อนำไปประกอบงานออกแบบอื่น ๆ</a:t>
            </a:r>
          </a:p>
          <a:p>
            <a:pPr>
              <a:lnSpc>
                <a:spcPct val="150000"/>
              </a:lnSpc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สีพื้นหลัง (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Background)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ที่สามารถจัดวางโลโก้ได้ และเมื่อจัดวางแล้วจะมีการสลับสีโลโก้หรือไม่ อย่างไร</a:t>
            </a:r>
          </a:p>
          <a:p>
            <a:pPr>
              <a:lnSpc>
                <a:spcPct val="150000"/>
              </a:lnSpc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ระยะห่างของโลโก้กับกรอบข้อความ และ ระยะห่างจากองค์ประกอบอื่น ๆ ในภาพ</a:t>
            </a: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82718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228F8B-8E33-A14B-A05A-DD9FC82E4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44" y="0"/>
            <a:ext cx="10795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9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34BFA2-AF26-8A45-9002-46DAB08FAFCA}"/>
              </a:ext>
            </a:extLst>
          </p:cNvPr>
          <p:cNvSpPr/>
          <p:nvPr/>
        </p:nvSpPr>
        <p:spPr>
          <a:xfrm>
            <a:off x="0" y="389327"/>
            <a:ext cx="12192000" cy="1285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ACD93-A909-934A-B372-36F155DC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องค์ประกอบที่ 2: </a:t>
            </a:r>
            <a:r>
              <a:rPr lang="en-US" b="1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Font </a:t>
            </a:r>
            <a:r>
              <a:rPr lang="th-TH" b="1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ประจำแบรนด์</a:t>
            </a:r>
            <a:br>
              <a:rPr lang="th-TH" b="1" i="0" dirty="0">
                <a:effectLst/>
              </a:rPr>
            </a:b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5BE6E-B7CE-7B4F-B6DF-D8FA37BCB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373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Font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หรือ ตัวหนังสือประจำแบรนด์มีความสำคัญมาก ช่วยสร้างการจดจำแล้วยังสามารถเพิ่มความน่าเชื่อถือให้กับแบรนด์ได้ การเลือก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Font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ประจำ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แบรนด์ก็มีหลักเกณฑ์สำคัญ ๆ ที่ต้องคำนึงถึงดังนี้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Font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ที่เลือก ต้องมีลักษณะที่เหมาะกับประเภทธุรกิจ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Font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ที่เลือก ต้องเหมาะกับคอน</a:t>
            </a:r>
            <a:r>
              <a:rPr lang="th-TH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เซปท์แ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ละบุคลิกของแบรนด์ เช่น เข้มแข็ง น่าเชื่อถือ น่ารัก อ่อนหวาน สนุกสนาน เป็นต้น</a:t>
            </a: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85261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AA9D2-5351-F344-A72F-BF61F7D39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0455"/>
            <a:ext cx="10515600" cy="55413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เลือกทั้ง </a:t>
            </a:r>
            <a:r>
              <a:rPr lang="en-US" b="1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Font </a:t>
            </a:r>
            <a:r>
              <a:rPr lang="th-TH" b="1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ภาษาไทย และ </a:t>
            </a:r>
            <a:r>
              <a:rPr lang="en-US" b="1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Font </a:t>
            </a:r>
            <a:r>
              <a:rPr lang="th-TH" b="1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ภาษาอังกฤษ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โดย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Font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ที่เราเลือกทั้ง 2 ภาษา จำเป็นต้องมีความสอดคล้องกันด้วย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Font </a:t>
            </a:r>
            <a:r>
              <a:rPr lang="th-TH" b="1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ที่เลือก ควรมีภาษาละ 2 ฟ้อนท</a:t>
            </a:r>
            <a:r>
              <a:rPr lang="th-TH" b="1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์</a:t>
            </a:r>
            <a:r>
              <a:rPr lang="th-TH" b="1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สำหรับไว้ทำ </a:t>
            </a:r>
            <a:r>
              <a:rPr lang="en-US" b="1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Headline / Title </a:t>
            </a:r>
            <a:r>
              <a:rPr lang="th-TH" b="1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คือ พาดหัวหรือหัวข้อ และสำหรับเป็นข้อความธรรมดา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โดย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Headline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เราอาจเลือกฟ้อน</a:t>
            </a:r>
            <a:r>
              <a:rPr lang="th-TH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ต์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ที่ดูน่าสนใจ ดึงดูดสายตา เช่น ตัวหนา ไม่มีหัว ดูทันสมัย แต่ในขณะที่ฟ้อน</a:t>
            </a:r>
            <a:r>
              <a:rPr lang="th-TH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ต์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สำหรับข้อความอาจจะเลือกเป็นฟ้อน</a:t>
            </a:r>
            <a:r>
              <a:rPr lang="th-TH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ต์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มีหัวที่อ่านง่าย ดูสบายตา เป็นต้น</a:t>
            </a: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04771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07F8F3-406C-0248-8EC1-9423EA2E8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46" y="0"/>
            <a:ext cx="10259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94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ABB136-D800-324E-A3A9-6A494A3E4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124" y="0"/>
            <a:ext cx="9744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39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B5BD4B-D25F-964E-B4B7-0954CD3858A8}"/>
              </a:ext>
            </a:extLst>
          </p:cNvPr>
          <p:cNvSpPr/>
          <p:nvPr/>
        </p:nvSpPr>
        <p:spPr>
          <a:xfrm>
            <a:off x="0" y="389327"/>
            <a:ext cx="12192000" cy="1285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A489C-AE23-494A-8F4A-9074E96E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30" y="8654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องค์ประกอบที่ 3 สีประจำแบรนด์</a:t>
            </a:r>
            <a:br>
              <a:rPr lang="th-TH" b="1" i="0" dirty="0">
                <a:effectLst/>
              </a:rPr>
            </a:br>
            <a:r>
              <a:rPr lang="th-TH" dirty="0"/>
              <a:t> </a:t>
            </a:r>
            <a:br>
              <a:rPr lang="th-TH" dirty="0"/>
            </a:b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8FCA6-6B7C-4945-859E-EE33BDB40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30" y="1779857"/>
            <a:ext cx="10515600" cy="5078143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h-TH" sz="7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สีประจำแบรนด์ ช่วยให้คนจดจำแบรนด์ของเราได้ดี นอกจากนี้สียังส่งผลต่ออารมณ์ความรู้สึก ต่อความเชื่อถือของลูกค้าที่มีต่อแบรนด์ รวมถึงสีบางสียังทำให้คนเราสามารถเชื่อมโยงกับบางสิ่งหรือบางเรื่องได้</a:t>
            </a:r>
          </a:p>
          <a:p>
            <a:pPr marL="0" indent="0">
              <a:lnSpc>
                <a:spcPct val="170000"/>
              </a:lnSpc>
              <a:buNone/>
            </a:pPr>
            <a:endParaRPr lang="th-TH" sz="70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th-TH" sz="7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ในการเลือกสีประจำแบรนด์  ให้เลือกเป็นเฉดสี เพราะถ้าเป็นสีแบบแม่สีทั่วไป ก็มีแนวโน้มว่าจะไปซ้ำไปเหมือนกับแบรนด์หรือธุรกิจอื่น นอกจากนี้ยังควรเลือกสีที่จะมาจับคู่กันไว้ด้วยเพื่อให้การนำไปใช้งานมีความสะดวก สวยงาม และดูมีมิติมากกว่าการใช้สีเดียวค่ะ</a:t>
            </a:r>
          </a:p>
          <a:p>
            <a:pPr marL="0" indent="0">
              <a:lnSpc>
                <a:spcPct val="170000"/>
              </a:lnSpc>
              <a:buNone/>
            </a:pPr>
            <a:endParaRPr lang="th-TH" sz="51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pPr marL="0" indent="0">
              <a:lnSpc>
                <a:spcPct val="170000"/>
              </a:lnSpc>
              <a:buNone/>
            </a:pPr>
            <a:endParaRPr lang="th-TH" sz="51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403597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902</Words>
  <Application>Microsoft Macintosh PowerPoint</Application>
  <PresentationFormat>Widescreen</PresentationFormat>
  <Paragraphs>47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Sukhumvit Set</vt:lpstr>
      <vt:lpstr>SUKHUMVITSET-MEDIUM</vt:lpstr>
      <vt:lpstr>SUKHUMVITSET-TEXT</vt:lpstr>
      <vt:lpstr>Office Theme</vt:lpstr>
      <vt:lpstr>Brand CI  </vt:lpstr>
      <vt:lpstr>Elements of Brand CI </vt:lpstr>
      <vt:lpstr>PowerPoint Presentation</vt:lpstr>
      <vt:lpstr>PowerPoint Presentation</vt:lpstr>
      <vt:lpstr>องค์ประกอบที่ 2: Font ประจำแบรนด์ </vt:lpstr>
      <vt:lpstr>PowerPoint Presentation</vt:lpstr>
      <vt:lpstr>PowerPoint Presentation</vt:lpstr>
      <vt:lpstr>PowerPoint Presentation</vt:lpstr>
      <vt:lpstr>องค์ประกอบที่ 3 สีประจำแบรนด์   </vt:lpstr>
      <vt:lpstr>PowerPoint Presentation</vt:lpstr>
      <vt:lpstr>PowerPoint Presentation</vt:lpstr>
      <vt:lpstr>องค์ประกอบสำคัญที่ 4: ลายกราฟิกประจำแบรนด์ </vt:lpstr>
      <vt:lpstr>PowerPoint Presentation</vt:lpstr>
      <vt:lpstr>PowerPoint Presentation</vt:lpstr>
      <vt:lpstr>องค์ประกอบที่ 5 ของ Brand CI: ไอคอนต่างๆ </vt:lpstr>
      <vt:lpstr>PowerPoint Presentation</vt:lpstr>
      <vt:lpstr>องค์ประกอบที่ 6 Moon&amp;Tone  </vt:lpstr>
      <vt:lpstr>PowerPoint Presentation</vt:lpstr>
      <vt:lpstr>PowerPoint Presentation</vt:lpstr>
      <vt:lpstr>องค์ประกอบที่ 7: Brand Communication Design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CI  </dc:title>
  <dc:creator>Microsoft Office User</dc:creator>
  <cp:lastModifiedBy>Microsoft Office User</cp:lastModifiedBy>
  <cp:revision>1</cp:revision>
  <dcterms:created xsi:type="dcterms:W3CDTF">2021-11-26T12:52:32Z</dcterms:created>
  <dcterms:modified xsi:type="dcterms:W3CDTF">2021-11-26T13:41:30Z</dcterms:modified>
</cp:coreProperties>
</file>