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5230"/>
  </p:normalViewPr>
  <p:slideViewPr>
    <p:cSldViewPr snapToGrid="0" snapToObjects="1">
      <p:cViewPr varScale="1">
        <p:scale>
          <a:sx n="92" d="100"/>
          <a:sy n="92" d="100"/>
        </p:scale>
        <p:origin x="68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8A2D-D51F-444D-B73B-E20D4ED6A61A}" type="datetimeFigureOut">
              <a:rPr lang="en-TH" smtClean="0"/>
              <a:t>27/11/2021 R</a:t>
            </a:fld>
            <a:endParaRPr lang="en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46686-E0A8-6D4B-8595-805AAF76FCD3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518097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8A2D-D51F-444D-B73B-E20D4ED6A61A}" type="datetimeFigureOut">
              <a:rPr lang="en-TH" smtClean="0"/>
              <a:t>27/11/2021 R</a:t>
            </a:fld>
            <a:endParaRPr lang="en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46686-E0A8-6D4B-8595-805AAF76FCD3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099516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8A2D-D51F-444D-B73B-E20D4ED6A61A}" type="datetimeFigureOut">
              <a:rPr lang="en-TH" smtClean="0"/>
              <a:t>27/11/2021 R</a:t>
            </a:fld>
            <a:endParaRPr lang="en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46686-E0A8-6D4B-8595-805AAF76FCD3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4519598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8A2D-D51F-444D-B73B-E20D4ED6A61A}" type="datetimeFigureOut">
              <a:rPr lang="en-TH" smtClean="0"/>
              <a:t>27/11/2021 R</a:t>
            </a:fld>
            <a:endParaRPr lang="en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46686-E0A8-6D4B-8595-805AAF76FCD3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4421237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8A2D-D51F-444D-B73B-E20D4ED6A61A}" type="datetimeFigureOut">
              <a:rPr lang="en-TH" smtClean="0"/>
              <a:t>27/11/2021 R</a:t>
            </a:fld>
            <a:endParaRPr lang="en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46686-E0A8-6D4B-8595-805AAF76FCD3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2409737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8A2D-D51F-444D-B73B-E20D4ED6A61A}" type="datetimeFigureOut">
              <a:rPr lang="en-TH" smtClean="0"/>
              <a:t>27/11/2021 R</a:t>
            </a:fld>
            <a:endParaRPr lang="en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46686-E0A8-6D4B-8595-805AAF76FCD3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4096450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8A2D-D51F-444D-B73B-E20D4ED6A61A}" type="datetimeFigureOut">
              <a:rPr lang="en-TH" smtClean="0"/>
              <a:t>27/11/2021 R</a:t>
            </a:fld>
            <a:endParaRPr lang="en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46686-E0A8-6D4B-8595-805AAF76FCD3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4232095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8A2D-D51F-444D-B73B-E20D4ED6A61A}" type="datetimeFigureOut">
              <a:rPr lang="en-TH" smtClean="0"/>
              <a:t>27/11/2021 R</a:t>
            </a:fld>
            <a:endParaRPr lang="en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46686-E0A8-6D4B-8595-805AAF76FCD3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109147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8A2D-D51F-444D-B73B-E20D4ED6A61A}" type="datetimeFigureOut">
              <a:rPr lang="en-TH" smtClean="0"/>
              <a:t>27/11/2021 R</a:t>
            </a:fld>
            <a:endParaRPr lang="en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46686-E0A8-6D4B-8595-805AAF76FCD3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592897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8A2D-D51F-444D-B73B-E20D4ED6A61A}" type="datetimeFigureOut">
              <a:rPr lang="en-TH" smtClean="0"/>
              <a:t>27/11/2021 R</a:t>
            </a:fld>
            <a:endParaRPr lang="en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46686-E0A8-6D4B-8595-805AAF76FCD3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566830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8A2D-D51F-444D-B73B-E20D4ED6A61A}" type="datetimeFigureOut">
              <a:rPr lang="en-TH" smtClean="0"/>
              <a:t>27/11/2021 R</a:t>
            </a:fld>
            <a:endParaRPr lang="en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46686-E0A8-6D4B-8595-805AAF76FCD3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673246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8A2D-D51F-444D-B73B-E20D4ED6A61A}" type="datetimeFigureOut">
              <a:rPr lang="en-TH" smtClean="0"/>
              <a:t>27/11/2021 R</a:t>
            </a:fld>
            <a:endParaRPr lang="en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46686-E0A8-6D4B-8595-805AAF76FCD3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918838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8A2D-D51F-444D-B73B-E20D4ED6A61A}" type="datetimeFigureOut">
              <a:rPr lang="en-TH" smtClean="0"/>
              <a:t>27/11/2021 R</a:t>
            </a:fld>
            <a:endParaRPr lang="en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46686-E0A8-6D4B-8595-805AAF76FCD3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228835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CF98A2D-D51F-444D-B73B-E20D4ED6A61A}" type="datetimeFigureOut">
              <a:rPr lang="en-TH" smtClean="0"/>
              <a:t>27/11/2021 R</a:t>
            </a:fld>
            <a:endParaRPr lang="en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9DB46686-E0A8-6D4B-8595-805AAF76FCD3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76964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1CF98A2D-D51F-444D-B73B-E20D4ED6A61A}" type="datetimeFigureOut">
              <a:rPr lang="en-TH" smtClean="0"/>
              <a:t>27/11/2021 R</a:t>
            </a:fld>
            <a:endParaRPr lang="en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9DB46686-E0A8-6D4B-8595-805AAF76FCD3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5451384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56D5997-01D6-9B44-8C1D-8F80BB700B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h-TH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อ.ดร ภัค</a:t>
            </a:r>
            <a:r>
              <a:rPr lang="th-TH" dirty="0" err="1">
                <a:latin typeface="SUKHUMVITSET-TEXT" panose="02000506000000020004" pitchFamily="2" charset="-34"/>
                <a:cs typeface="SUKHUMVITSET-TEXT" panose="02000506000000020004" pitchFamily="2" charset="-34"/>
              </a:rPr>
              <a:t>ค</a:t>
            </a:r>
            <a:r>
              <a:rPr lang="th-TH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พร พิมสาร. แขนงวิชาศิลปะการและ</a:t>
            </a:r>
            <a:r>
              <a:rPr lang="th-TH" dirty="0" err="1">
                <a:latin typeface="SUKHUMVITSET-TEXT" panose="02000506000000020004" pitchFamily="2" charset="-34"/>
                <a:cs typeface="SUKHUMVITSET-TEXT" panose="02000506000000020004" pitchFamily="2" charset="-34"/>
              </a:rPr>
              <a:t>คร</a:t>
            </a:r>
            <a:r>
              <a:rPr lang="th-TH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และความเป็นผู้ประกอบการสร้างสรรค์</a:t>
            </a:r>
            <a:endParaRPr lang="en-TH" dirty="0">
              <a:latin typeface="SUKHUMVITSET-TEXT" panose="02000506000000020004" pitchFamily="2" charset="-34"/>
              <a:cs typeface="SUKHUMVITSET-TEXT" panose="02000506000000020004" pitchFamily="2" charset="-34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AD29906-033E-1443-AC9C-BEFBE3E043B5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h-TH" dirty="0">
                <a:latin typeface="Sukhumvit Set" panose="02000506000000020004" pitchFamily="2" charset="-34"/>
                <a:cs typeface="Sukhumvit Set" panose="02000506000000020004" pitchFamily="2" charset="-34"/>
              </a:rPr>
              <a:t>โปรแกรม 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Premiere Pro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673555-4854-C441-8891-E942C7B3A0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82" t="4726" r="2978" b="4246"/>
          <a:stretch/>
        </p:blipFill>
        <p:spPr>
          <a:xfrm>
            <a:off x="7772400" y="2230582"/>
            <a:ext cx="2147455" cy="2092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2762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D1F05FC-0CC2-2148-94CA-57B1887D8849}"/>
              </a:ext>
            </a:extLst>
          </p:cNvPr>
          <p:cNvSpPr txBox="1">
            <a:spLocks/>
          </p:cNvSpPr>
          <p:nvPr/>
        </p:nvSpPr>
        <p:spPr>
          <a:xfrm>
            <a:off x="962400" y="5995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h-TH" dirty="0">
                <a:latin typeface="Sukhumvit Set" panose="02000506000000020004" pitchFamily="2" charset="-34"/>
                <a:cs typeface="Sukhumvit Set" panose="02000506000000020004" pitchFamily="2" charset="-34"/>
              </a:rPr>
              <a:t>ส่วนประกอบของโปรแกรม 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Premiere Pro</a:t>
            </a:r>
            <a:r>
              <a:rPr lang="th-TH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endParaRPr lang="en-TH" dirty="0">
              <a:latin typeface="Sukhumvit Set" panose="02000506000000020004" pitchFamily="2" charset="-34"/>
              <a:cs typeface="Sukhumvit Set" panose="02000506000000020004" pitchFamily="2" charset="-34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FA50636-3A51-8B4A-8C52-95F0F2E8DB78}"/>
              </a:ext>
            </a:extLst>
          </p:cNvPr>
          <p:cNvSpPr txBox="1">
            <a:spLocks/>
          </p:cNvSpPr>
          <p:nvPr/>
        </p:nvSpPr>
        <p:spPr>
          <a:xfrm>
            <a:off x="1113970" y="4664111"/>
            <a:ext cx="9067800" cy="2463346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charset="2"/>
              <a:buNone/>
            </a:pP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en-US" sz="2000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6. </a:t>
            </a:r>
            <a:r>
              <a:rPr lang="th-TH" sz="2000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หน้าต่าง </a:t>
            </a:r>
            <a:r>
              <a:rPr lang="en-US" sz="2000" dirty="0" err="1">
                <a:latin typeface="SUKHUMVITSET-TEXT" panose="02000506000000020004" pitchFamily="2" charset="-34"/>
                <a:cs typeface="SUKHUMVITSET-TEXT" panose="02000506000000020004" pitchFamily="2" charset="-34"/>
              </a:rPr>
              <a:t>Moniter</a:t>
            </a:r>
            <a:r>
              <a:rPr lang="en-US" sz="2000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 Panel </a:t>
            </a:r>
            <a:r>
              <a:rPr lang="th-TH" sz="2000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(ด้านซ้ายมือ) สำหรับเปิดแสดงไฟล์วิดีโอต้นฉบับที่ยังไม่ได้ทำการตัดต่อ</a:t>
            </a:r>
          </a:p>
          <a:p>
            <a:pPr marL="0" indent="0">
              <a:buFont typeface="Wingdings 2" charset="2"/>
              <a:buNone/>
            </a:pPr>
            <a:r>
              <a:rPr lang="th-TH" sz="2000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	</a:t>
            </a:r>
            <a:r>
              <a:rPr lang="en-US" sz="2000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7. </a:t>
            </a:r>
            <a:r>
              <a:rPr lang="th-TH" sz="2000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หน้าต่าง </a:t>
            </a:r>
            <a:r>
              <a:rPr lang="en-US" sz="2000" dirty="0" err="1">
                <a:latin typeface="SUKHUMVITSET-TEXT" panose="02000506000000020004" pitchFamily="2" charset="-34"/>
                <a:cs typeface="SUKHUMVITSET-TEXT" panose="02000506000000020004" pitchFamily="2" charset="-34"/>
              </a:rPr>
              <a:t>Moniter</a:t>
            </a:r>
            <a:r>
              <a:rPr lang="en-US" sz="2000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 Panel </a:t>
            </a:r>
            <a:r>
              <a:rPr lang="th-TH" sz="2000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(ด้านขวามือ) สำหรับแสดงไฟล์วิดีโอที่ทำการตัดต่อแล้ว</a:t>
            </a:r>
            <a:endParaRPr lang="en-US" sz="2000" dirty="0">
              <a:latin typeface="SUKHUMVITSET-TEXT" panose="02000506000000020004" pitchFamily="2" charset="-34"/>
              <a:cs typeface="SUKHUMVITSET-TEXT" panose="02000506000000020004" pitchFamily="2" charset="-3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ECC438-5F2D-BC44-B81E-8384CC0597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4" t="7689" r="40741" b="56597"/>
          <a:stretch/>
        </p:blipFill>
        <p:spPr>
          <a:xfrm>
            <a:off x="1629418" y="2378508"/>
            <a:ext cx="7620000" cy="2612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417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D4F52FE-38B2-764A-9F37-8222654CF35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09625" y="447675"/>
            <a:ext cx="10572750" cy="969963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h-TH" dirty="0">
                <a:latin typeface="Sukhumvit Set" panose="02000506000000020004" pitchFamily="2" charset="-34"/>
                <a:cs typeface="Sukhumvit Set" panose="02000506000000020004" pitchFamily="2" charset="-34"/>
              </a:rPr>
              <a:t>ส่วนประกอบของโปรแกรม 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Premiere Pro</a:t>
            </a:r>
            <a:r>
              <a:rPr lang="th-TH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endParaRPr lang="en-TH" dirty="0">
              <a:latin typeface="Sukhumvit Set" panose="02000506000000020004" pitchFamily="2" charset="-34"/>
              <a:cs typeface="Sukhumvit Set" panose="02000506000000020004" pitchFamily="2" charset="-34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A55D671-253E-9043-83C7-EF3A563FDA88}"/>
              </a:ext>
            </a:extLst>
          </p:cNvPr>
          <p:cNvSpPr txBox="1">
            <a:spLocks/>
          </p:cNvSpPr>
          <p:nvPr/>
        </p:nvSpPr>
        <p:spPr>
          <a:xfrm>
            <a:off x="1070428" y="4868347"/>
            <a:ext cx="10515600" cy="2412546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charset="2"/>
              <a:buNone/>
            </a:pPr>
            <a:r>
              <a:rPr lang="en-US" sz="2000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8.  </a:t>
            </a:r>
            <a:r>
              <a:rPr lang="th-TH" sz="2000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หน้าต่าง </a:t>
            </a:r>
            <a:r>
              <a:rPr lang="en-US" sz="2000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Timeline Panel </a:t>
            </a:r>
            <a:r>
              <a:rPr lang="th-TH" sz="2000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เป็นพื้นที่สำหรับทำงาน โดยต้องนำคลิป</a:t>
            </a:r>
            <a:r>
              <a:rPr lang="th-TH" sz="2000" dirty="0" err="1">
                <a:latin typeface="SUKHUMVITSET-TEXT" panose="02000506000000020004" pitchFamily="2" charset="-34"/>
                <a:cs typeface="SUKHUMVITSET-TEXT" panose="02000506000000020004" pitchFamily="2" charset="-34"/>
              </a:rPr>
              <a:t>ต่างๆ</a:t>
            </a:r>
            <a:r>
              <a:rPr lang="th-TH" sz="2000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 มาวางเรียง ตัด หรือต่อกันในหน้าต่าง ประกอบด้วย</a:t>
            </a:r>
          </a:p>
          <a:p>
            <a:pPr marL="0" indent="0">
              <a:buFont typeface="Wingdings 2" charset="2"/>
              <a:buNone/>
            </a:pPr>
            <a:r>
              <a:rPr lang="th-TH" sz="2000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	- </a:t>
            </a:r>
            <a:r>
              <a:rPr lang="en-US" sz="2000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Track Video</a:t>
            </a:r>
          </a:p>
          <a:p>
            <a:pPr marL="0" indent="0">
              <a:buFont typeface="Wingdings 2" charset="2"/>
              <a:buNone/>
            </a:pPr>
            <a:r>
              <a:rPr lang="en-US" sz="2000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	</a:t>
            </a:r>
            <a:r>
              <a:rPr lang="th-TH" sz="2000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- </a:t>
            </a:r>
            <a:r>
              <a:rPr lang="en-US" sz="2000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Track Audio</a:t>
            </a:r>
          </a:p>
          <a:p>
            <a:pPr marL="0" indent="0">
              <a:buFont typeface="Wingdings 2" charset="2"/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F39D72-2BC3-C948-91DA-D8BE60DA3F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996" t="52728" r="45203" b="18701"/>
          <a:stretch/>
        </p:blipFill>
        <p:spPr>
          <a:xfrm>
            <a:off x="3007096" y="2219561"/>
            <a:ext cx="5573486" cy="2648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720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9BCFFC2-6A02-B14B-B3EA-178D0A7992E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h-TH" dirty="0">
                <a:latin typeface="Sukhumvit Set" panose="02000506000000020004" pitchFamily="2" charset="-34"/>
                <a:cs typeface="Sukhumvit Set" panose="02000506000000020004" pitchFamily="2" charset="-34"/>
              </a:rPr>
              <a:t>ส่วนประกอบของโปรแกรม 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Premiere Pro</a:t>
            </a:r>
            <a:r>
              <a:rPr lang="th-TH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endParaRPr lang="en-TH" dirty="0">
              <a:latin typeface="Sukhumvit Set" panose="02000506000000020004" pitchFamily="2" charset="-34"/>
              <a:cs typeface="Sukhumvit Set" panose="02000506000000020004" pitchFamily="2" charset="-34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FF614B9-C203-124C-ACA9-C6182DCB66FD}"/>
              </a:ext>
            </a:extLst>
          </p:cNvPr>
          <p:cNvSpPr txBox="1">
            <a:spLocks/>
          </p:cNvSpPr>
          <p:nvPr/>
        </p:nvSpPr>
        <p:spPr>
          <a:xfrm>
            <a:off x="5254223" y="2047308"/>
            <a:ext cx="6143173" cy="4810692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charset="2"/>
              <a:buNone/>
            </a:pPr>
            <a:r>
              <a:rPr lang="en-US" sz="2000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9.  </a:t>
            </a:r>
            <a:r>
              <a:rPr lang="th-TH" sz="2000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ส่วนสำหรับแสดงกลุ่มหน้าต่างกำหนดรายละเอียด</a:t>
            </a:r>
            <a:r>
              <a:rPr lang="th-TH" sz="2000" dirty="0" err="1">
                <a:latin typeface="SUKHUMVITSET-TEXT" panose="02000506000000020004" pitchFamily="2" charset="-34"/>
                <a:cs typeface="SUKHUMVITSET-TEXT" panose="02000506000000020004" pitchFamily="2" charset="-34"/>
              </a:rPr>
              <a:t>ต่างๆ</a:t>
            </a:r>
            <a:endParaRPr lang="th-TH" sz="2000" dirty="0">
              <a:latin typeface="SUKHUMVITSET-TEXT" panose="02000506000000020004" pitchFamily="2" charset="-34"/>
              <a:cs typeface="SUKHUMVITSET-TEXT" panose="02000506000000020004" pitchFamily="2" charset="-34"/>
            </a:endParaRPr>
          </a:p>
          <a:p>
            <a:pPr marL="0" indent="0">
              <a:buFont typeface="Wingdings 2" charset="2"/>
              <a:buNone/>
            </a:pPr>
            <a:r>
              <a:rPr lang="th-TH" sz="2000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	</a:t>
            </a:r>
            <a:r>
              <a:rPr lang="en-US" sz="2000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9.1  </a:t>
            </a:r>
            <a:r>
              <a:rPr lang="th-TH" sz="2000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หน้าต่าง </a:t>
            </a:r>
            <a:r>
              <a:rPr lang="en-US" sz="2000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Effect Control </a:t>
            </a:r>
            <a:r>
              <a:rPr lang="th-TH" sz="2000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สำหรับความคุมเอ</a:t>
            </a:r>
            <a:r>
              <a:rPr lang="th-TH" sz="2000" dirty="0" err="1">
                <a:latin typeface="SUKHUMVITSET-TEXT" panose="02000506000000020004" pitchFamily="2" charset="-34"/>
                <a:cs typeface="SUKHUMVITSET-TEXT" panose="02000506000000020004" pitchFamily="2" charset="-34"/>
              </a:rPr>
              <a:t>็ฟเฟค</a:t>
            </a:r>
            <a:r>
              <a:rPr lang="th-TH" sz="2000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ที่เลือกใช้งาน</a:t>
            </a:r>
          </a:p>
          <a:p>
            <a:pPr marL="0" indent="0">
              <a:buFont typeface="Wingdings 2" charset="2"/>
              <a:buNone/>
            </a:pPr>
            <a:r>
              <a:rPr lang="th-TH" sz="2000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	</a:t>
            </a:r>
            <a:r>
              <a:rPr lang="en-US" sz="2000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9.2  </a:t>
            </a:r>
            <a:r>
              <a:rPr lang="th-TH" sz="2000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หน้าต่าง </a:t>
            </a:r>
            <a:r>
              <a:rPr lang="en-US" sz="2000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Audio Mixer </a:t>
            </a:r>
            <a:r>
              <a:rPr lang="th-TH" sz="2000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สำหรับควบคุมรายละเอียดของเสียง</a:t>
            </a:r>
          </a:p>
          <a:p>
            <a:pPr marL="0" indent="0">
              <a:buFont typeface="Wingdings 2" charset="2"/>
              <a:buNone/>
            </a:pPr>
            <a:r>
              <a:rPr lang="th-TH" sz="2000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	</a:t>
            </a:r>
            <a:r>
              <a:rPr lang="en-US" sz="2000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9.10  </a:t>
            </a:r>
            <a:r>
              <a:rPr lang="th-TH" sz="2000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หน้าต่าง </a:t>
            </a:r>
            <a:r>
              <a:rPr lang="en-US" sz="2000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Meta Data </a:t>
            </a:r>
            <a:r>
              <a:rPr lang="th-TH" sz="2000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สำหรับ</a:t>
            </a:r>
            <a:br>
              <a:rPr lang="en-US" sz="2000" dirty="0">
                <a:latin typeface="SUKHUMVITSET-TEXT" panose="02000506000000020004" pitchFamily="2" charset="-34"/>
                <a:cs typeface="SUKHUMVITSET-TEXT" panose="02000506000000020004" pitchFamily="2" charset="-34"/>
              </a:rPr>
            </a:br>
            <a:r>
              <a:rPr lang="th-TH" sz="2000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แสดงหรือกำหนดข้อมูลรายละเอียดของ</a:t>
            </a:r>
            <a:br>
              <a:rPr lang="en-US" sz="2000" dirty="0">
                <a:latin typeface="SUKHUMVITSET-TEXT" panose="02000506000000020004" pitchFamily="2" charset="-34"/>
                <a:cs typeface="SUKHUMVITSET-TEXT" panose="02000506000000020004" pitchFamily="2" charset="-34"/>
              </a:rPr>
            </a:br>
            <a:r>
              <a:rPr lang="th-TH" sz="2000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ไฟล์คลิป</a:t>
            </a:r>
            <a:endParaRPr lang="en-US" sz="2000" dirty="0">
              <a:latin typeface="SUKHUMVITSET-TEXT" panose="02000506000000020004" pitchFamily="2" charset="-34"/>
              <a:cs typeface="SUKHUMVITSET-TEXT" panose="02000506000000020004" pitchFamily="2" charset="-3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28BAEE-84D9-2543-9805-C0353F542A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74" t="7987" r="70080" b="47569"/>
          <a:stretch/>
        </p:blipFill>
        <p:spPr>
          <a:xfrm>
            <a:off x="597040" y="2504508"/>
            <a:ext cx="4435511" cy="3896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5544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6E4EE-F8A8-8D48-B916-C0825C9B0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latin typeface="Sukhumvit Set" panose="02000506000000020004" pitchFamily="2" charset="-34"/>
                <a:cs typeface="Sukhumvit Set" panose="02000506000000020004" pitchFamily="2" charset="-34"/>
              </a:rPr>
              <a:t>การสร้างตัวอักษร</a:t>
            </a:r>
            <a:endParaRPr lang="en-TH" dirty="0">
              <a:latin typeface="Sukhumvit Set" panose="02000506000000020004" pitchFamily="2" charset="-34"/>
              <a:cs typeface="Sukhumvit Set" panose="02000506000000020004" pitchFamily="2" charset="-34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90B4DAB-9D85-CE49-BD6F-D657790C180B}"/>
              </a:ext>
            </a:extLst>
          </p:cNvPr>
          <p:cNvSpPr txBox="1">
            <a:spLocks/>
          </p:cNvSpPr>
          <p:nvPr/>
        </p:nvSpPr>
        <p:spPr>
          <a:xfrm>
            <a:off x="6774745" y="932413"/>
            <a:ext cx="5417255" cy="6601964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charset="2"/>
              <a:buNone/>
            </a:pPr>
            <a:r>
              <a:rPr lang="en-US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Title Designer</a:t>
            </a:r>
          </a:p>
          <a:p>
            <a:pPr marL="0" indent="0">
              <a:buFont typeface="Wingdings 2" charset="2"/>
              <a:buNone/>
            </a:pPr>
            <a:r>
              <a:rPr lang="en-US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  1.  </a:t>
            </a:r>
            <a:r>
              <a:rPr lang="th-TH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กล่องเครื่องมือ (</a:t>
            </a:r>
            <a:r>
              <a:rPr lang="en-US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Toolbox</a:t>
            </a:r>
            <a:r>
              <a:rPr lang="th-TH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)</a:t>
            </a:r>
            <a:r>
              <a:rPr lang="en-US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 </a:t>
            </a:r>
            <a:r>
              <a:rPr lang="th-TH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สำหรับเก็บ</a:t>
            </a:r>
            <a:br>
              <a:rPr lang="en-US" dirty="0">
                <a:latin typeface="SUKHUMVITSET-TEXT" panose="02000506000000020004" pitchFamily="2" charset="-34"/>
                <a:cs typeface="SUKHUMVITSET-TEXT" panose="02000506000000020004" pitchFamily="2" charset="-34"/>
              </a:rPr>
            </a:br>
            <a:r>
              <a:rPr lang="th-TH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เครื่องมือ</a:t>
            </a:r>
            <a:r>
              <a:rPr lang="th-TH" dirty="0" err="1">
                <a:latin typeface="SUKHUMVITSET-TEXT" panose="02000506000000020004" pitchFamily="2" charset="-34"/>
                <a:cs typeface="SUKHUMVITSET-TEXT" panose="02000506000000020004" pitchFamily="2" charset="-34"/>
              </a:rPr>
              <a:t>ต่างๆ</a:t>
            </a:r>
            <a:endParaRPr lang="th-TH" dirty="0">
              <a:latin typeface="SUKHUMVITSET-TEXT" panose="02000506000000020004" pitchFamily="2" charset="-34"/>
              <a:cs typeface="SUKHUMVITSET-TEXT" panose="02000506000000020004" pitchFamily="2" charset="-34"/>
            </a:endParaRPr>
          </a:p>
          <a:p>
            <a:pPr marL="0" indent="0">
              <a:buFont typeface="Wingdings 2" charset="2"/>
              <a:buNone/>
            </a:pPr>
            <a:r>
              <a:rPr lang="th-TH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  </a:t>
            </a:r>
            <a:r>
              <a:rPr lang="en-US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2.  </a:t>
            </a:r>
            <a:r>
              <a:rPr lang="th-TH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ชุดเครื่องมือสำหรับจัดเรียงตัวอัง</a:t>
            </a:r>
            <a:r>
              <a:rPr lang="th-TH" dirty="0" err="1">
                <a:latin typeface="SUKHUMVITSET-TEXT" panose="02000506000000020004" pitchFamily="2" charset="-34"/>
                <a:cs typeface="SUKHUMVITSET-TEXT" panose="02000506000000020004" pitchFamily="2" charset="-34"/>
              </a:rPr>
              <a:t>ษร</a:t>
            </a:r>
            <a:r>
              <a:rPr lang="th-TH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หรือภาพวาด</a:t>
            </a:r>
          </a:p>
          <a:p>
            <a:pPr marL="0" indent="0">
              <a:buFont typeface="Wingdings 2" charset="2"/>
              <a:buNone/>
            </a:pPr>
            <a:r>
              <a:rPr lang="th-TH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  </a:t>
            </a:r>
            <a:r>
              <a:rPr lang="en-US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3.  </a:t>
            </a:r>
            <a:r>
              <a:rPr lang="th-TH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พื้นที่ทำงาน </a:t>
            </a:r>
            <a:r>
              <a:rPr lang="en-US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Title Designer</a:t>
            </a:r>
          </a:p>
          <a:p>
            <a:pPr marL="0" indent="0">
              <a:buFont typeface="Wingdings 2" charset="2"/>
              <a:buNone/>
            </a:pPr>
            <a:r>
              <a:rPr lang="th-TH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  </a:t>
            </a:r>
            <a:r>
              <a:rPr lang="en-US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4.  </a:t>
            </a:r>
            <a:r>
              <a:rPr lang="th-TH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แถบสำหรับกำหนดรายละเอียดให้กับตัวอักษร</a:t>
            </a:r>
          </a:p>
          <a:p>
            <a:pPr marL="0" indent="0">
              <a:buFont typeface="Wingdings 2" charset="2"/>
              <a:buNone/>
            </a:pPr>
            <a:r>
              <a:rPr lang="th-TH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  </a:t>
            </a:r>
            <a:r>
              <a:rPr lang="en-US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5.  </a:t>
            </a:r>
            <a:r>
              <a:rPr lang="th-TH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ตัวเลือกสำหรับเลือกรูปแบบ</a:t>
            </a:r>
            <a:br>
              <a:rPr lang="en-US" dirty="0">
                <a:latin typeface="SUKHUMVITSET-TEXT" panose="02000506000000020004" pitchFamily="2" charset="-34"/>
                <a:cs typeface="SUKHUMVITSET-TEXT" panose="02000506000000020004" pitchFamily="2" charset="-34"/>
              </a:rPr>
            </a:br>
            <a:r>
              <a:rPr lang="th-TH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ของ (สไตล์) ของตัวอักษร</a:t>
            </a:r>
          </a:p>
          <a:p>
            <a:pPr marL="0" indent="0">
              <a:buFont typeface="Wingdings 2" charset="2"/>
              <a:buNone/>
            </a:pPr>
            <a:r>
              <a:rPr lang="th-TH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  </a:t>
            </a:r>
            <a:r>
              <a:rPr lang="en-US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6.  </a:t>
            </a:r>
            <a:r>
              <a:rPr lang="th-TH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ส่วนของ </a:t>
            </a:r>
            <a:r>
              <a:rPr lang="en-US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Properties </a:t>
            </a:r>
            <a:r>
              <a:rPr lang="th-TH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สำหรับ</a:t>
            </a:r>
            <a:br>
              <a:rPr lang="en-US" dirty="0">
                <a:latin typeface="SUKHUMVITSET-TEXT" panose="02000506000000020004" pitchFamily="2" charset="-34"/>
                <a:cs typeface="SUKHUMVITSET-TEXT" panose="02000506000000020004" pitchFamily="2" charset="-34"/>
              </a:rPr>
            </a:br>
            <a:r>
              <a:rPr lang="th-TH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กำหนดรายละเอียดเพิ่มเติม</a:t>
            </a:r>
            <a:endParaRPr lang="en-US" dirty="0">
              <a:latin typeface="SUKHUMVITSET-TEXT" panose="02000506000000020004" pitchFamily="2" charset="-34"/>
              <a:cs typeface="SUKHUMVITSET-TEXT" panose="02000506000000020004" pitchFamily="2" charset="-34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9904BF6-DFAD-ED42-A734-65BBAD05DBB9}"/>
              </a:ext>
            </a:extLst>
          </p:cNvPr>
          <p:cNvGrpSpPr/>
          <p:nvPr/>
        </p:nvGrpSpPr>
        <p:grpSpPr>
          <a:xfrm>
            <a:off x="678746" y="2124128"/>
            <a:ext cx="5479220" cy="4401363"/>
            <a:chOff x="46149" y="1209462"/>
            <a:chExt cx="6606862" cy="516847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B3156E3-58B9-354A-A86A-1895BA0A56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7446" t="5967" r="36255" b="16420"/>
            <a:stretch/>
          </p:blipFill>
          <p:spPr>
            <a:xfrm>
              <a:off x="413197" y="1453680"/>
              <a:ext cx="5872767" cy="4551921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14473AE-9D33-034A-AC85-FF6AF7C4AD82}"/>
                </a:ext>
              </a:extLst>
            </p:cNvPr>
            <p:cNvSpPr/>
            <p:nvPr/>
          </p:nvSpPr>
          <p:spPr>
            <a:xfrm>
              <a:off x="991673" y="1661375"/>
              <a:ext cx="3683358" cy="528033"/>
            </a:xfrm>
            <a:prstGeom prst="rect">
              <a:avLst/>
            </a:prstGeom>
            <a:noFill/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SUKHUMVITSET-TEXT" panose="02000506000000020004" pitchFamily="2" charset="-34"/>
                <a:cs typeface="SUKHUMVITSET-TEXT" panose="02000506000000020004" pitchFamily="2" charset="-34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DE958BA-6F57-9948-AF06-5DE8A5898107}"/>
                </a:ext>
              </a:extLst>
            </p:cNvPr>
            <p:cNvSpPr/>
            <p:nvPr/>
          </p:nvSpPr>
          <p:spPr>
            <a:xfrm>
              <a:off x="991673" y="5138670"/>
              <a:ext cx="3593206" cy="866931"/>
            </a:xfrm>
            <a:prstGeom prst="rect">
              <a:avLst/>
            </a:prstGeom>
            <a:noFill/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SUKHUMVITSET-TEXT" panose="02000506000000020004" pitchFamily="2" charset="-34"/>
                <a:cs typeface="SUKHUMVITSET-TEXT" panose="02000506000000020004" pitchFamily="2" charset="-34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A454A26-D1FA-1D4E-B66F-259235A06CB2}"/>
                </a:ext>
              </a:extLst>
            </p:cNvPr>
            <p:cNvSpPr/>
            <p:nvPr/>
          </p:nvSpPr>
          <p:spPr>
            <a:xfrm>
              <a:off x="4675031" y="1661375"/>
              <a:ext cx="1610933" cy="4344226"/>
            </a:xfrm>
            <a:prstGeom prst="rect">
              <a:avLst/>
            </a:prstGeom>
            <a:noFill/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SUKHUMVITSET-TEXT" panose="02000506000000020004" pitchFamily="2" charset="-34"/>
                <a:cs typeface="SUKHUMVITSET-TEXT" panose="02000506000000020004" pitchFamily="2" charset="-34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9B5271D-678B-024C-B48E-477CABD36A28}"/>
                </a:ext>
              </a:extLst>
            </p:cNvPr>
            <p:cNvSpPr/>
            <p:nvPr/>
          </p:nvSpPr>
          <p:spPr>
            <a:xfrm>
              <a:off x="413197" y="1661375"/>
              <a:ext cx="488324" cy="2305318"/>
            </a:xfrm>
            <a:prstGeom prst="rect">
              <a:avLst/>
            </a:prstGeom>
            <a:noFill/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SUKHUMVITSET-TEXT" panose="02000506000000020004" pitchFamily="2" charset="-34"/>
                <a:cs typeface="SUKHUMVITSET-TEXT" panose="02000506000000020004" pitchFamily="2" charset="-34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B6179EC-611C-8441-BB6D-94D1A7E1EFB7}"/>
                </a:ext>
              </a:extLst>
            </p:cNvPr>
            <p:cNvSpPr/>
            <p:nvPr/>
          </p:nvSpPr>
          <p:spPr>
            <a:xfrm>
              <a:off x="418563" y="4043294"/>
              <a:ext cx="488324" cy="1962307"/>
            </a:xfrm>
            <a:prstGeom prst="rect">
              <a:avLst/>
            </a:prstGeom>
            <a:noFill/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SUKHUMVITSET-TEXT" panose="02000506000000020004" pitchFamily="2" charset="-34"/>
                <a:cs typeface="SUKHUMVITSET-TEXT" panose="02000506000000020004" pitchFamily="2" charset="-34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B0C07B7-345A-A84F-8D46-D6F2D0285913}"/>
                </a:ext>
              </a:extLst>
            </p:cNvPr>
            <p:cNvSpPr/>
            <p:nvPr/>
          </p:nvSpPr>
          <p:spPr>
            <a:xfrm>
              <a:off x="2524259" y="1209462"/>
              <a:ext cx="553791" cy="48843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SUKHUMVITSET-TEXT" panose="02000506000000020004" pitchFamily="2" charset="-34"/>
                  <a:cs typeface="SUKHUMVITSET-TEXT" panose="02000506000000020004" pitchFamily="2" charset="-34"/>
                </a:rPr>
                <a:t>4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3EB8C33-5B8D-D44B-94DB-D9D1E2B40F49}"/>
                </a:ext>
              </a:extLst>
            </p:cNvPr>
            <p:cNvSpPr/>
            <p:nvPr/>
          </p:nvSpPr>
          <p:spPr>
            <a:xfrm>
              <a:off x="2723881" y="5889500"/>
              <a:ext cx="553791" cy="48843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SUKHUMVITSET-TEXT" panose="02000506000000020004" pitchFamily="2" charset="-34"/>
                  <a:cs typeface="SUKHUMVITSET-TEXT" panose="02000506000000020004" pitchFamily="2" charset="-34"/>
                </a:rPr>
                <a:t>5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5509549-CD28-DF4F-9896-52384A1B7E33}"/>
                </a:ext>
              </a:extLst>
            </p:cNvPr>
            <p:cNvSpPr/>
            <p:nvPr/>
          </p:nvSpPr>
          <p:spPr>
            <a:xfrm>
              <a:off x="6099220" y="3241204"/>
              <a:ext cx="553791" cy="48843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SUKHUMVITSET-TEXT" panose="02000506000000020004" pitchFamily="2" charset="-34"/>
                  <a:cs typeface="SUKHUMVITSET-TEXT" panose="02000506000000020004" pitchFamily="2" charset="-34"/>
                </a:rPr>
                <a:t>6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F6952BF-6E68-564D-B905-7D166F0BEC16}"/>
                </a:ext>
              </a:extLst>
            </p:cNvPr>
            <p:cNvSpPr/>
            <p:nvPr/>
          </p:nvSpPr>
          <p:spPr>
            <a:xfrm>
              <a:off x="129862" y="4536011"/>
              <a:ext cx="553791" cy="48843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SUKHUMVITSET-TEXT" panose="02000506000000020004" pitchFamily="2" charset="-34"/>
                  <a:cs typeface="SUKHUMVITSET-TEXT" panose="02000506000000020004" pitchFamily="2" charset="-34"/>
                </a:rPr>
                <a:t>2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5B6540F-9390-924D-A0E7-52E1F165EF73}"/>
                </a:ext>
              </a:extLst>
            </p:cNvPr>
            <p:cNvSpPr/>
            <p:nvPr/>
          </p:nvSpPr>
          <p:spPr>
            <a:xfrm>
              <a:off x="46149" y="2759439"/>
              <a:ext cx="553791" cy="48843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SUKHUMVITSET-TEXT" panose="02000506000000020004" pitchFamily="2" charset="-34"/>
                  <a:cs typeface="SUKHUMVITSET-TEXT" panose="02000506000000020004" pitchFamily="2" charset="-34"/>
                </a:rPr>
                <a:t>1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16A6C09-F5C0-114F-89B9-9E3A92937B28}"/>
                </a:ext>
              </a:extLst>
            </p:cNvPr>
            <p:cNvSpPr/>
            <p:nvPr/>
          </p:nvSpPr>
          <p:spPr>
            <a:xfrm>
              <a:off x="1944711" y="3462298"/>
              <a:ext cx="553791" cy="48843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SUKHUMVITSET-TEXT" panose="02000506000000020004" pitchFamily="2" charset="-34"/>
                  <a:cs typeface="SUKHUMVITSET-TEXT" panose="02000506000000020004" pitchFamily="2" charset="-34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459720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6E4EE-F8A8-8D48-B916-C0825C9B0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latin typeface="Sukhumvit Set" panose="02000506000000020004" pitchFamily="2" charset="-34"/>
                <a:cs typeface="Sukhumvit Set" panose="02000506000000020004" pitchFamily="2" charset="-34"/>
              </a:rPr>
              <a:t>การสร้างอน</a:t>
            </a:r>
            <a:r>
              <a:rPr lang="th-TH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ิ</a:t>
            </a:r>
            <a:r>
              <a:rPr lang="th-TH" dirty="0">
                <a:latin typeface="Sukhumvit Set" panose="02000506000000020004" pitchFamily="2" charset="-34"/>
                <a:cs typeface="Sukhumvit Set" panose="02000506000000020004" pitchFamily="2" charset="-34"/>
              </a:rPr>
              <a:t>เม</a:t>
            </a:r>
            <a:r>
              <a:rPr lang="th-TH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ชั่น</a:t>
            </a:r>
            <a:r>
              <a:rPr lang="th-TH" dirty="0">
                <a:latin typeface="Sukhumvit Set" panose="02000506000000020004" pitchFamily="2" charset="-34"/>
                <a:cs typeface="Sukhumvit Set" panose="02000506000000020004" pitchFamily="2" charset="-34"/>
              </a:rPr>
              <a:t> (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Animation)</a:t>
            </a:r>
            <a:endParaRPr lang="en-TH" dirty="0">
              <a:latin typeface="Sukhumvit Set" panose="02000506000000020004" pitchFamily="2" charset="-34"/>
              <a:cs typeface="Sukhumvit Set" panose="02000506000000020004" pitchFamily="2" charset="-34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E44B3F9-65E0-4244-BE02-A8D7E0E5D4C1}"/>
              </a:ext>
            </a:extLst>
          </p:cNvPr>
          <p:cNvSpPr txBox="1">
            <a:spLocks/>
          </p:cNvSpPr>
          <p:nvPr/>
        </p:nvSpPr>
        <p:spPr>
          <a:xfrm>
            <a:off x="609602" y="3913731"/>
            <a:ext cx="10972800" cy="4525963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charset="2"/>
              <a:buNone/>
            </a:pPr>
            <a:r>
              <a:rPr lang="en-US" dirty="0">
                <a:cs typeface="+mj-cs"/>
              </a:rPr>
              <a:t>	</a:t>
            </a:r>
            <a:r>
              <a:rPr lang="th-TH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การสร้างอน</a:t>
            </a:r>
            <a:r>
              <a:rPr lang="th-TH" dirty="0" err="1">
                <a:latin typeface="SUKHUMVITSET-TEXT" panose="02000506000000020004" pitchFamily="2" charset="-34"/>
                <a:cs typeface="SUKHUMVITSET-TEXT" panose="02000506000000020004" pitchFamily="2" charset="-34"/>
              </a:rPr>
              <a:t>ิ</a:t>
            </a:r>
            <a:r>
              <a:rPr lang="th-TH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เม</a:t>
            </a:r>
            <a:r>
              <a:rPr lang="th-TH" dirty="0" err="1">
                <a:latin typeface="SUKHUMVITSET-TEXT" panose="02000506000000020004" pitchFamily="2" charset="-34"/>
                <a:cs typeface="SUKHUMVITSET-TEXT" panose="02000506000000020004" pitchFamily="2" charset="-34"/>
              </a:rPr>
              <a:t>ชั่น</a:t>
            </a:r>
            <a:r>
              <a:rPr lang="th-TH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ในโปรแกรม </a:t>
            </a:r>
            <a:r>
              <a:rPr lang="en-US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Premiere </a:t>
            </a:r>
            <a:r>
              <a:rPr lang="th-TH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จะใช้การสร้างอน</a:t>
            </a:r>
            <a:r>
              <a:rPr lang="th-TH" dirty="0" err="1">
                <a:latin typeface="SUKHUMVITSET-TEXT" panose="02000506000000020004" pitchFamily="2" charset="-34"/>
                <a:cs typeface="SUKHUMVITSET-TEXT" panose="02000506000000020004" pitchFamily="2" charset="-34"/>
              </a:rPr>
              <a:t>ิ</a:t>
            </a:r>
            <a:r>
              <a:rPr lang="th-TH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เม</a:t>
            </a:r>
            <a:r>
              <a:rPr lang="th-TH" dirty="0" err="1">
                <a:latin typeface="SUKHUMVITSET-TEXT" panose="02000506000000020004" pitchFamily="2" charset="-34"/>
                <a:cs typeface="SUKHUMVITSET-TEXT" panose="02000506000000020004" pitchFamily="2" charset="-34"/>
              </a:rPr>
              <a:t>ชั่น</a:t>
            </a:r>
            <a:r>
              <a:rPr lang="th-TH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แบบ </a:t>
            </a:r>
            <a:r>
              <a:rPr lang="en-US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Motion Tween </a:t>
            </a:r>
            <a:r>
              <a:rPr lang="th-TH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หรือการสร้างอน</a:t>
            </a:r>
            <a:r>
              <a:rPr lang="th-TH" dirty="0" err="1">
                <a:latin typeface="SUKHUMVITSET-TEXT" panose="02000506000000020004" pitchFamily="2" charset="-34"/>
                <a:cs typeface="SUKHUMVITSET-TEXT" panose="02000506000000020004" pitchFamily="2" charset="-34"/>
              </a:rPr>
              <a:t>ิ</a:t>
            </a:r>
            <a:r>
              <a:rPr lang="th-TH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เม</a:t>
            </a:r>
            <a:r>
              <a:rPr lang="th-TH" dirty="0" err="1">
                <a:latin typeface="SUKHUMVITSET-TEXT" panose="02000506000000020004" pitchFamily="2" charset="-34"/>
                <a:cs typeface="SUKHUMVITSET-TEXT" panose="02000506000000020004" pitchFamily="2" charset="-34"/>
              </a:rPr>
              <a:t>ชั่น</a:t>
            </a:r>
            <a:r>
              <a:rPr lang="th-TH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แบบกำหนดคีย์เฟรม โดยการทำงานจะอยู่ส่วนของหน้าต่าง </a:t>
            </a:r>
            <a:r>
              <a:rPr lang="en-US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Effect Control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7185905-E6A3-CB42-BD79-508C9477AA67}"/>
              </a:ext>
            </a:extLst>
          </p:cNvPr>
          <p:cNvGrpSpPr/>
          <p:nvPr/>
        </p:nvGrpSpPr>
        <p:grpSpPr>
          <a:xfrm>
            <a:off x="3340703" y="1942058"/>
            <a:ext cx="5999525" cy="3655178"/>
            <a:chOff x="2439541" y="2256110"/>
            <a:chExt cx="6745403" cy="41096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1CFAEC8-2775-0544-AB71-D8E75EC543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4697" r="49835" b="42929"/>
            <a:stretch/>
          </p:blipFill>
          <p:spPr>
            <a:xfrm>
              <a:off x="2439541" y="2406236"/>
              <a:ext cx="6745403" cy="3959474"/>
            </a:xfrm>
            <a:prstGeom prst="rect">
              <a:avLst/>
            </a:prstGeom>
          </p:spPr>
        </p:pic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FCF6321-5A37-944B-8187-9461EAE726E5}"/>
                </a:ext>
              </a:extLst>
            </p:cNvPr>
            <p:cNvSpPr/>
            <p:nvPr/>
          </p:nvSpPr>
          <p:spPr>
            <a:xfrm>
              <a:off x="5515970" y="2256110"/>
              <a:ext cx="1160060" cy="818866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471143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6E4EE-F8A8-8D48-B916-C0825C9B0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latin typeface="Sukhumvit Set" panose="02000506000000020004" pitchFamily="2" charset="-34"/>
                <a:cs typeface="Sukhumvit Set" panose="02000506000000020004" pitchFamily="2" charset="-34"/>
              </a:rPr>
              <a:t>ส่วนประกอบในหน้าต่าง 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Effect Control</a:t>
            </a:r>
            <a:endParaRPr lang="en-TH" dirty="0">
              <a:latin typeface="Sukhumvit Set" panose="02000506000000020004" pitchFamily="2" charset="-34"/>
              <a:cs typeface="Sukhumvit Set" panose="02000506000000020004" pitchFamily="2" charset="-34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ECDC51-EF26-FC49-90F3-6A042889ABAC}"/>
              </a:ext>
            </a:extLst>
          </p:cNvPr>
          <p:cNvSpPr txBox="1">
            <a:spLocks/>
          </p:cNvSpPr>
          <p:nvPr/>
        </p:nvSpPr>
        <p:spPr>
          <a:xfrm>
            <a:off x="5953897" y="1702559"/>
            <a:ext cx="5666436" cy="5155441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charset="2"/>
              <a:buNone/>
            </a:pPr>
            <a:r>
              <a:rPr lang="en-US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1.  </a:t>
            </a:r>
            <a:r>
              <a:rPr lang="th-TH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แสดงชื่อของคลิป (ใน </a:t>
            </a:r>
            <a:r>
              <a:rPr lang="en-US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Timeline</a:t>
            </a:r>
            <a:r>
              <a:rPr lang="th-TH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) ที่กำลังทำงาน</a:t>
            </a:r>
            <a:endParaRPr lang="en-US" dirty="0">
              <a:latin typeface="SUKHUMVITSET-TEXT" panose="02000506000000020004" pitchFamily="2" charset="-34"/>
              <a:cs typeface="SUKHUMVITSET-TEXT" panose="02000506000000020004" pitchFamily="2" charset="-34"/>
            </a:endParaRPr>
          </a:p>
          <a:p>
            <a:pPr marL="0" indent="0">
              <a:buFont typeface="Wingdings 2" charset="2"/>
              <a:buNone/>
            </a:pPr>
            <a:r>
              <a:rPr lang="en-US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2.</a:t>
            </a:r>
            <a:r>
              <a:rPr lang="th-TH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  ส่วนสำหรับเก็บข้อมูลการเคลื่อนที่ (ตำแหน่ง)      </a:t>
            </a:r>
            <a:br>
              <a:rPr lang="th-TH" dirty="0">
                <a:latin typeface="SUKHUMVITSET-TEXT" panose="02000506000000020004" pitchFamily="2" charset="-34"/>
                <a:cs typeface="SUKHUMVITSET-TEXT" panose="02000506000000020004" pitchFamily="2" charset="-34"/>
              </a:rPr>
            </a:br>
            <a:r>
              <a:rPr lang="th-TH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     คลิป</a:t>
            </a:r>
            <a:endParaRPr lang="en-US" dirty="0">
              <a:latin typeface="SUKHUMVITSET-TEXT" panose="02000506000000020004" pitchFamily="2" charset="-34"/>
              <a:cs typeface="SUKHUMVITSET-TEXT" panose="02000506000000020004" pitchFamily="2" charset="-34"/>
            </a:endParaRPr>
          </a:p>
          <a:p>
            <a:pPr marL="0" indent="0">
              <a:buFont typeface="Wingdings 2" charset="2"/>
              <a:buNone/>
            </a:pPr>
            <a:r>
              <a:rPr lang="en-US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3.</a:t>
            </a:r>
            <a:r>
              <a:rPr lang="th-TH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  ส่วนสำหรับเก็บข้อมูลขนาดของคลิป</a:t>
            </a:r>
            <a:endParaRPr lang="en-US" dirty="0">
              <a:latin typeface="SUKHUMVITSET-TEXT" panose="02000506000000020004" pitchFamily="2" charset="-34"/>
              <a:cs typeface="SUKHUMVITSET-TEXT" panose="02000506000000020004" pitchFamily="2" charset="-34"/>
            </a:endParaRPr>
          </a:p>
          <a:p>
            <a:pPr marL="0" indent="0">
              <a:buFont typeface="Wingdings 2" charset="2"/>
              <a:buNone/>
            </a:pPr>
            <a:r>
              <a:rPr lang="en-US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4.</a:t>
            </a:r>
            <a:r>
              <a:rPr lang="th-TH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  การแก้ไขขนาดเฉพาะในแนวนอน </a:t>
            </a:r>
            <a:br>
              <a:rPr lang="th-TH" dirty="0">
                <a:latin typeface="SUKHUMVITSET-TEXT" panose="02000506000000020004" pitchFamily="2" charset="-34"/>
                <a:cs typeface="SUKHUMVITSET-TEXT" panose="02000506000000020004" pitchFamily="2" charset="-34"/>
              </a:rPr>
            </a:br>
            <a:r>
              <a:rPr lang="th-TH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     (ค่าความกว้าง)</a:t>
            </a:r>
            <a:endParaRPr lang="en-US" dirty="0">
              <a:latin typeface="SUKHUMVITSET-TEXT" panose="02000506000000020004" pitchFamily="2" charset="-34"/>
              <a:cs typeface="SUKHUMVITSET-TEXT" panose="02000506000000020004" pitchFamily="2" charset="-34"/>
            </a:endParaRPr>
          </a:p>
          <a:p>
            <a:pPr marL="0" indent="0">
              <a:buFont typeface="Wingdings 2" charset="2"/>
              <a:buNone/>
            </a:pPr>
            <a:r>
              <a:rPr lang="en-US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5.</a:t>
            </a:r>
            <a:r>
              <a:rPr lang="th-TH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  ส่วนสำหรับการเก็บทิศทางการหมุน</a:t>
            </a:r>
            <a:endParaRPr lang="en-US" dirty="0">
              <a:latin typeface="SUKHUMVITSET-TEXT" panose="02000506000000020004" pitchFamily="2" charset="-34"/>
              <a:cs typeface="SUKHUMVITSET-TEXT" panose="02000506000000020004" pitchFamily="2" charset="-34"/>
            </a:endParaRPr>
          </a:p>
          <a:p>
            <a:pPr marL="0" indent="0">
              <a:buFont typeface="Wingdings 2" charset="2"/>
              <a:buNone/>
            </a:pPr>
            <a:r>
              <a:rPr lang="en-US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6.</a:t>
            </a:r>
            <a:r>
              <a:rPr lang="th-TH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  ส่วนสำหรับเก็บข้อมูลตำแหน่ง</a:t>
            </a:r>
            <a:br>
              <a:rPr lang="th-TH" dirty="0">
                <a:latin typeface="SUKHUMVITSET-TEXT" panose="02000506000000020004" pitchFamily="2" charset="-34"/>
                <a:cs typeface="SUKHUMVITSET-TEXT" panose="02000506000000020004" pitchFamily="2" charset="-34"/>
              </a:rPr>
            </a:br>
            <a:r>
              <a:rPr lang="th-TH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      จุดศูนย์กลาง</a:t>
            </a:r>
            <a:endParaRPr lang="en-US" dirty="0">
              <a:latin typeface="SUKHUMVITSET-TEXT" panose="02000506000000020004" pitchFamily="2" charset="-34"/>
              <a:cs typeface="SUKHUMVITSET-TEXT" panose="02000506000000020004" pitchFamily="2" charset="-34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0DB36DE-26FB-1944-A5D6-335B5977849F}"/>
              </a:ext>
            </a:extLst>
          </p:cNvPr>
          <p:cNvGrpSpPr/>
          <p:nvPr/>
        </p:nvGrpSpPr>
        <p:grpSpPr>
          <a:xfrm>
            <a:off x="263970" y="2117520"/>
            <a:ext cx="4543557" cy="4337871"/>
            <a:chOff x="374807" y="952448"/>
            <a:chExt cx="5453841" cy="520694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3D2CF13-D533-B64F-92EA-8B34E94A81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6110" r="70734" b="42957"/>
            <a:stretch/>
          </p:blipFill>
          <p:spPr>
            <a:xfrm>
              <a:off x="982495" y="1417638"/>
              <a:ext cx="4846153" cy="4741757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9126EDD-6730-F04D-94AB-203313CC48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4169" y="952448"/>
              <a:ext cx="695004" cy="695004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FBFCA9E-1774-214E-89E9-4EB3C4201B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4807" y="1955328"/>
              <a:ext cx="695004" cy="688908"/>
            </a:xfrm>
            <a:prstGeom prst="rect">
              <a:avLst/>
            </a:prstGeom>
          </p:spPr>
        </p:pic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35C2018-6B82-A246-9889-33C29C0E7FF5}"/>
                </a:ext>
              </a:extLst>
            </p:cNvPr>
            <p:cNvSpPr/>
            <p:nvPr/>
          </p:nvSpPr>
          <p:spPr>
            <a:xfrm>
              <a:off x="374807" y="2743200"/>
              <a:ext cx="695004" cy="64144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4E01D8F-C543-3946-91AB-485921CEB92D}"/>
                </a:ext>
              </a:extLst>
            </p:cNvPr>
            <p:cNvSpPr/>
            <p:nvPr/>
          </p:nvSpPr>
          <p:spPr>
            <a:xfrm>
              <a:off x="3944060" y="2644236"/>
              <a:ext cx="695004" cy="64144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8E116BA-0EC0-0445-A6CF-2B9FE124B045}"/>
                </a:ext>
              </a:extLst>
            </p:cNvPr>
            <p:cNvSpPr/>
            <p:nvPr/>
          </p:nvSpPr>
          <p:spPr>
            <a:xfrm>
              <a:off x="410332" y="3423586"/>
              <a:ext cx="695004" cy="61642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6E15215-E8A2-BC4C-B45A-3ACCE3E3343F}"/>
                </a:ext>
              </a:extLst>
            </p:cNvPr>
            <p:cNvSpPr/>
            <p:nvPr/>
          </p:nvSpPr>
          <p:spPr>
            <a:xfrm>
              <a:off x="4143864" y="3719287"/>
              <a:ext cx="695004" cy="64144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AB9ECD3-2F8D-F34D-9844-824A01875AB9}"/>
                </a:ext>
              </a:extLst>
            </p:cNvPr>
            <p:cNvSpPr/>
            <p:nvPr/>
          </p:nvSpPr>
          <p:spPr>
            <a:xfrm>
              <a:off x="448413" y="4085774"/>
              <a:ext cx="695004" cy="64144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B45D15D8-0410-7D45-B567-8A4B50B9413E}"/>
                </a:ext>
              </a:extLst>
            </p:cNvPr>
            <p:cNvSpPr/>
            <p:nvPr/>
          </p:nvSpPr>
          <p:spPr>
            <a:xfrm>
              <a:off x="448413" y="4819360"/>
              <a:ext cx="695004" cy="64144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EC1B5E9-618A-2D49-8900-4D427AA9FE99}"/>
                </a:ext>
              </a:extLst>
            </p:cNvPr>
            <p:cNvSpPr/>
            <p:nvPr/>
          </p:nvSpPr>
          <p:spPr>
            <a:xfrm>
              <a:off x="4143864" y="4744841"/>
              <a:ext cx="695004" cy="64144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254A3595-D689-2D49-ABC8-2A2573F8DFAD}"/>
                </a:ext>
              </a:extLst>
            </p:cNvPr>
            <p:cNvCxnSpPr>
              <a:stCxn id="7" idx="2"/>
            </p:cNvCxnSpPr>
            <p:nvPr/>
          </p:nvCxnSpPr>
          <p:spPr>
            <a:xfrm>
              <a:off x="2001671" y="1647452"/>
              <a:ext cx="0" cy="30787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ACDB2B2E-E753-9049-BA8E-410F4AFECF07}"/>
                </a:ext>
              </a:extLst>
            </p:cNvPr>
            <p:cNvCxnSpPr>
              <a:stCxn id="10" idx="2"/>
            </p:cNvCxnSpPr>
            <p:nvPr/>
          </p:nvCxnSpPr>
          <p:spPr>
            <a:xfrm flipH="1">
              <a:off x="2947916" y="2964959"/>
              <a:ext cx="996144" cy="9896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41C4E2D0-C0EB-C442-8D40-46634F90D9AC}"/>
                </a:ext>
              </a:extLst>
            </p:cNvPr>
            <p:cNvCxnSpPr>
              <a:stCxn id="8" idx="3"/>
            </p:cNvCxnSpPr>
            <p:nvPr/>
          </p:nvCxnSpPr>
          <p:spPr>
            <a:xfrm>
              <a:off x="1069811" y="2299782"/>
              <a:ext cx="449323" cy="40244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5802A7BC-B8BB-6847-8443-7F9C659AEDEE}"/>
                </a:ext>
              </a:extLst>
            </p:cNvPr>
            <p:cNvCxnSpPr>
              <a:stCxn id="9" idx="6"/>
            </p:cNvCxnSpPr>
            <p:nvPr/>
          </p:nvCxnSpPr>
          <p:spPr>
            <a:xfrm flipV="1">
              <a:off x="1069811" y="3063922"/>
              <a:ext cx="449323" cy="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FAA51D2E-13C1-044D-96DE-24AE9F93E890}"/>
                </a:ext>
              </a:extLst>
            </p:cNvPr>
            <p:cNvCxnSpPr/>
            <p:nvPr/>
          </p:nvCxnSpPr>
          <p:spPr>
            <a:xfrm>
              <a:off x="1143417" y="3760791"/>
              <a:ext cx="375717" cy="2772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BC26FAC8-981B-C54B-A311-9E8D3BB8E6F6}"/>
                </a:ext>
              </a:extLst>
            </p:cNvPr>
            <p:cNvCxnSpPr>
              <a:stCxn id="13" idx="6"/>
            </p:cNvCxnSpPr>
            <p:nvPr/>
          </p:nvCxnSpPr>
          <p:spPr>
            <a:xfrm flipV="1">
              <a:off x="1143417" y="4360732"/>
              <a:ext cx="372895" cy="4576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F32C7DC3-E659-2D4E-8056-569C77714BF2}"/>
                </a:ext>
              </a:extLst>
            </p:cNvPr>
            <p:cNvCxnSpPr>
              <a:stCxn id="14" idx="6"/>
            </p:cNvCxnSpPr>
            <p:nvPr/>
          </p:nvCxnSpPr>
          <p:spPr>
            <a:xfrm flipV="1">
              <a:off x="1143417" y="4819360"/>
              <a:ext cx="534082" cy="32072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9FF2C1E1-4EE9-6547-893B-1D0212332147}"/>
                </a:ext>
              </a:extLst>
            </p:cNvPr>
            <p:cNvCxnSpPr>
              <a:stCxn id="15" idx="2"/>
            </p:cNvCxnSpPr>
            <p:nvPr/>
          </p:nvCxnSpPr>
          <p:spPr>
            <a:xfrm flipH="1" flipV="1">
              <a:off x="3572979" y="5065563"/>
              <a:ext cx="570885" cy="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8D4008AB-960B-0649-8B0E-AEA40496A636}"/>
                </a:ext>
              </a:extLst>
            </p:cNvPr>
            <p:cNvCxnSpPr>
              <a:stCxn id="12" idx="2"/>
            </p:cNvCxnSpPr>
            <p:nvPr/>
          </p:nvCxnSpPr>
          <p:spPr>
            <a:xfrm flipH="1">
              <a:off x="3548418" y="4040010"/>
              <a:ext cx="595446" cy="4576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183318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6E4EE-F8A8-8D48-B916-C0825C9B0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latin typeface="Sukhumvit Set" panose="02000506000000020004" pitchFamily="2" charset="-34"/>
                <a:cs typeface="Sukhumvit Set" panose="02000506000000020004" pitchFamily="2" charset="-34"/>
              </a:rPr>
              <a:t>ส่วนประกอบในหน้าต่าง 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Effect Control</a:t>
            </a:r>
            <a:r>
              <a:rPr lang="th-TH" dirty="0">
                <a:latin typeface="Sukhumvit Set" panose="02000506000000020004" pitchFamily="2" charset="-34"/>
                <a:cs typeface="Sukhumvit Set" panose="02000506000000020004" pitchFamily="2" charset="-34"/>
              </a:rPr>
              <a:t>  (ต่อ)</a:t>
            </a:r>
            <a:endParaRPr lang="en-TH" dirty="0">
              <a:latin typeface="Sukhumvit Set" panose="02000506000000020004" pitchFamily="2" charset="-34"/>
              <a:cs typeface="Sukhumvit Set" panose="02000506000000020004" pitchFamily="2" charset="-34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D1A1904-FFAA-054D-A287-F1D9F1EA4FAD}"/>
              </a:ext>
            </a:extLst>
          </p:cNvPr>
          <p:cNvSpPr txBox="1">
            <a:spLocks/>
          </p:cNvSpPr>
          <p:nvPr/>
        </p:nvSpPr>
        <p:spPr>
          <a:xfrm>
            <a:off x="6150757" y="2556378"/>
            <a:ext cx="5592830" cy="4525963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charset="2"/>
              <a:buNone/>
            </a:pPr>
            <a:r>
              <a:rPr lang="en-US" sz="2000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7.  </a:t>
            </a:r>
            <a:r>
              <a:rPr lang="th-TH" sz="2000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ส่วนสำหรับเก็บข้อมูลการทำงานของฟิลเตอร์</a:t>
            </a:r>
            <a:br>
              <a:rPr lang="th-TH" sz="2000" dirty="0">
                <a:latin typeface="SUKHUMVITSET-TEXT" panose="02000506000000020004" pitchFamily="2" charset="-34"/>
                <a:cs typeface="SUKHUMVITSET-TEXT" panose="02000506000000020004" pitchFamily="2" charset="-34"/>
              </a:rPr>
            </a:br>
            <a:r>
              <a:rPr lang="th-TH" sz="2000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     (ตัวป้องกันภาพกระตุก)</a:t>
            </a:r>
            <a:endParaRPr lang="en-US" sz="2000" dirty="0">
              <a:latin typeface="SUKHUMVITSET-TEXT" panose="02000506000000020004" pitchFamily="2" charset="-34"/>
              <a:cs typeface="SUKHUMVITSET-TEXT" panose="02000506000000020004" pitchFamily="2" charset="-34"/>
            </a:endParaRPr>
          </a:p>
          <a:p>
            <a:pPr marL="0" indent="0">
              <a:buFont typeface="Wingdings 2" charset="2"/>
              <a:buNone/>
            </a:pPr>
            <a:r>
              <a:rPr lang="en-US" sz="2000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8.</a:t>
            </a:r>
            <a:r>
              <a:rPr lang="th-TH" sz="2000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  ส่วนสำหรับเก็บข้อมูลค่าความโปร่งใสของ</a:t>
            </a:r>
            <a:br>
              <a:rPr lang="th-TH" sz="2000" dirty="0">
                <a:latin typeface="SUKHUMVITSET-TEXT" panose="02000506000000020004" pitchFamily="2" charset="-34"/>
                <a:cs typeface="SUKHUMVITSET-TEXT" panose="02000506000000020004" pitchFamily="2" charset="-34"/>
              </a:rPr>
            </a:br>
            <a:r>
              <a:rPr lang="th-TH" sz="2000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     คลิป</a:t>
            </a:r>
            <a:endParaRPr lang="en-US" sz="2000" dirty="0">
              <a:latin typeface="SUKHUMVITSET-TEXT" panose="02000506000000020004" pitchFamily="2" charset="-34"/>
              <a:cs typeface="SUKHUMVITSET-TEXT" panose="02000506000000020004" pitchFamily="2" charset="-34"/>
            </a:endParaRPr>
          </a:p>
          <a:p>
            <a:pPr marL="0" indent="0">
              <a:buFont typeface="Wingdings 2" charset="2"/>
              <a:buNone/>
            </a:pPr>
            <a:r>
              <a:rPr lang="en-US" sz="2000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9.</a:t>
            </a:r>
            <a:r>
              <a:rPr lang="th-TH" sz="2000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  กำหนดรูปแบบการผสมสี เป็นการผสมสีของตัวเองเข้ากับภาพของคลิปที่ซ้อนอยู่ด้านล่าง</a:t>
            </a:r>
            <a:endParaRPr lang="en-US" sz="2000" dirty="0">
              <a:latin typeface="SUKHUMVITSET-TEXT" panose="02000506000000020004" pitchFamily="2" charset="-34"/>
              <a:cs typeface="SUKHUMVITSET-TEXT" panose="02000506000000020004" pitchFamily="2" charset="-34"/>
            </a:endParaRPr>
          </a:p>
          <a:p>
            <a:pPr marL="0" indent="0">
              <a:buFont typeface="Wingdings 2" charset="2"/>
              <a:buNone/>
            </a:pPr>
            <a:endParaRPr lang="en-US" sz="2000" dirty="0">
              <a:latin typeface="SUKHUMVITSET-TEXT" panose="02000506000000020004" pitchFamily="2" charset="-34"/>
              <a:cs typeface="SUKHUMVITSET-TEXT" panose="02000506000000020004" pitchFamily="2" charset="-34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A73AA39-6136-CF44-9A5C-A24060E467C3}"/>
              </a:ext>
            </a:extLst>
          </p:cNvPr>
          <p:cNvGrpSpPr/>
          <p:nvPr/>
        </p:nvGrpSpPr>
        <p:grpSpPr>
          <a:xfrm>
            <a:off x="319389" y="1981200"/>
            <a:ext cx="4869700" cy="4649250"/>
            <a:chOff x="374807" y="952448"/>
            <a:chExt cx="5453841" cy="520694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91ED2BE-9294-8B4F-8545-5AEBE86300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6110" r="70734" b="42957"/>
            <a:stretch/>
          </p:blipFill>
          <p:spPr>
            <a:xfrm>
              <a:off x="982495" y="1417638"/>
              <a:ext cx="4846153" cy="4741757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B3AC7F7-02EF-8B46-9B9A-D30331B30A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4169" y="952448"/>
              <a:ext cx="695004" cy="695004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A164A85-EA92-8A46-B7F4-5C411F0D40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4807" y="1955328"/>
              <a:ext cx="695004" cy="688908"/>
            </a:xfrm>
            <a:prstGeom prst="rect">
              <a:avLst/>
            </a:prstGeom>
          </p:spPr>
        </p:pic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1B31FADF-1E70-6A45-AB1D-9D928966F87A}"/>
                </a:ext>
              </a:extLst>
            </p:cNvPr>
            <p:cNvSpPr/>
            <p:nvPr/>
          </p:nvSpPr>
          <p:spPr>
            <a:xfrm>
              <a:off x="374807" y="2743200"/>
              <a:ext cx="695004" cy="64144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DFA825F-33D7-5648-A89C-F6C3D87D3D4E}"/>
                </a:ext>
              </a:extLst>
            </p:cNvPr>
            <p:cNvSpPr/>
            <p:nvPr/>
          </p:nvSpPr>
          <p:spPr>
            <a:xfrm>
              <a:off x="3944060" y="2644236"/>
              <a:ext cx="695004" cy="64144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FF7F59E-D74E-ED44-98E9-DA37B49DCDDA}"/>
                </a:ext>
              </a:extLst>
            </p:cNvPr>
            <p:cNvSpPr/>
            <p:nvPr/>
          </p:nvSpPr>
          <p:spPr>
            <a:xfrm>
              <a:off x="410332" y="3423586"/>
              <a:ext cx="695004" cy="61642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E21A9811-2C06-C04C-8299-ED57EF7AA6E4}"/>
                </a:ext>
              </a:extLst>
            </p:cNvPr>
            <p:cNvSpPr/>
            <p:nvPr/>
          </p:nvSpPr>
          <p:spPr>
            <a:xfrm>
              <a:off x="4143864" y="3719287"/>
              <a:ext cx="695004" cy="64144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6AF3356-79C2-6142-AC63-5A1DA9B6A49B}"/>
                </a:ext>
              </a:extLst>
            </p:cNvPr>
            <p:cNvSpPr/>
            <p:nvPr/>
          </p:nvSpPr>
          <p:spPr>
            <a:xfrm>
              <a:off x="448413" y="4085774"/>
              <a:ext cx="695004" cy="64144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609FA82-912D-FA40-B521-E7769299B741}"/>
                </a:ext>
              </a:extLst>
            </p:cNvPr>
            <p:cNvSpPr/>
            <p:nvPr/>
          </p:nvSpPr>
          <p:spPr>
            <a:xfrm>
              <a:off x="448413" y="4819360"/>
              <a:ext cx="695004" cy="64144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600F399-516F-0A4C-A1B3-839DBA5956B9}"/>
                </a:ext>
              </a:extLst>
            </p:cNvPr>
            <p:cNvSpPr/>
            <p:nvPr/>
          </p:nvSpPr>
          <p:spPr>
            <a:xfrm>
              <a:off x="4143864" y="4744841"/>
              <a:ext cx="695004" cy="64144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07B66837-735B-BD4C-B2C7-3E7F7E61B21B}"/>
                </a:ext>
              </a:extLst>
            </p:cNvPr>
            <p:cNvCxnSpPr>
              <a:stCxn id="7" idx="2"/>
            </p:cNvCxnSpPr>
            <p:nvPr/>
          </p:nvCxnSpPr>
          <p:spPr>
            <a:xfrm>
              <a:off x="2001671" y="1647452"/>
              <a:ext cx="0" cy="30787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B61D63E5-A80C-9946-B040-89B2E1E22AA9}"/>
                </a:ext>
              </a:extLst>
            </p:cNvPr>
            <p:cNvCxnSpPr>
              <a:stCxn id="10" idx="2"/>
            </p:cNvCxnSpPr>
            <p:nvPr/>
          </p:nvCxnSpPr>
          <p:spPr>
            <a:xfrm flipH="1">
              <a:off x="2947916" y="2964959"/>
              <a:ext cx="996144" cy="9896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FAC3F503-F984-E14F-85BF-A7D8FFFAFC21}"/>
                </a:ext>
              </a:extLst>
            </p:cNvPr>
            <p:cNvCxnSpPr>
              <a:stCxn id="8" idx="3"/>
            </p:cNvCxnSpPr>
            <p:nvPr/>
          </p:nvCxnSpPr>
          <p:spPr>
            <a:xfrm>
              <a:off x="1069811" y="2299782"/>
              <a:ext cx="449323" cy="40244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CD386730-564B-9148-8AAF-9F8A9E205167}"/>
                </a:ext>
              </a:extLst>
            </p:cNvPr>
            <p:cNvCxnSpPr>
              <a:stCxn id="9" idx="6"/>
            </p:cNvCxnSpPr>
            <p:nvPr/>
          </p:nvCxnSpPr>
          <p:spPr>
            <a:xfrm flipV="1">
              <a:off x="1069811" y="3063922"/>
              <a:ext cx="449323" cy="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23BB9B8D-5D77-794D-8DF7-C864D7DCD0F2}"/>
                </a:ext>
              </a:extLst>
            </p:cNvPr>
            <p:cNvCxnSpPr/>
            <p:nvPr/>
          </p:nvCxnSpPr>
          <p:spPr>
            <a:xfrm>
              <a:off x="1143417" y="3760791"/>
              <a:ext cx="375717" cy="2772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54C0678B-11A5-BA49-8109-DBC4FD4EE993}"/>
                </a:ext>
              </a:extLst>
            </p:cNvPr>
            <p:cNvCxnSpPr>
              <a:stCxn id="13" idx="6"/>
            </p:cNvCxnSpPr>
            <p:nvPr/>
          </p:nvCxnSpPr>
          <p:spPr>
            <a:xfrm flipV="1">
              <a:off x="1143417" y="4360732"/>
              <a:ext cx="372895" cy="4576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655F4276-F32B-184C-B973-9911C6762AAB}"/>
                </a:ext>
              </a:extLst>
            </p:cNvPr>
            <p:cNvCxnSpPr>
              <a:stCxn id="14" idx="6"/>
            </p:cNvCxnSpPr>
            <p:nvPr/>
          </p:nvCxnSpPr>
          <p:spPr>
            <a:xfrm flipV="1">
              <a:off x="1143417" y="4819360"/>
              <a:ext cx="534082" cy="32072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0B8F786C-3198-5F4D-B954-004F1FE4EF14}"/>
                </a:ext>
              </a:extLst>
            </p:cNvPr>
            <p:cNvCxnSpPr>
              <a:stCxn id="15" idx="2"/>
            </p:cNvCxnSpPr>
            <p:nvPr/>
          </p:nvCxnSpPr>
          <p:spPr>
            <a:xfrm flipH="1" flipV="1">
              <a:off x="3572979" y="5065563"/>
              <a:ext cx="570885" cy="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25679F55-5953-8B48-A546-EFDEB75B35B4}"/>
                </a:ext>
              </a:extLst>
            </p:cNvPr>
            <p:cNvCxnSpPr>
              <a:stCxn id="12" idx="2"/>
            </p:cNvCxnSpPr>
            <p:nvPr/>
          </p:nvCxnSpPr>
          <p:spPr>
            <a:xfrm flipH="1">
              <a:off x="3548418" y="4040010"/>
              <a:ext cx="595446" cy="4576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067088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6E4EE-F8A8-8D48-B916-C0825C9B0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latin typeface="Sukhumvit Set" panose="02000506000000020004" pitchFamily="2" charset="-34"/>
                <a:cs typeface="Sukhumvit Set" panose="02000506000000020004" pitchFamily="2" charset="-34"/>
              </a:rPr>
              <a:t>การ</a:t>
            </a:r>
            <a:r>
              <a:rPr lang="th-TH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เรนเดอร์</a:t>
            </a:r>
            <a:r>
              <a:rPr lang="th-TH" dirty="0">
                <a:latin typeface="Sukhumvit Set" panose="02000506000000020004" pitchFamily="2" charset="-34"/>
                <a:cs typeface="Sukhumvit Set" panose="02000506000000020004" pitchFamily="2" charset="-34"/>
              </a:rPr>
              <a:t> (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Render</a:t>
            </a:r>
            <a:r>
              <a:rPr lang="th-TH" dirty="0">
                <a:latin typeface="Sukhumvit Set" panose="02000506000000020004" pitchFamily="2" charset="-34"/>
                <a:cs typeface="Sukhumvit Set" panose="02000506000000020004" pitchFamily="2" charset="-34"/>
              </a:rPr>
              <a:t>)</a:t>
            </a:r>
            <a:endParaRPr lang="en-TH" dirty="0">
              <a:latin typeface="Sukhumvit Set" panose="02000506000000020004" pitchFamily="2" charset="-34"/>
              <a:cs typeface="Sukhumvit Set" panose="02000506000000020004" pitchFamily="2" charset="-34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99DE454-400B-624F-A152-BDD9418E66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th-TH" sz="2400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	เมื่อนำข้อมูลต่างๆ มาตัดต่อลงในโปรแกรม </a:t>
            </a:r>
            <a:r>
              <a:rPr lang="en-US" sz="2400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Premiere </a:t>
            </a:r>
            <a:r>
              <a:rPr lang="th-TH" sz="2400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แล้ว จะยังไม่สามารถนำไปใช้งานต่อยังโปรแกรมอื่นๆ หรือทำงานอื่นๆ ที่นอกเหนือจากตัวโปรแกรม </a:t>
            </a:r>
            <a:r>
              <a:rPr lang="en-US" sz="2400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Premiere </a:t>
            </a:r>
            <a:r>
              <a:rPr lang="th-TH" sz="2400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เอง ดังนั้นเพื่อให้สามารถนำเอาข้อมูลที่ทำจนเสร็จสิ้นเรียบร้อยแล้วไปใช้งานต่อยังโปรแกรมอื่นๆ จะต้องทำการบันทึกงานให้ออกไปอยู่ในรูปของไฟล์ภาพยนตร์ที่สม บูรณ์ ซึ่งขั้นตอนนี้เราเรียกว่า การเรนเดอร์ (</a:t>
            </a:r>
            <a:r>
              <a:rPr lang="en-US" sz="2400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Render</a:t>
            </a:r>
            <a:r>
              <a:rPr lang="th-TH" sz="2400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)</a:t>
            </a:r>
            <a:endParaRPr lang="en-US" sz="2400" dirty="0">
              <a:latin typeface="SUKHUMVITSET-TEXT" panose="02000506000000020004" pitchFamily="2" charset="-34"/>
              <a:cs typeface="SUKHUMVITSET-TEXT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229133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6E4EE-F8A8-8D48-B916-C0825C9B0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latin typeface="Sukhumvit Set" panose="02000506000000020004" pitchFamily="2" charset="-34"/>
                <a:cs typeface="Sukhumvit Set" panose="02000506000000020004" pitchFamily="2" charset="-34"/>
              </a:rPr>
              <a:t>การ</a:t>
            </a:r>
            <a:r>
              <a:rPr lang="th-TH" dirty="0" err="1">
                <a:latin typeface="Sukhumvit Set" panose="02000506000000020004" pitchFamily="2" charset="-34"/>
                <a:cs typeface="Sukhumvit Set" panose="02000506000000020004" pitchFamily="2" charset="-34"/>
              </a:rPr>
              <a:t>เรนเดอร์</a:t>
            </a:r>
            <a:r>
              <a:rPr lang="th-TH" dirty="0">
                <a:latin typeface="Sukhumvit Set" panose="02000506000000020004" pitchFamily="2" charset="-34"/>
                <a:cs typeface="Sukhumvit Set" panose="02000506000000020004" pitchFamily="2" charset="-34"/>
              </a:rPr>
              <a:t> (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Render</a:t>
            </a:r>
            <a:r>
              <a:rPr lang="th-TH" dirty="0">
                <a:latin typeface="Sukhumvit Set" panose="02000506000000020004" pitchFamily="2" charset="-34"/>
                <a:cs typeface="Sukhumvit Set" panose="02000506000000020004" pitchFamily="2" charset="-34"/>
              </a:rPr>
              <a:t>)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th-TH" dirty="0">
                <a:latin typeface="Sukhumvit Set" panose="02000506000000020004" pitchFamily="2" charset="-34"/>
                <a:cs typeface="Sukhumvit Set" panose="02000506000000020004" pitchFamily="2" charset="-34"/>
              </a:rPr>
              <a:t>(ต่อ)</a:t>
            </a:r>
            <a:endParaRPr lang="en-TH" dirty="0">
              <a:latin typeface="Sukhumvit Set" panose="02000506000000020004" pitchFamily="2" charset="-34"/>
              <a:cs typeface="Sukhumvit Set" panose="02000506000000020004" pitchFamily="2" charset="-34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2C104A2-6EED-CD4C-BED2-E40EE13E2632}"/>
              </a:ext>
            </a:extLst>
          </p:cNvPr>
          <p:cNvSpPr txBox="1">
            <a:spLocks/>
          </p:cNvSpPr>
          <p:nvPr/>
        </p:nvSpPr>
        <p:spPr>
          <a:xfrm>
            <a:off x="5510395" y="2415112"/>
            <a:ext cx="6046140" cy="3794891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charset="2"/>
              <a:buNone/>
            </a:pPr>
            <a:r>
              <a:rPr lang="th-TH" sz="2000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	การ </a:t>
            </a:r>
            <a:r>
              <a:rPr lang="en-US" sz="2000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Export File </a:t>
            </a:r>
            <a:r>
              <a:rPr lang="th-TH" sz="2000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เมื่อคลิกเลือกคำสั่ง </a:t>
            </a:r>
            <a:r>
              <a:rPr lang="en-US" sz="2000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Export</a:t>
            </a:r>
            <a:r>
              <a:rPr lang="th-TH" sz="2000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 แล้วจะปรากฏหน้าต่างดังต่อไปนี้</a:t>
            </a:r>
          </a:p>
          <a:p>
            <a:pPr marL="0" indent="0">
              <a:buFont typeface="Wingdings 2" charset="2"/>
              <a:buNone/>
            </a:pPr>
            <a:r>
              <a:rPr lang="th-TH" sz="2000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  </a:t>
            </a:r>
            <a:r>
              <a:rPr lang="en-US" sz="2000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1.  </a:t>
            </a:r>
            <a:r>
              <a:rPr lang="th-TH" sz="2000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ชุดเครื่องมือสำหรับการตัดความยาวของคลิป</a:t>
            </a:r>
          </a:p>
          <a:p>
            <a:pPr marL="0" indent="0">
              <a:buFont typeface="Wingdings 2" charset="2"/>
              <a:buNone/>
            </a:pPr>
            <a:r>
              <a:rPr lang="th-TH" sz="2000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  </a:t>
            </a:r>
            <a:r>
              <a:rPr lang="en-US" sz="2000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2. </a:t>
            </a:r>
            <a:r>
              <a:rPr lang="th-TH" sz="2000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 ตัวเลือกเพื่อกำหนดคุณภาพในการ </a:t>
            </a:r>
            <a:r>
              <a:rPr lang="en-US" sz="2000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Render </a:t>
            </a:r>
            <a:endParaRPr lang="th-TH" sz="2000" dirty="0">
              <a:latin typeface="SUKHUMVITSET-TEXT" panose="02000506000000020004" pitchFamily="2" charset="-34"/>
              <a:cs typeface="SUKHUMVITSET-TEXT" panose="02000506000000020004" pitchFamily="2" charset="-34"/>
            </a:endParaRPr>
          </a:p>
          <a:p>
            <a:pPr marL="0" indent="0">
              <a:buFont typeface="Wingdings 2" charset="2"/>
              <a:buNone/>
            </a:pPr>
            <a:r>
              <a:rPr lang="th-TH" sz="2000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  </a:t>
            </a:r>
            <a:r>
              <a:rPr lang="en-US" sz="2000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3.  </a:t>
            </a:r>
            <a:r>
              <a:rPr lang="th-TH" sz="2000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ส่วนแสดงรายละเอียดของไฟล์วิดีโอที่จะทำการ </a:t>
            </a:r>
            <a:r>
              <a:rPr lang="en-US" sz="2000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Render</a:t>
            </a:r>
            <a:endParaRPr lang="th-TH" sz="2000" dirty="0">
              <a:latin typeface="SUKHUMVITSET-TEXT" panose="02000506000000020004" pitchFamily="2" charset="-34"/>
              <a:cs typeface="SUKHUMVITSET-TEXT" panose="02000506000000020004" pitchFamily="2" charset="-34"/>
            </a:endParaRPr>
          </a:p>
          <a:p>
            <a:pPr marL="0" indent="0">
              <a:buFont typeface="Wingdings 2" charset="2"/>
              <a:buNone/>
            </a:pPr>
            <a:r>
              <a:rPr lang="th-TH" sz="2000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  </a:t>
            </a:r>
            <a:r>
              <a:rPr lang="en-US" sz="2000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4.  </a:t>
            </a:r>
            <a:r>
              <a:rPr lang="th-TH" sz="2000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แสดงชื่อของไฟล์ที่จะทำการ </a:t>
            </a:r>
            <a:r>
              <a:rPr lang="en-US" sz="2000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Render</a:t>
            </a:r>
            <a:r>
              <a:rPr lang="th-TH" sz="2000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 สามารถคลิกเพื่อเปลี่ยนชื่อและกำหนดตำแหน่ง</a:t>
            </a:r>
            <a:br>
              <a:rPr lang="en-US" sz="2000" dirty="0">
                <a:latin typeface="SUKHUMVITSET-TEXT" panose="02000506000000020004" pitchFamily="2" charset="-34"/>
                <a:cs typeface="SUKHUMVITSET-TEXT" panose="02000506000000020004" pitchFamily="2" charset="-34"/>
              </a:rPr>
            </a:br>
            <a:r>
              <a:rPr lang="th-TH" sz="2000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เพื่อจัดเก็บ</a:t>
            </a:r>
          </a:p>
          <a:p>
            <a:pPr marL="0" indent="0">
              <a:buFont typeface="Wingdings 2" charset="2"/>
              <a:buNone/>
            </a:pPr>
            <a:r>
              <a:rPr lang="th-TH" sz="2000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  </a:t>
            </a:r>
            <a:r>
              <a:rPr lang="en-US" sz="2000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5.  </a:t>
            </a:r>
            <a:r>
              <a:rPr lang="th-TH" sz="2000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กำหนดรายละเอียดวิดีโอที่จะได้</a:t>
            </a:r>
            <a:br>
              <a:rPr lang="en-US" sz="2000" dirty="0">
                <a:latin typeface="SUKHUMVITSET-TEXT" panose="02000506000000020004" pitchFamily="2" charset="-34"/>
                <a:cs typeface="SUKHUMVITSET-TEXT" panose="02000506000000020004" pitchFamily="2" charset="-34"/>
              </a:rPr>
            </a:br>
            <a:r>
              <a:rPr lang="th-TH" sz="2000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จากการ </a:t>
            </a:r>
            <a:r>
              <a:rPr lang="en-US" sz="2000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Render</a:t>
            </a:r>
            <a:endParaRPr lang="th-TH" sz="2000" dirty="0">
              <a:latin typeface="SUKHUMVITSET-TEXT" panose="02000506000000020004" pitchFamily="2" charset="-34"/>
              <a:cs typeface="SUKHUMVITSET-TEXT" panose="02000506000000020004" pitchFamily="2" charset="-34"/>
            </a:endParaRPr>
          </a:p>
          <a:p>
            <a:pPr marL="0" indent="0">
              <a:buFont typeface="Wingdings 2" charset="2"/>
              <a:buNone/>
            </a:pPr>
            <a:r>
              <a:rPr lang="th-TH" sz="2000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  </a:t>
            </a:r>
            <a:r>
              <a:rPr lang="en-US" sz="2000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6.  </a:t>
            </a:r>
            <a:r>
              <a:rPr lang="th-TH" sz="2000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กำหนดรูปแบบไฟล์</a:t>
            </a:r>
            <a:endParaRPr lang="en-US" sz="2000" dirty="0">
              <a:latin typeface="SUKHUMVITSET-TEXT" panose="02000506000000020004" pitchFamily="2" charset="-34"/>
              <a:cs typeface="SUKHUMVITSET-TEXT" panose="02000506000000020004" pitchFamily="2" charset="-34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37F80BD-67E7-6645-9F1F-B28FF1EAC5E1}"/>
              </a:ext>
            </a:extLst>
          </p:cNvPr>
          <p:cNvGrpSpPr/>
          <p:nvPr/>
        </p:nvGrpSpPr>
        <p:grpSpPr>
          <a:xfrm>
            <a:off x="258650" y="2687781"/>
            <a:ext cx="4785809" cy="3487637"/>
            <a:chOff x="258650" y="1532105"/>
            <a:chExt cx="6371653" cy="464331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5BDB87F-2BD6-344D-8255-029BDBD6B1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4630" t="5810" r="17863" b="7790"/>
            <a:stretch/>
          </p:blipFill>
          <p:spPr>
            <a:xfrm>
              <a:off x="258650" y="1532105"/>
              <a:ext cx="6371653" cy="458488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2AFAAD2-D049-C040-94B0-450A08018D14}"/>
                </a:ext>
              </a:extLst>
            </p:cNvPr>
            <p:cNvSpPr/>
            <p:nvPr/>
          </p:nvSpPr>
          <p:spPr>
            <a:xfrm>
              <a:off x="296214" y="5370490"/>
              <a:ext cx="3206840" cy="708338"/>
            </a:xfrm>
            <a:prstGeom prst="rect">
              <a:avLst/>
            </a:prstGeom>
            <a:noFill/>
            <a:ln w="571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SUKHUMVITSET-TEXT" panose="02000506000000020004" pitchFamily="2" charset="-34"/>
                <a:cs typeface="SUKHUMVITSET-TEXT" panose="02000506000000020004" pitchFamily="2" charset="-34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FAA4511-F230-2944-B184-E2447303BAE4}"/>
                </a:ext>
              </a:extLst>
            </p:cNvPr>
            <p:cNvSpPr/>
            <p:nvPr/>
          </p:nvSpPr>
          <p:spPr>
            <a:xfrm>
              <a:off x="3683358" y="5177307"/>
              <a:ext cx="2412642" cy="412124"/>
            </a:xfrm>
            <a:prstGeom prst="rect">
              <a:avLst/>
            </a:prstGeom>
            <a:noFill/>
            <a:ln w="571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SUKHUMVITSET-TEXT" panose="02000506000000020004" pitchFamily="2" charset="-34"/>
                <a:cs typeface="SUKHUMVITSET-TEXT" panose="02000506000000020004" pitchFamily="2" charset="-34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A18C32F-95A3-9743-ABB0-7B492B509326}"/>
                </a:ext>
              </a:extLst>
            </p:cNvPr>
            <p:cNvSpPr/>
            <p:nvPr/>
          </p:nvSpPr>
          <p:spPr>
            <a:xfrm>
              <a:off x="3687821" y="3116687"/>
              <a:ext cx="2725858" cy="914400"/>
            </a:xfrm>
            <a:prstGeom prst="rect">
              <a:avLst/>
            </a:prstGeom>
            <a:noFill/>
            <a:ln w="571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SUKHUMVITSET-TEXT" panose="02000506000000020004" pitchFamily="2" charset="-34"/>
                <a:cs typeface="SUKHUMVITSET-TEXT" panose="02000506000000020004" pitchFamily="2" charset="-34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CBF7FC1-F947-6C45-9AEB-164164C63132}"/>
                </a:ext>
              </a:extLst>
            </p:cNvPr>
            <p:cNvSpPr/>
            <p:nvPr/>
          </p:nvSpPr>
          <p:spPr>
            <a:xfrm>
              <a:off x="4146997" y="2743200"/>
              <a:ext cx="1429555" cy="154306"/>
            </a:xfrm>
            <a:prstGeom prst="rect">
              <a:avLst/>
            </a:prstGeom>
            <a:noFill/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SUKHUMVITSET-TEXT" panose="02000506000000020004" pitchFamily="2" charset="-34"/>
                <a:cs typeface="SUKHUMVITSET-TEXT" panose="02000506000000020004" pitchFamily="2" charset="-34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8ED47CF-CABE-B44B-A440-674DF24F562E}"/>
                </a:ext>
              </a:extLst>
            </p:cNvPr>
            <p:cNvSpPr/>
            <p:nvPr/>
          </p:nvSpPr>
          <p:spPr>
            <a:xfrm>
              <a:off x="619259" y="5660265"/>
              <a:ext cx="618186" cy="515154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SUKHUMVITSET-TEXT" panose="02000506000000020004" pitchFamily="2" charset="-34"/>
                  <a:cs typeface="SUKHUMVITSET-TEXT" panose="02000506000000020004" pitchFamily="2" charset="-34"/>
                </a:rPr>
                <a:t>1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4FE4899-4EBD-5849-BD75-47666D0F5408}"/>
                </a:ext>
              </a:extLst>
            </p:cNvPr>
            <p:cNvSpPr/>
            <p:nvPr/>
          </p:nvSpPr>
          <p:spPr>
            <a:xfrm>
              <a:off x="5673680" y="5145111"/>
              <a:ext cx="618186" cy="515154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SUKHUMVITSET-TEXT" panose="02000506000000020004" pitchFamily="2" charset="-34"/>
                  <a:cs typeface="SUKHUMVITSET-TEXT" panose="02000506000000020004" pitchFamily="2" charset="-34"/>
                </a:rPr>
                <a:t>2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2A18126-DC49-284B-A2E6-3AE5EE21AEEF}"/>
                </a:ext>
              </a:extLst>
            </p:cNvPr>
            <p:cNvSpPr/>
            <p:nvPr/>
          </p:nvSpPr>
          <p:spPr>
            <a:xfrm>
              <a:off x="3445549" y="3437698"/>
              <a:ext cx="618186" cy="515154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SUKHUMVITSET-TEXT" panose="02000506000000020004" pitchFamily="2" charset="-34"/>
                  <a:cs typeface="SUKHUMVITSET-TEXT" panose="02000506000000020004" pitchFamily="2" charset="-34"/>
                </a:rPr>
                <a:t>3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B3FEFE2A-129C-ED4F-917C-2BF945AA9B16}"/>
                </a:ext>
              </a:extLst>
            </p:cNvPr>
            <p:cNvSpPr/>
            <p:nvPr/>
          </p:nvSpPr>
          <p:spPr>
            <a:xfrm>
              <a:off x="3664126" y="2415270"/>
              <a:ext cx="618186" cy="515154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SUKHUMVITSET-TEXT" panose="02000506000000020004" pitchFamily="2" charset="-34"/>
                  <a:cs typeface="SUKHUMVITSET-TEXT" panose="02000506000000020004" pitchFamily="2" charset="-34"/>
                </a:rPr>
                <a:t>4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2CDF79D-FE37-FB47-ACA2-ECF0982E945F}"/>
                </a:ext>
              </a:extLst>
            </p:cNvPr>
            <p:cNvSpPr/>
            <p:nvPr/>
          </p:nvSpPr>
          <p:spPr>
            <a:xfrm>
              <a:off x="5645552" y="2173550"/>
              <a:ext cx="618186" cy="515154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SUKHUMVITSET-TEXT" panose="02000506000000020004" pitchFamily="2" charset="-34"/>
                  <a:cs typeface="SUKHUMVITSET-TEXT" panose="02000506000000020004" pitchFamily="2" charset="-34"/>
                </a:rPr>
                <a:t>5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68AD6FD-FAFF-DD44-A945-76E9DA181D22}"/>
                </a:ext>
              </a:extLst>
            </p:cNvPr>
            <p:cNvSpPr/>
            <p:nvPr/>
          </p:nvSpPr>
          <p:spPr>
            <a:xfrm>
              <a:off x="5077496" y="1687613"/>
              <a:ext cx="618186" cy="515154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SUKHUMVITSET-TEXT" panose="02000506000000020004" pitchFamily="2" charset="-34"/>
                  <a:cs typeface="SUKHUMVITSET-TEXT" panose="02000506000000020004" pitchFamily="2" charset="-34"/>
                </a:rPr>
                <a:t>6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E3F5649-1BD7-5D4D-B791-2E1A1A96793F}"/>
                </a:ext>
              </a:extLst>
            </p:cNvPr>
            <p:cNvSpPr/>
            <p:nvPr/>
          </p:nvSpPr>
          <p:spPr>
            <a:xfrm>
              <a:off x="4406270" y="2118993"/>
              <a:ext cx="833908" cy="200224"/>
            </a:xfrm>
            <a:prstGeom prst="rect">
              <a:avLst/>
            </a:prstGeom>
            <a:noFill/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SUKHUMVITSET-TEXT" panose="02000506000000020004" pitchFamily="2" charset="-34"/>
                <a:cs typeface="SUKHUMVITSET-TEXT" panose="02000506000000020004" pitchFamily="2" charset="-34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C67B14A-796E-8E4C-9607-098CCBDF5794}"/>
                </a:ext>
              </a:extLst>
            </p:cNvPr>
            <p:cNvSpPr/>
            <p:nvPr/>
          </p:nvSpPr>
          <p:spPr>
            <a:xfrm>
              <a:off x="4823224" y="2382234"/>
              <a:ext cx="872458" cy="154904"/>
            </a:xfrm>
            <a:prstGeom prst="rect">
              <a:avLst/>
            </a:prstGeom>
            <a:noFill/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SUKHUMVITSET-TEXT" panose="02000506000000020004" pitchFamily="2" charset="-34"/>
                <a:cs typeface="SUKHUMVITSET-TEXT" panose="02000506000000020004" pitchFamily="2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91932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09408-D84D-2F41-9872-40167DF46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728" y="558829"/>
            <a:ext cx="10571998" cy="970450"/>
          </a:xfrm>
        </p:spPr>
        <p:txBody>
          <a:bodyPr/>
          <a:lstStyle/>
          <a:p>
            <a:r>
              <a:rPr lang="th-TH" dirty="0">
                <a:latin typeface="Sukhumvit Set" panose="02000506000000020004" pitchFamily="2" charset="-34"/>
                <a:cs typeface="Sukhumvit Set" panose="02000506000000020004" pitchFamily="2" charset="-34"/>
              </a:rPr>
              <a:t>อ้างอิง</a:t>
            </a:r>
            <a:endParaRPr lang="en-TH" dirty="0">
              <a:latin typeface="Sukhumvit Set" panose="02000506000000020004" pitchFamily="2" charset="-34"/>
              <a:cs typeface="Sukhumvit Set" panose="02000506000000020004" pitchFamily="2" charset="-34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4E50AA3-E5B0-494A-801D-767569D94BB7}"/>
              </a:ext>
            </a:extLst>
          </p:cNvPr>
          <p:cNvSpPr txBox="1">
            <a:spLocks/>
          </p:cNvSpPr>
          <p:nvPr/>
        </p:nvSpPr>
        <p:spPr bwMode="auto">
          <a:xfrm>
            <a:off x="436728" y="2906971"/>
            <a:ext cx="10085695" cy="29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th-TH" sz="1800" dirty="0">
              <a:latin typeface="SUKHUMVITSET-TEXT" panose="02000506000000020004" pitchFamily="2" charset="-34"/>
              <a:cs typeface="SUKHUMVITSET-TEXT" panose="02000506000000020004" pitchFamily="2" charset="-34"/>
            </a:endParaRPr>
          </a:p>
          <a:p>
            <a:pPr marL="0" indent="0">
              <a:buNone/>
            </a:pPr>
            <a:r>
              <a:rPr lang="th-TH" sz="1800" dirty="0" err="1">
                <a:latin typeface="SUKHUMVITSET-TEXT" panose="02000506000000020004" pitchFamily="2" charset="-34"/>
                <a:cs typeface="SUKHUMVITSET-TEXT" panose="02000506000000020004" pitchFamily="2" charset="-34"/>
              </a:rPr>
              <a:t>สุนัน</a:t>
            </a:r>
            <a:r>
              <a:rPr lang="th-TH" sz="1800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ทา  ครุฑ</a:t>
            </a:r>
            <a:r>
              <a:rPr lang="th-TH" sz="1800" dirty="0" err="1">
                <a:latin typeface="SUKHUMVITSET-TEXT" panose="02000506000000020004" pitchFamily="2" charset="-34"/>
                <a:cs typeface="SUKHUMVITSET-TEXT" panose="02000506000000020004" pitchFamily="2" charset="-34"/>
              </a:rPr>
              <a:t>ธา</a:t>
            </a:r>
            <a:r>
              <a:rPr lang="th-TH" sz="1800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มาศ, แผนกคอมพิวเตอร์ธุรกิจ</a:t>
            </a:r>
            <a:r>
              <a:rPr lang="en-US" sz="1800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  </a:t>
            </a:r>
            <a:r>
              <a:rPr lang="th-TH" sz="1800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วิทยาลัยเทคนิคราชบุรี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th-TH" sz="1800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พูนศักดิ์  ธนพันธ์พาณิช.  (</a:t>
            </a:r>
            <a:r>
              <a:rPr lang="en-US" sz="1800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2554</a:t>
            </a:r>
            <a:r>
              <a:rPr lang="th-TH" sz="1800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).  คู่มือการใช้งาน </a:t>
            </a:r>
            <a:r>
              <a:rPr lang="en-US" sz="1800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Premiere Pro CS5.  </a:t>
            </a:r>
            <a:br>
              <a:rPr lang="en-US" sz="1800" dirty="0">
                <a:latin typeface="SUKHUMVITSET-TEXT" panose="02000506000000020004" pitchFamily="2" charset="-34"/>
                <a:cs typeface="SUKHUMVITSET-TEXT" panose="02000506000000020004" pitchFamily="2" charset="-34"/>
              </a:rPr>
            </a:br>
            <a:r>
              <a:rPr lang="en-US" sz="1800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        </a:t>
            </a:r>
            <a:r>
              <a:rPr lang="th-TH" sz="1800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กรุงเทพมหานคร</a:t>
            </a:r>
            <a:r>
              <a:rPr lang="en-US" sz="1800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: </a:t>
            </a:r>
            <a:r>
              <a:rPr lang="th-TH" sz="1800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บริษัท </a:t>
            </a:r>
            <a:r>
              <a:rPr lang="th-TH" sz="1800" dirty="0" err="1">
                <a:latin typeface="SUKHUMVITSET-TEXT" panose="02000506000000020004" pitchFamily="2" charset="-34"/>
                <a:cs typeface="SUKHUMVITSET-TEXT" panose="02000506000000020004" pitchFamily="2" charset="-34"/>
              </a:rPr>
              <a:t>เอส</a:t>
            </a:r>
            <a:r>
              <a:rPr lang="th-TH" sz="1800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.พี.</a:t>
            </a:r>
            <a:r>
              <a:rPr lang="th-TH" sz="1800" dirty="0" err="1">
                <a:latin typeface="SUKHUMVITSET-TEXT" panose="02000506000000020004" pitchFamily="2" charset="-34"/>
                <a:cs typeface="SUKHUMVITSET-TEXT" panose="02000506000000020004" pitchFamily="2" charset="-34"/>
              </a:rPr>
              <a:t>ซี.บุ๊คส์</a:t>
            </a:r>
            <a:r>
              <a:rPr lang="th-TH" sz="1800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 จำกัด</a:t>
            </a:r>
            <a:endParaRPr lang="en-US" sz="1800" dirty="0">
              <a:latin typeface="SUKHUMVITSET-TEXT" panose="02000506000000020004" pitchFamily="2" charset="-34"/>
              <a:cs typeface="SUKHUMVITSET-TEXT" panose="02000506000000020004" pitchFamily="2" charset="-34"/>
            </a:endParaRPr>
          </a:p>
          <a:p>
            <a:pPr marL="0" indent="0">
              <a:buNone/>
            </a:pPr>
            <a:r>
              <a:rPr lang="th-TH" sz="1800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มหาวิทยาลัยธุรกิจบัณฑิตย์. </a:t>
            </a:r>
            <a:r>
              <a:rPr lang="en-US" sz="1800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2558</a:t>
            </a:r>
            <a:r>
              <a:rPr lang="th-TH" sz="1800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. </a:t>
            </a:r>
            <a:r>
              <a:rPr lang="en-US" sz="1800" dirty="0" err="1">
                <a:latin typeface="SUKHUMVITSET-TEXT" panose="02000506000000020004" pitchFamily="2" charset="-34"/>
                <a:cs typeface="SUKHUMVITSET-TEXT" panose="02000506000000020004" pitchFamily="2" charset="-34"/>
              </a:rPr>
              <a:t>Powerpoint</a:t>
            </a:r>
            <a:r>
              <a:rPr lang="en-US" sz="1800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 Template</a:t>
            </a:r>
          </a:p>
          <a:p>
            <a:pPr marL="0" indent="0">
              <a:buNone/>
            </a:pPr>
            <a:r>
              <a:rPr lang="en-US" sz="1800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     </a:t>
            </a:r>
            <a:r>
              <a:rPr lang="th-TH" sz="1800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. (</a:t>
            </a:r>
            <a:r>
              <a:rPr lang="en-US" sz="1800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2551</a:t>
            </a:r>
            <a:r>
              <a:rPr lang="th-TH" sz="1800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). แหล่งที่มา : </a:t>
            </a:r>
            <a:r>
              <a:rPr lang="en-US" sz="1800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http://www.dpu.ac.th/techno/powerpoint_template.php?mode=listall&amp;page=3.  </a:t>
            </a:r>
            <a:br>
              <a:rPr lang="en-US" sz="1800" dirty="0">
                <a:latin typeface="SUKHUMVITSET-TEXT" panose="02000506000000020004" pitchFamily="2" charset="-34"/>
                <a:cs typeface="SUKHUMVITSET-TEXT" panose="02000506000000020004" pitchFamily="2" charset="-34"/>
              </a:rPr>
            </a:br>
            <a:r>
              <a:rPr lang="en-US" sz="1800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      23 </a:t>
            </a:r>
            <a:r>
              <a:rPr lang="th-TH" sz="1800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กันยายน </a:t>
            </a:r>
            <a:r>
              <a:rPr lang="en-US" sz="1800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2558</a:t>
            </a:r>
          </a:p>
        </p:txBody>
      </p:sp>
    </p:spTree>
    <p:extLst>
      <p:ext uri="{BB962C8B-B14F-4D97-AF65-F5344CB8AC3E}">
        <p14:creationId xmlns:p14="http://schemas.microsoft.com/office/powerpoint/2010/main" val="2294714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383C1-5B5C-CF47-B385-4DF4120AE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164" y="513977"/>
            <a:ext cx="10571998" cy="970450"/>
          </a:xfrm>
        </p:spPr>
        <p:txBody>
          <a:bodyPr/>
          <a:lstStyle/>
          <a:p>
            <a:r>
              <a:rPr lang="th-TH" sz="4800" dirty="0">
                <a:latin typeface="Sukhumvit Set" panose="02000506000000020004" pitchFamily="2" charset="-34"/>
                <a:cs typeface="Sukhumvit Set" panose="02000506000000020004" pitchFamily="2" charset="-34"/>
              </a:rPr>
              <a:t>โปรแกรม </a:t>
            </a:r>
            <a:r>
              <a:rPr lang="en-US" sz="4800" dirty="0">
                <a:latin typeface="Sukhumvit Set" panose="02000506000000020004" pitchFamily="2" charset="-34"/>
                <a:cs typeface="Sukhumvit Set" panose="02000506000000020004" pitchFamily="2" charset="-34"/>
              </a:rPr>
              <a:t>Premiere Pro</a:t>
            </a:r>
            <a:r>
              <a:rPr lang="th-TH" sz="4800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endParaRPr lang="en-TH" sz="4800" dirty="0">
              <a:latin typeface="Sukhumvit Set" panose="02000506000000020004" pitchFamily="2" charset="-34"/>
              <a:cs typeface="Sukhumvit Set" panose="02000506000000020004" pitchFamily="2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4B8A76-E9F3-CC44-A953-F4B675A247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th-TH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en-US" sz="3500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Adobe Premiere </a:t>
            </a:r>
            <a:r>
              <a:rPr lang="th-TH" sz="3500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เป็นโปรแกรมที่ใช้ในการตัดต่อภาพและเสียง ซึ่งตัวโปรแกรมเองมีความสามารถในการตกแต่งและตัดต่อภาพ</a:t>
            </a:r>
            <a:r>
              <a:rPr lang="en-US" sz="3500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-</a:t>
            </a:r>
            <a:r>
              <a:rPr lang="th-TH" sz="3500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เสียง และ ใส่ </a:t>
            </a:r>
            <a:r>
              <a:rPr lang="en-US" sz="3500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Effect </a:t>
            </a:r>
            <a:r>
              <a:rPr lang="th-TH" sz="3500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และ </a:t>
            </a:r>
            <a:r>
              <a:rPr lang="en-US" sz="3500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Transition </a:t>
            </a:r>
            <a:r>
              <a:rPr lang="th-TH" sz="3500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ให้กับภาพและเสียง โปรแกรม </a:t>
            </a:r>
            <a:r>
              <a:rPr lang="en-US" sz="3500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Premiere </a:t>
            </a:r>
            <a:r>
              <a:rPr lang="th-TH" sz="3500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เป็นโปรแกรมที่ถูกพัฒนาขึ้นโดยบริษัท </a:t>
            </a:r>
            <a:r>
              <a:rPr lang="en-US" sz="3500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Adobe </a:t>
            </a:r>
          </a:p>
          <a:p>
            <a:pPr marL="0" indent="0">
              <a:buNone/>
            </a:pPr>
            <a:endParaRPr lang="en-TH" dirty="0"/>
          </a:p>
        </p:txBody>
      </p:sp>
    </p:spTree>
    <p:extLst>
      <p:ext uri="{BB962C8B-B14F-4D97-AF65-F5344CB8AC3E}">
        <p14:creationId xmlns:p14="http://schemas.microsoft.com/office/powerpoint/2010/main" val="192928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F9D92-4185-5A4D-B2F3-A819D9322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latin typeface="Sukhumvit Set" panose="02000506000000020004" pitchFamily="2" charset="-34"/>
                <a:cs typeface="Sukhumvit Set" panose="02000506000000020004" pitchFamily="2" charset="-34"/>
              </a:rPr>
              <a:t>ลำดับขั้นตอนของงานตัดต่อ</a:t>
            </a:r>
            <a:endParaRPr lang="en-TH" dirty="0">
              <a:latin typeface="Sukhumvit Set" panose="02000506000000020004" pitchFamily="2" charset="-34"/>
              <a:cs typeface="Sukhumvit Set" panose="02000506000000020004" pitchFamily="2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6541A1-0A42-9441-857D-2EBE130055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427895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1. </a:t>
            </a:r>
            <a:r>
              <a:rPr lang="th-TH" sz="2000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วางแผน  คือ การเตรียมการทำงานว่ามีขั้นตอนใดบ้าง เป็นการร่างแบบไว้ในกระดาษ </a:t>
            </a:r>
            <a:r>
              <a:rPr lang="en-US" sz="2000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Storyboard </a:t>
            </a:r>
            <a:r>
              <a:rPr lang="th-TH" sz="2000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เพื่อให้เห็นรายละเอียดที่ชัดเจนของงาน</a:t>
            </a:r>
            <a:endParaRPr lang="en-US" sz="2000" dirty="0">
              <a:latin typeface="SUKHUMVITSET-TEXT" panose="02000506000000020004" pitchFamily="2" charset="-34"/>
              <a:cs typeface="SUKHUMVITSET-TEXT" panose="02000506000000020004" pitchFamily="2" charset="-34"/>
            </a:endParaRPr>
          </a:p>
          <a:p>
            <a:pPr marL="0" indent="0">
              <a:buNone/>
            </a:pPr>
            <a:r>
              <a:rPr lang="en-US" sz="2000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	2.  </a:t>
            </a:r>
            <a:r>
              <a:rPr lang="th-TH" sz="2000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เตรียมวัตถุดิบ</a:t>
            </a:r>
            <a:r>
              <a:rPr lang="en-US" sz="2000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 </a:t>
            </a:r>
            <a:r>
              <a:rPr lang="th-TH" sz="2000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คือ  การเตรียมไฟล์ข้อมูล เช่น ไฟล์วิดีโอ, ไฟล์ภาพ, ไฟล์เสียง เป็นต้น</a:t>
            </a:r>
          </a:p>
          <a:p>
            <a:pPr marL="0" indent="0">
              <a:buNone/>
            </a:pPr>
            <a:r>
              <a:rPr lang="en-US" sz="2000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	3.  </a:t>
            </a:r>
            <a:r>
              <a:rPr lang="th-TH" sz="2000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ตัดต่อ คือ การนำข้อมูลที่เตรียมไว้มาตัดต่อเข้าด้วยกันตามที่วางแผน คือ ขั้นตอนการใช้โปรแกรมในการตัดต่อนั่นเอง</a:t>
            </a:r>
          </a:p>
          <a:p>
            <a:pPr marL="0" indent="0">
              <a:buNone/>
            </a:pPr>
            <a:r>
              <a:rPr lang="en-US" sz="2000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	4.  </a:t>
            </a:r>
            <a:r>
              <a:rPr lang="th-TH" sz="2000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ประมวลผล คือ การประมวลผล (</a:t>
            </a:r>
            <a:r>
              <a:rPr lang="en-US" sz="2000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Render</a:t>
            </a:r>
            <a:r>
              <a:rPr lang="th-TH" sz="2000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) เพื่อให้ชิ้นงานเสร็จสมบูรณ์</a:t>
            </a:r>
            <a:r>
              <a:rPr lang="en-US" sz="2000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 </a:t>
            </a:r>
            <a:r>
              <a:rPr lang="th-TH" sz="2000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อยู่ในรูปไฟล์วิดีโอ พร้อมที่จะใช้งานด้วยโปรแกรมแสดงผลวิดีโอ</a:t>
            </a:r>
            <a:r>
              <a:rPr lang="th-TH" sz="2000" dirty="0" err="1">
                <a:latin typeface="SUKHUMVITSET-TEXT" panose="02000506000000020004" pitchFamily="2" charset="-34"/>
                <a:cs typeface="SUKHUMVITSET-TEXT" panose="02000506000000020004" pitchFamily="2" charset="-34"/>
              </a:rPr>
              <a:t>อื่นๆ</a:t>
            </a:r>
            <a:endParaRPr lang="th-TH" sz="2000" dirty="0">
              <a:latin typeface="SUKHUMVITSET-TEXT" panose="02000506000000020004" pitchFamily="2" charset="-34"/>
              <a:cs typeface="SUKHUMVITSET-TEXT" panose="02000506000000020004" pitchFamily="2" charset="-34"/>
            </a:endParaRPr>
          </a:p>
          <a:p>
            <a:pPr marL="0" indent="0">
              <a:buNone/>
            </a:pPr>
            <a:r>
              <a:rPr lang="en-US" sz="2000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	5.  </a:t>
            </a:r>
            <a:r>
              <a:rPr lang="th-TH" sz="2000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ส่งออก คือ การนำวิดีโอที่ตัดต่อ และประมวลผลเสร็จสมบูรณ์แล้วไปใช้งาน </a:t>
            </a:r>
            <a:br>
              <a:rPr lang="en-US" sz="2000" dirty="0">
                <a:latin typeface="SUKHUMVITSET-TEXT" panose="02000506000000020004" pitchFamily="2" charset="-34"/>
                <a:cs typeface="SUKHUMVITSET-TEXT" panose="02000506000000020004" pitchFamily="2" charset="-34"/>
              </a:rPr>
            </a:br>
            <a:r>
              <a:rPr lang="th-TH" sz="2000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เช่น เผยแพร่ทางอินเทอร์เน็ต, หรือออกอากาศไปยังสถานีโทรทัศน์ เป็นต้น</a:t>
            </a:r>
            <a:endParaRPr lang="en-US" sz="2000" dirty="0">
              <a:latin typeface="SUKHUMVITSET-TEXT" panose="02000506000000020004" pitchFamily="2" charset="-34"/>
              <a:cs typeface="SUKHUMVITSET-TEXT" panose="02000506000000020004" pitchFamily="2" charset="-34"/>
            </a:endParaRPr>
          </a:p>
          <a:p>
            <a:pPr marL="0" indent="0">
              <a:buNone/>
            </a:pPr>
            <a:endParaRPr lang="en-TH" dirty="0"/>
          </a:p>
        </p:txBody>
      </p:sp>
    </p:spTree>
    <p:extLst>
      <p:ext uri="{BB962C8B-B14F-4D97-AF65-F5344CB8AC3E}">
        <p14:creationId xmlns:p14="http://schemas.microsoft.com/office/powerpoint/2010/main" val="1788497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8F1B7-F288-1E43-8C0F-87FE623FE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latin typeface="Sukhumvit Set" panose="02000506000000020004" pitchFamily="2" charset="-34"/>
                <a:cs typeface="Sukhumvit Set" panose="02000506000000020004" pitchFamily="2" charset="-34"/>
              </a:rPr>
              <a:t>สรุปลำดับขั้นตอนของงานตัดต่อ</a:t>
            </a:r>
            <a:endParaRPr lang="en-TH" dirty="0">
              <a:latin typeface="Sukhumvit Set" panose="02000506000000020004" pitchFamily="2" charset="-34"/>
              <a:cs typeface="Sukhumvit Set" panose="02000506000000020004" pitchFamily="2" charset="-34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C750EBF-6378-A845-8D19-E0B4A6DF4A78}"/>
              </a:ext>
            </a:extLst>
          </p:cNvPr>
          <p:cNvGrpSpPr/>
          <p:nvPr/>
        </p:nvGrpSpPr>
        <p:grpSpPr>
          <a:xfrm>
            <a:off x="943508" y="2222287"/>
            <a:ext cx="10071279" cy="3659748"/>
            <a:chOff x="990600" y="2004810"/>
            <a:chExt cx="10071279" cy="3659748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58164B54-D184-E044-B736-9E7F231669AA}"/>
                </a:ext>
              </a:extLst>
            </p:cNvPr>
            <p:cNvSpPr/>
            <p:nvPr/>
          </p:nvSpPr>
          <p:spPr>
            <a:xfrm>
              <a:off x="4700789" y="2228045"/>
              <a:ext cx="1970467" cy="1648496"/>
            </a:xfrm>
            <a:prstGeom prst="ellipse">
              <a:avLst/>
            </a:prstGeom>
            <a:ln w="76200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Angsana New" panose="02020603050405020304" pitchFamily="18" charset="-34"/>
                </a:rPr>
                <a:t>Adobe Premiere</a:t>
              </a:r>
              <a:endParaRPr lang="en-US" sz="3600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CE5120E-E146-CC40-BCFE-FC496675C1FB}"/>
                </a:ext>
              </a:extLst>
            </p:cNvPr>
            <p:cNvSpPr/>
            <p:nvPr/>
          </p:nvSpPr>
          <p:spPr>
            <a:xfrm>
              <a:off x="8987307" y="2004810"/>
              <a:ext cx="2074572" cy="1727917"/>
            </a:xfrm>
            <a:prstGeom prst="ellipse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Angsana New" panose="02020603050405020304" pitchFamily="18" charset="-34"/>
                </a:rPr>
                <a:t>Export</a:t>
              </a:r>
              <a:endParaRPr lang="en-US" sz="3600" b="1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F5B0791-8599-CE48-98C6-B401E6F4A182}"/>
                </a:ext>
              </a:extLst>
            </p:cNvPr>
            <p:cNvSpPr/>
            <p:nvPr/>
          </p:nvSpPr>
          <p:spPr>
            <a:xfrm>
              <a:off x="990600" y="2084231"/>
              <a:ext cx="2159000" cy="1648496"/>
            </a:xfrm>
            <a:prstGeom prst="ellipse">
              <a:avLst/>
            </a:prstGeom>
            <a:ln w="762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latin typeface="Angsana New" panose="02020603050405020304" pitchFamily="18" charset="-34"/>
                </a:rPr>
                <a:t>Storyboard</a:t>
              </a:r>
              <a:endParaRPr lang="en-US" sz="3200" b="1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39AE7DD-AC78-AF46-A017-A07A05EA2FFF}"/>
                </a:ext>
              </a:extLst>
            </p:cNvPr>
            <p:cNvSpPr/>
            <p:nvPr/>
          </p:nvSpPr>
          <p:spPr>
            <a:xfrm>
              <a:off x="6912735" y="3876541"/>
              <a:ext cx="2074572" cy="1727917"/>
            </a:xfrm>
            <a:prstGeom prst="ellipse">
              <a:avLst/>
            </a:prstGeom>
            <a:ln w="762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Angsana New" panose="02020603050405020304" pitchFamily="18" charset="-34"/>
                </a:rPr>
                <a:t>Render</a:t>
              </a:r>
              <a:endParaRPr lang="en-US" sz="3600" b="1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19B7991C-23A3-3842-A30E-ABA60FBBE153}"/>
                </a:ext>
              </a:extLst>
            </p:cNvPr>
            <p:cNvSpPr/>
            <p:nvPr/>
          </p:nvSpPr>
          <p:spPr>
            <a:xfrm>
              <a:off x="2778617" y="3936641"/>
              <a:ext cx="2074572" cy="1727917"/>
            </a:xfrm>
            <a:prstGeom prst="ellipse">
              <a:avLst/>
            </a:prstGeom>
            <a:ln w="7620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Angsana New" panose="02020603050405020304" pitchFamily="18" charset="-34"/>
                </a:rPr>
                <a:t>Clip</a:t>
              </a:r>
              <a:endParaRPr lang="en-US" sz="3600" b="1" dirty="0"/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C840C624-67A5-F749-A8B5-B27241E45B99}"/>
                </a:ext>
              </a:extLst>
            </p:cNvPr>
            <p:cNvCxnSpPr>
              <a:stCxn id="7" idx="4"/>
              <a:endCxn id="9" idx="1"/>
            </p:cNvCxnSpPr>
            <p:nvPr/>
          </p:nvCxnSpPr>
          <p:spPr>
            <a:xfrm>
              <a:off x="2070100" y="3732727"/>
              <a:ext cx="1012331" cy="456962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D9177858-496D-7E4A-B9AB-97EF49761199}"/>
                </a:ext>
              </a:extLst>
            </p:cNvPr>
            <p:cNvCxnSpPr>
              <a:stCxn id="9" idx="7"/>
              <a:endCxn id="5" idx="3"/>
            </p:cNvCxnSpPr>
            <p:nvPr/>
          </p:nvCxnSpPr>
          <p:spPr>
            <a:xfrm flipV="1">
              <a:off x="4549375" y="3635124"/>
              <a:ext cx="439982" cy="554565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AC01F790-EA3E-5F46-B1A0-E8CED263826F}"/>
                </a:ext>
              </a:extLst>
            </p:cNvPr>
            <p:cNvCxnSpPr>
              <a:stCxn id="5" idx="6"/>
              <a:endCxn id="8" idx="0"/>
            </p:cNvCxnSpPr>
            <p:nvPr/>
          </p:nvCxnSpPr>
          <p:spPr>
            <a:xfrm>
              <a:off x="6671256" y="3052293"/>
              <a:ext cx="1278765" cy="824248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85AE0552-F32E-BB4B-8880-D090BC1897E5}"/>
                </a:ext>
              </a:extLst>
            </p:cNvPr>
            <p:cNvCxnSpPr>
              <a:stCxn id="8" idx="6"/>
              <a:endCxn id="6" idx="4"/>
            </p:cNvCxnSpPr>
            <p:nvPr/>
          </p:nvCxnSpPr>
          <p:spPr>
            <a:xfrm flipV="1">
              <a:off x="8987307" y="3732727"/>
              <a:ext cx="1037286" cy="1007773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27729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6C9F4-6D7A-124E-8CAD-1658A972A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latin typeface="Sukhumvit Set" panose="02000506000000020004" pitchFamily="2" charset="-34"/>
                <a:cs typeface="Sukhumvit Set" panose="02000506000000020004" pitchFamily="2" charset="-34"/>
              </a:rPr>
              <a:t>การเริ่มต้นใช้งานโปรแกรม 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Premiere Pro</a:t>
            </a:r>
            <a:r>
              <a:rPr lang="th-TH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endParaRPr lang="en-TH" dirty="0">
              <a:latin typeface="Sukhumvit Set" panose="02000506000000020004" pitchFamily="2" charset="-34"/>
              <a:cs typeface="Sukhumvit Set" panose="02000506000000020004" pitchFamily="2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A41AB0-B166-884E-BD93-03CAA7FA25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หน้าต่างนี้จะประกอบไปด้วย</a:t>
            </a:r>
          </a:p>
          <a:p>
            <a:pPr marL="0" indent="0">
              <a:buNone/>
            </a:pPr>
            <a:r>
              <a:rPr lang="th-TH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  </a:t>
            </a:r>
            <a:r>
              <a:rPr lang="en-US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1.  </a:t>
            </a:r>
            <a:r>
              <a:rPr lang="th-TH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ส่วน </a:t>
            </a:r>
            <a:r>
              <a:rPr lang="en-US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Recent Project </a:t>
            </a:r>
            <a:r>
              <a:rPr lang="th-TH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สำหรับคลิกเลือกงานเก่าที่เคยบันทึกไว้</a:t>
            </a:r>
          </a:p>
          <a:p>
            <a:pPr marL="0" indent="0">
              <a:buNone/>
            </a:pPr>
            <a:r>
              <a:rPr lang="th-TH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  </a:t>
            </a:r>
            <a:r>
              <a:rPr lang="en-US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2.  </a:t>
            </a:r>
            <a:r>
              <a:rPr lang="th-TH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ปุ่ม </a:t>
            </a:r>
            <a:r>
              <a:rPr lang="en-US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New Project </a:t>
            </a:r>
            <a:r>
              <a:rPr lang="th-TH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สำหรับสร้างไฟล์ใหม่</a:t>
            </a:r>
          </a:p>
          <a:p>
            <a:pPr marL="0" indent="0">
              <a:buNone/>
            </a:pPr>
            <a:r>
              <a:rPr lang="th-TH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  </a:t>
            </a:r>
            <a:r>
              <a:rPr lang="en-US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3.  </a:t>
            </a:r>
            <a:r>
              <a:rPr lang="th-TH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ปุ่ม </a:t>
            </a:r>
            <a:r>
              <a:rPr lang="en-US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Open Project </a:t>
            </a:r>
            <a:r>
              <a:rPr lang="th-TH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สำหรับคลิกเปิดไฟล์ที่ได้บันทึกเก็บไว้</a:t>
            </a:r>
          </a:p>
          <a:p>
            <a:pPr marL="0" indent="0">
              <a:buNone/>
            </a:pPr>
            <a:r>
              <a:rPr lang="th-TH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  </a:t>
            </a:r>
            <a:r>
              <a:rPr lang="en-US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4.  </a:t>
            </a:r>
            <a:r>
              <a:rPr lang="th-TH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ปุ่ม </a:t>
            </a:r>
            <a:r>
              <a:rPr lang="en-US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Help </a:t>
            </a:r>
            <a:r>
              <a:rPr lang="th-TH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สำหรับเปิดเอกสารช่วยเหลือ</a:t>
            </a:r>
          </a:p>
          <a:p>
            <a:pPr marL="0" indent="0">
              <a:buNone/>
            </a:pPr>
            <a:r>
              <a:rPr lang="th-TH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  </a:t>
            </a:r>
            <a:r>
              <a:rPr lang="en-US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5.  </a:t>
            </a:r>
            <a:r>
              <a:rPr lang="th-TH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ปุ่ม </a:t>
            </a:r>
            <a:r>
              <a:rPr lang="en-US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Exit </a:t>
            </a:r>
            <a:r>
              <a:rPr lang="th-TH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สำหรับออกจากโปรแกรม</a:t>
            </a:r>
            <a:endParaRPr lang="en-US" dirty="0">
              <a:latin typeface="SUKHUMVITSET-TEXT" panose="02000506000000020004" pitchFamily="2" charset="-34"/>
              <a:cs typeface="SUKHUMVITSET-TEXT" panose="02000506000000020004" pitchFamily="2" charset="-34"/>
            </a:endParaRPr>
          </a:p>
          <a:p>
            <a:endParaRPr lang="en-TH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785EF0-6B01-5B49-9C59-591721A1F5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793" t="18006" r="25837" b="23860"/>
          <a:stretch/>
        </p:blipFill>
        <p:spPr>
          <a:xfrm>
            <a:off x="6991659" y="2454734"/>
            <a:ext cx="4693660" cy="317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694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21D4C-97BA-7B49-A47D-3633D27A1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latin typeface="Sukhumvit Set" panose="02000506000000020004" pitchFamily="2" charset="-34"/>
                <a:cs typeface="Sukhumvit Set" panose="02000506000000020004" pitchFamily="2" charset="-34"/>
              </a:rPr>
              <a:t>ส่วนประกอบของโปรแกรม 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Premiere Pro</a:t>
            </a:r>
            <a:r>
              <a:rPr lang="th-TH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endParaRPr lang="en-TH" dirty="0">
              <a:latin typeface="Sukhumvit Set" panose="02000506000000020004" pitchFamily="2" charset="-34"/>
              <a:cs typeface="Sukhumvit Set" panose="02000506000000020004" pitchFamily="2" charset="-34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42EB252-3A92-4349-A89E-2B6F54D02223}"/>
              </a:ext>
            </a:extLst>
          </p:cNvPr>
          <p:cNvSpPr txBox="1">
            <a:spLocks/>
          </p:cNvSpPr>
          <p:nvPr/>
        </p:nvSpPr>
        <p:spPr>
          <a:xfrm>
            <a:off x="4896507" y="2834215"/>
            <a:ext cx="7507514" cy="532266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charset="2"/>
              <a:buNone/>
            </a:pPr>
            <a:r>
              <a:rPr lang="en-US" sz="2400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1. </a:t>
            </a:r>
            <a:r>
              <a:rPr lang="th-TH" sz="2400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ส่วนของแถบ </a:t>
            </a:r>
            <a:r>
              <a:rPr lang="en-US" sz="2400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Menu Bar </a:t>
            </a:r>
            <a:r>
              <a:rPr lang="th-TH" sz="2400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สำหรับรวบรวมคำสั่ง</a:t>
            </a:r>
            <a:r>
              <a:rPr lang="th-TH" sz="2400" dirty="0" err="1">
                <a:latin typeface="SUKHUMVITSET-TEXT" panose="02000506000000020004" pitchFamily="2" charset="-34"/>
                <a:cs typeface="SUKHUMVITSET-TEXT" panose="02000506000000020004" pitchFamily="2" charset="-34"/>
              </a:rPr>
              <a:t>ต่างๆ</a:t>
            </a:r>
            <a:endParaRPr lang="en-US" sz="2400" dirty="0">
              <a:latin typeface="SUKHUMVITSET-TEXT" panose="02000506000000020004" pitchFamily="2" charset="-34"/>
              <a:cs typeface="SUKHUMVITSET-TEXT" panose="02000506000000020004" pitchFamily="2" charset="-3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536B9F-CA76-774A-A7B4-4DB755BB40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4" t="1001" r="37618" b="91856"/>
          <a:stretch/>
        </p:blipFill>
        <p:spPr>
          <a:xfrm>
            <a:off x="458948" y="2281341"/>
            <a:ext cx="7986032" cy="5225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4812E45-6FE1-6A44-97E5-1F0B9D3217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422" t="57254" r="68964" b="7193"/>
          <a:stretch/>
        </p:blipFill>
        <p:spPr>
          <a:xfrm>
            <a:off x="334334" y="3794399"/>
            <a:ext cx="4117630" cy="2616413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0B51E22-2546-7541-9458-D13269131D2B}"/>
              </a:ext>
            </a:extLst>
          </p:cNvPr>
          <p:cNvSpPr txBox="1">
            <a:spLocks/>
          </p:cNvSpPr>
          <p:nvPr/>
        </p:nvSpPr>
        <p:spPr>
          <a:xfrm>
            <a:off x="4896507" y="3396841"/>
            <a:ext cx="7295493" cy="41685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2. </a:t>
            </a:r>
            <a:r>
              <a:rPr lang="th-TH" sz="2400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ส่วนแสดงกลุ่มหน้าต่างการทำงาน ประกอบด้วย</a:t>
            </a:r>
            <a:endParaRPr lang="en-US" sz="2400" dirty="0">
              <a:latin typeface="SUKHUMVITSET-TEXT" panose="02000506000000020004" pitchFamily="2" charset="-34"/>
              <a:cs typeface="SUKHUMVITSET-TEXT" panose="02000506000000020004" pitchFamily="2" charset="-34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	</a:t>
            </a:r>
            <a:r>
              <a:rPr lang="th-TH" sz="2400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-  หน้าต่าง </a:t>
            </a:r>
            <a:r>
              <a:rPr lang="en-US" sz="2400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Media Browser </a:t>
            </a:r>
            <a:r>
              <a:rPr lang="th-TH" sz="2400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ใช้เรียกค้นหาหรือเปิดดู</a:t>
            </a:r>
            <a:br>
              <a:rPr lang="en-US" sz="2400" dirty="0">
                <a:latin typeface="SUKHUMVITSET-TEXT" panose="02000506000000020004" pitchFamily="2" charset="-34"/>
                <a:cs typeface="SUKHUMVITSET-TEXT" panose="02000506000000020004" pitchFamily="2" charset="-34"/>
              </a:rPr>
            </a:br>
            <a:r>
              <a:rPr lang="th-TH" sz="2400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ไฟล์ต่างๆ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th-TH" sz="2400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	-  หน้าต่าง </a:t>
            </a:r>
            <a:r>
              <a:rPr lang="en-US" sz="2400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Info </a:t>
            </a:r>
            <a:r>
              <a:rPr lang="th-TH" sz="2400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แสดงรายละเอียดของ</a:t>
            </a:r>
            <a:br>
              <a:rPr lang="en-US" sz="2400" dirty="0">
                <a:latin typeface="SUKHUMVITSET-TEXT" panose="02000506000000020004" pitchFamily="2" charset="-34"/>
                <a:cs typeface="SUKHUMVITSET-TEXT" panose="02000506000000020004" pitchFamily="2" charset="-34"/>
              </a:rPr>
            </a:br>
            <a:r>
              <a:rPr lang="th-TH" sz="2400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ไฟล์งาน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th-TH" sz="2400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	-  หน้าต่าง </a:t>
            </a:r>
            <a:r>
              <a:rPr lang="en-US" sz="2400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Effects </a:t>
            </a:r>
            <a:r>
              <a:rPr lang="th-TH" sz="2400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เลือกรายการ</a:t>
            </a:r>
            <a:r>
              <a:rPr lang="th-TH" sz="2400" dirty="0" err="1">
                <a:latin typeface="SUKHUMVITSET-TEXT" panose="02000506000000020004" pitchFamily="2" charset="-34"/>
                <a:cs typeface="SUKHUMVITSET-TEXT" panose="02000506000000020004" pitchFamily="2" charset="-34"/>
              </a:rPr>
              <a:t>เอฟเฟ็ค</a:t>
            </a:r>
            <a:endParaRPr lang="th-TH" sz="2400" dirty="0">
              <a:latin typeface="SUKHUMVITSET-TEXT" panose="02000506000000020004" pitchFamily="2" charset="-34"/>
              <a:cs typeface="SUKHUMVITSET-TEXT" panose="02000506000000020004" pitchFamily="2" charset="-34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th-TH" sz="2400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	-  หน้าต่าง </a:t>
            </a:r>
            <a:r>
              <a:rPr lang="en-US" sz="2400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History </a:t>
            </a:r>
            <a:r>
              <a:rPr lang="th-TH" sz="2400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เก็บขั้นตอนที่ทำงาน</a:t>
            </a:r>
            <a:br>
              <a:rPr lang="en-US" sz="2400" dirty="0">
                <a:latin typeface="SUKHUMVITSET-TEXT" panose="02000506000000020004" pitchFamily="2" charset="-34"/>
                <a:cs typeface="SUKHUMVITSET-TEXT" panose="02000506000000020004" pitchFamily="2" charset="-34"/>
              </a:rPr>
            </a:br>
            <a:r>
              <a:rPr lang="th-TH" sz="2400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 เพื่อย้อนการทำงานได้</a:t>
            </a:r>
            <a:endParaRPr lang="en-US" sz="2400" dirty="0">
              <a:latin typeface="SUKHUMVITSET-TEXT" panose="02000506000000020004" pitchFamily="2" charset="-34"/>
              <a:cs typeface="SUKHUMVITSET-TEXT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37952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6E4EE-F8A8-8D48-B916-C0825C9B0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latin typeface="Sukhumvit Set" panose="02000506000000020004" pitchFamily="2" charset="-34"/>
                <a:cs typeface="Sukhumvit Set" panose="02000506000000020004" pitchFamily="2" charset="-34"/>
              </a:rPr>
              <a:t>ส่วนประกอบของโปรแกรม 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Premiere Pro</a:t>
            </a:r>
            <a:r>
              <a:rPr lang="th-TH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b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</a:br>
            <a:endParaRPr lang="en-TH" dirty="0">
              <a:latin typeface="Sukhumvit Set" panose="02000506000000020004" pitchFamily="2" charset="-34"/>
              <a:cs typeface="Sukhumvit Set" panose="02000506000000020004" pitchFamily="2" charset="-34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10C4687-0E31-664C-9674-1D27E9936401}"/>
              </a:ext>
            </a:extLst>
          </p:cNvPr>
          <p:cNvSpPr txBox="1">
            <a:spLocks/>
          </p:cNvSpPr>
          <p:nvPr/>
        </p:nvSpPr>
        <p:spPr>
          <a:xfrm>
            <a:off x="419099" y="2375864"/>
            <a:ext cx="11353800" cy="4351338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charset="2"/>
              <a:buNone/>
            </a:pPr>
            <a:r>
              <a:rPr lang="en-US" sz="2000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3.  </a:t>
            </a:r>
            <a:r>
              <a:rPr lang="th-TH" sz="2000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แถบ </a:t>
            </a:r>
            <a:r>
              <a:rPr lang="en-US" sz="2000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Toolbox </a:t>
            </a:r>
            <a:r>
              <a:rPr lang="th-TH" sz="2000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หรือแถบกล่องเครื่องมือ</a:t>
            </a:r>
          </a:p>
          <a:p>
            <a:pPr marL="0" indent="0">
              <a:buFont typeface="Wingdings 2" charset="2"/>
              <a:buNone/>
            </a:pPr>
            <a:r>
              <a:rPr lang="th-TH" sz="2000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	</a:t>
            </a:r>
            <a:r>
              <a:rPr lang="en-US" sz="2000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3.1  </a:t>
            </a:r>
            <a:r>
              <a:rPr lang="th-TH" sz="2000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เครื่องมือ </a:t>
            </a:r>
            <a:r>
              <a:rPr lang="en-US" sz="2000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Selection </a:t>
            </a:r>
            <a:r>
              <a:rPr lang="th-TH" sz="2000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สำหรับคลิกเลือกหรือลากย้ายตำแหน่ง</a:t>
            </a:r>
          </a:p>
          <a:p>
            <a:pPr marL="0" indent="0">
              <a:buFont typeface="Wingdings 2" charset="2"/>
              <a:buNone/>
            </a:pPr>
            <a:r>
              <a:rPr lang="th-TH" sz="2000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	</a:t>
            </a:r>
            <a:r>
              <a:rPr lang="en-US" sz="2000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3.2  </a:t>
            </a:r>
            <a:r>
              <a:rPr lang="th-TH" sz="2000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เครื่องมือสำหรับเลือกแท่งคลิปทั้งหมด</a:t>
            </a:r>
          </a:p>
          <a:p>
            <a:pPr marL="0" indent="0">
              <a:buFont typeface="Wingdings 2" charset="2"/>
              <a:buNone/>
            </a:pPr>
            <a:r>
              <a:rPr lang="th-TH" sz="2000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	</a:t>
            </a:r>
            <a:r>
              <a:rPr lang="en-US" sz="2000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3.3  </a:t>
            </a:r>
            <a:r>
              <a:rPr lang="th-TH" sz="2000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เครื่องมือสำหรับคลิกแล้วลากที่ส่วนหัวหรือส่วนท้าย เพื่อตัดความยาวส่วนเกิน</a:t>
            </a:r>
          </a:p>
          <a:p>
            <a:pPr marL="0" indent="0">
              <a:buFont typeface="Wingdings 2" charset="2"/>
              <a:buNone/>
            </a:pPr>
            <a:r>
              <a:rPr lang="th-TH" sz="2000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	</a:t>
            </a:r>
            <a:r>
              <a:rPr lang="en-US" sz="2000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3.4 </a:t>
            </a:r>
            <a:r>
              <a:rPr lang="th-TH" sz="2000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 เครื่องมือสำหรับคลิกแล้วลากที่ส่วนหัวหรือส่วนท้าย เพื่อตัดคลิปที่รอยต่อ</a:t>
            </a:r>
            <a:br>
              <a:rPr lang="en-US" sz="2000" dirty="0">
                <a:latin typeface="SUKHUMVITSET-TEXT" panose="02000506000000020004" pitchFamily="2" charset="-34"/>
                <a:cs typeface="SUKHUMVITSET-TEXT" panose="02000506000000020004" pitchFamily="2" charset="-34"/>
              </a:rPr>
            </a:br>
            <a:r>
              <a:rPr lang="th-TH" sz="2000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ระหว่างแท่งคลิป</a:t>
            </a:r>
          </a:p>
          <a:p>
            <a:pPr marL="0" indent="0">
              <a:buFont typeface="Wingdings 2" charset="2"/>
              <a:buNone/>
            </a:pPr>
            <a:r>
              <a:rPr lang="th-TH" sz="2000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	</a:t>
            </a:r>
            <a:r>
              <a:rPr lang="en-US" sz="2000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3.5  </a:t>
            </a:r>
            <a:r>
              <a:rPr lang="th-TH" sz="2000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เครื่องมือสำหรับคลิกแล้วลากย่อหรือขยายความยาวของคลิป</a:t>
            </a:r>
          </a:p>
          <a:p>
            <a:pPr marL="0" indent="0">
              <a:buFont typeface="Wingdings 2" charset="2"/>
              <a:buNone/>
            </a:pPr>
            <a:r>
              <a:rPr lang="th-TH" sz="2000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	</a:t>
            </a:r>
            <a:r>
              <a:rPr lang="en-US" sz="2000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3.6  </a:t>
            </a:r>
            <a:r>
              <a:rPr lang="th-TH" sz="2000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เครื่องมือสำหรับตัดแบ่งคลิป</a:t>
            </a:r>
            <a:endParaRPr lang="en-US" sz="2000" dirty="0">
              <a:latin typeface="SUKHUMVITSET-TEXT" panose="02000506000000020004" pitchFamily="2" charset="-34"/>
              <a:cs typeface="SUKHUMVITSET-TEXT" panose="02000506000000020004" pitchFamily="2" charset="-34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7AE5D70-7651-884B-82E3-45089D08C488}"/>
              </a:ext>
            </a:extLst>
          </p:cNvPr>
          <p:cNvGrpSpPr/>
          <p:nvPr/>
        </p:nvGrpSpPr>
        <p:grpSpPr>
          <a:xfrm>
            <a:off x="7019885" y="2124068"/>
            <a:ext cx="4655904" cy="1833787"/>
            <a:chOff x="4233299" y="1325563"/>
            <a:chExt cx="4655904" cy="183378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61B3BE4-E10C-1A48-B274-4ECCE5A5F5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30627" r="88689" b="61834"/>
            <a:stretch/>
          </p:blipFill>
          <p:spPr>
            <a:xfrm>
              <a:off x="5225143" y="1325563"/>
              <a:ext cx="2672216" cy="1001486"/>
            </a:xfrm>
            <a:prstGeom prst="rect">
              <a:avLst/>
            </a:prstGeom>
          </p:spPr>
        </p:pic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0207E0B-C0C5-BA42-A454-8D1F8713F799}"/>
                </a:ext>
              </a:extLst>
            </p:cNvPr>
            <p:cNvSpPr/>
            <p:nvPr/>
          </p:nvSpPr>
          <p:spPr>
            <a:xfrm>
              <a:off x="8192517" y="1453472"/>
              <a:ext cx="696686" cy="614363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3.6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6E00C70-34C0-D74E-B76B-824FE6B8B365}"/>
                </a:ext>
              </a:extLst>
            </p:cNvPr>
            <p:cNvSpPr/>
            <p:nvPr/>
          </p:nvSpPr>
          <p:spPr>
            <a:xfrm>
              <a:off x="4233299" y="1572306"/>
              <a:ext cx="696686" cy="614363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3.1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E2001BB-7DA9-8B4B-99FC-5CA5736CCDC5}"/>
                </a:ext>
              </a:extLst>
            </p:cNvPr>
            <p:cNvSpPr/>
            <p:nvPr/>
          </p:nvSpPr>
          <p:spPr>
            <a:xfrm>
              <a:off x="7971399" y="2391912"/>
              <a:ext cx="696686" cy="614363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3.5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3265369-885D-F84F-A5FB-B929FEF94E48}"/>
                </a:ext>
              </a:extLst>
            </p:cNvPr>
            <p:cNvSpPr/>
            <p:nvPr/>
          </p:nvSpPr>
          <p:spPr>
            <a:xfrm>
              <a:off x="7023151" y="2540223"/>
              <a:ext cx="696686" cy="614363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3.4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24FB739-8011-BA46-BA21-32B95357FE36}"/>
                </a:ext>
              </a:extLst>
            </p:cNvPr>
            <p:cNvSpPr/>
            <p:nvPr/>
          </p:nvSpPr>
          <p:spPr>
            <a:xfrm>
              <a:off x="6225718" y="2544987"/>
              <a:ext cx="696686" cy="614363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3.3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EB134B6-DCA4-954B-B0CA-6414D24BA56C}"/>
                </a:ext>
              </a:extLst>
            </p:cNvPr>
            <p:cNvSpPr/>
            <p:nvPr/>
          </p:nvSpPr>
          <p:spPr>
            <a:xfrm>
              <a:off x="5445913" y="2484324"/>
              <a:ext cx="696686" cy="614363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3.2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2B4E7AFA-1987-9A40-B8FC-B0241BB60069}"/>
                </a:ext>
              </a:extLst>
            </p:cNvPr>
            <p:cNvCxnSpPr>
              <a:endCxn id="9" idx="6"/>
            </p:cNvCxnSpPr>
            <p:nvPr/>
          </p:nvCxnSpPr>
          <p:spPr>
            <a:xfrm flipH="1" flipV="1">
              <a:off x="4929985" y="1879488"/>
              <a:ext cx="432809" cy="188347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4FCC1838-45FF-AD46-97A5-0879E5A31905}"/>
                </a:ext>
              </a:extLst>
            </p:cNvPr>
            <p:cNvCxnSpPr>
              <a:endCxn id="13" idx="0"/>
            </p:cNvCxnSpPr>
            <p:nvPr/>
          </p:nvCxnSpPr>
          <p:spPr>
            <a:xfrm flipH="1">
              <a:off x="5794256" y="2171133"/>
              <a:ext cx="200144" cy="31319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176162A8-5206-F34D-A3E3-FEEF2245E73D}"/>
                </a:ext>
              </a:extLst>
            </p:cNvPr>
            <p:cNvCxnSpPr/>
            <p:nvPr/>
          </p:nvCxnSpPr>
          <p:spPr>
            <a:xfrm>
              <a:off x="6437757" y="2186669"/>
              <a:ext cx="136304" cy="353554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36163188-47BD-5549-8B63-A7AC5871D75C}"/>
                </a:ext>
              </a:extLst>
            </p:cNvPr>
            <p:cNvCxnSpPr>
              <a:endCxn id="11" idx="0"/>
            </p:cNvCxnSpPr>
            <p:nvPr/>
          </p:nvCxnSpPr>
          <p:spPr>
            <a:xfrm>
              <a:off x="6922404" y="2171133"/>
              <a:ext cx="449090" cy="36909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5C49C99B-8469-2047-B613-9994FEB0680A}"/>
                </a:ext>
              </a:extLst>
            </p:cNvPr>
            <p:cNvCxnSpPr>
              <a:endCxn id="10" idx="1"/>
            </p:cNvCxnSpPr>
            <p:nvPr/>
          </p:nvCxnSpPr>
          <p:spPr>
            <a:xfrm>
              <a:off x="7371494" y="2171133"/>
              <a:ext cx="701932" cy="31075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38977F16-257C-A049-8034-B1B5192DDF1B}"/>
                </a:ext>
              </a:extLst>
            </p:cNvPr>
            <p:cNvCxnSpPr>
              <a:endCxn id="8" idx="2"/>
            </p:cNvCxnSpPr>
            <p:nvPr/>
          </p:nvCxnSpPr>
          <p:spPr>
            <a:xfrm flipV="1">
              <a:off x="7897359" y="1760654"/>
              <a:ext cx="295158" cy="30718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26490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6E4EE-F8A8-8D48-B916-C0825C9B0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057" y="693392"/>
            <a:ext cx="10571998" cy="970450"/>
          </a:xfrm>
        </p:spPr>
        <p:txBody>
          <a:bodyPr/>
          <a:lstStyle/>
          <a:p>
            <a:r>
              <a:rPr lang="th-TH" dirty="0">
                <a:latin typeface="Sukhumvit Set" panose="02000506000000020004" pitchFamily="2" charset="-34"/>
                <a:cs typeface="Sukhumvit Set" panose="02000506000000020004" pitchFamily="2" charset="-34"/>
              </a:rPr>
              <a:t>ส่วนประกอบของโปรแกรม 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Premiere Pro</a:t>
            </a:r>
            <a:r>
              <a:rPr lang="th-TH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br>
              <a:rPr lang="en-US" dirty="0"/>
            </a:br>
            <a:endParaRPr lang="en-TH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8EC9D79-5FF7-D94B-AF39-8BD2B839EAF9}"/>
              </a:ext>
            </a:extLst>
          </p:cNvPr>
          <p:cNvSpPr txBox="1">
            <a:spLocks/>
          </p:cNvSpPr>
          <p:nvPr/>
        </p:nvSpPr>
        <p:spPr>
          <a:xfrm>
            <a:off x="983343" y="-26192"/>
            <a:ext cx="10515600" cy="1325563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4C2C94F-7EE6-6444-86F9-1F6E419A9B8C}"/>
              </a:ext>
            </a:extLst>
          </p:cNvPr>
          <p:cNvSpPr txBox="1">
            <a:spLocks/>
          </p:cNvSpPr>
          <p:nvPr/>
        </p:nvSpPr>
        <p:spPr>
          <a:xfrm>
            <a:off x="302156" y="2884630"/>
            <a:ext cx="11353800" cy="4351338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charset="2"/>
              <a:buNone/>
            </a:pPr>
            <a:r>
              <a:rPr lang="en-US" sz="2000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       3.  </a:t>
            </a:r>
            <a:r>
              <a:rPr lang="th-TH" sz="2000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แถบ </a:t>
            </a:r>
            <a:r>
              <a:rPr lang="en-US" sz="2000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Toolbox </a:t>
            </a:r>
            <a:r>
              <a:rPr lang="th-TH" sz="2000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หรือแถบกล่องเครื่องมือ</a:t>
            </a:r>
          </a:p>
          <a:p>
            <a:pPr marL="0" indent="0">
              <a:buFont typeface="Wingdings 2" charset="2"/>
              <a:buNone/>
            </a:pPr>
            <a:r>
              <a:rPr lang="th-TH" sz="2000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	</a:t>
            </a:r>
            <a:r>
              <a:rPr lang="en-US" sz="2000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3.7  </a:t>
            </a:r>
            <a:r>
              <a:rPr lang="th-TH" sz="2000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เครื่องมือสำหรับคลิกแล้วลากย้ายช่วงเวลาภายในคลิป</a:t>
            </a:r>
          </a:p>
          <a:p>
            <a:pPr marL="0" indent="0">
              <a:buFont typeface="Wingdings 2" charset="2"/>
              <a:buNone/>
            </a:pPr>
            <a:r>
              <a:rPr lang="th-TH" sz="2000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	</a:t>
            </a:r>
            <a:r>
              <a:rPr lang="en-US" sz="2000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3.8  </a:t>
            </a:r>
            <a:r>
              <a:rPr lang="th-TH" sz="2000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เครื่องมือสำหรับคิกแล้วลากย้ายตำแหน่งในคลิป โดยแท่งคลิป</a:t>
            </a:r>
            <a:r>
              <a:rPr lang="th-TH" sz="2000" dirty="0" err="1">
                <a:latin typeface="SUKHUMVITSET-TEXT" panose="02000506000000020004" pitchFamily="2" charset="-34"/>
                <a:cs typeface="SUKHUMVITSET-TEXT" panose="02000506000000020004" pitchFamily="2" charset="-34"/>
              </a:rPr>
              <a:t>อื่นๆ</a:t>
            </a:r>
            <a:r>
              <a:rPr lang="th-TH" sz="2000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 ที่ติดกันจะโดนย้ายตามไปด้วย</a:t>
            </a:r>
          </a:p>
          <a:p>
            <a:pPr marL="0" indent="0">
              <a:buFont typeface="Wingdings 2" charset="2"/>
              <a:buNone/>
            </a:pPr>
            <a:r>
              <a:rPr lang="th-TH" sz="2000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	</a:t>
            </a:r>
            <a:r>
              <a:rPr lang="en-US" sz="2000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3.9  </a:t>
            </a:r>
            <a:r>
              <a:rPr lang="th-TH" sz="2000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เครื่องมือปากกาสำหรับกำหนดเส้น</a:t>
            </a:r>
          </a:p>
          <a:p>
            <a:pPr marL="0" indent="0">
              <a:buFont typeface="Wingdings 2" charset="2"/>
              <a:buNone/>
            </a:pPr>
            <a:r>
              <a:rPr lang="th-TH" sz="2000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	</a:t>
            </a:r>
            <a:r>
              <a:rPr lang="en-US" sz="2000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3.10  </a:t>
            </a:r>
            <a:r>
              <a:rPr lang="th-TH" sz="2000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เครื่องมือสำหรับคลิกแล้วลากย้ายตำแหน่ง</a:t>
            </a:r>
          </a:p>
          <a:p>
            <a:pPr marL="0" indent="0">
              <a:buFont typeface="Wingdings 2" charset="2"/>
              <a:buNone/>
            </a:pPr>
            <a:r>
              <a:rPr lang="th-TH" sz="2000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	</a:t>
            </a:r>
            <a:r>
              <a:rPr lang="en-US" sz="2000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3.11  </a:t>
            </a:r>
            <a:r>
              <a:rPr lang="th-TH" sz="2000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เครื่องมือสำหรับย่อหรือขยายมุมมองของหน้าต่าง</a:t>
            </a:r>
            <a:endParaRPr lang="en-US" sz="2000" dirty="0">
              <a:latin typeface="SUKHUMVITSET-TEXT" panose="02000506000000020004" pitchFamily="2" charset="-34"/>
              <a:cs typeface="SUKHUMVITSET-TEXT" panose="02000506000000020004" pitchFamily="2" charset="-34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7AE8B43-9422-074F-8549-2BFBDED03B25}"/>
              </a:ext>
            </a:extLst>
          </p:cNvPr>
          <p:cNvGrpSpPr/>
          <p:nvPr/>
        </p:nvGrpSpPr>
        <p:grpSpPr>
          <a:xfrm>
            <a:off x="7018975" y="2052784"/>
            <a:ext cx="4625524" cy="1983693"/>
            <a:chOff x="5063669" y="1325563"/>
            <a:chExt cx="4625524" cy="198369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34C1077-CAAD-414D-950F-E774B262CD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1310" t="30627" r="78491" b="61834"/>
            <a:stretch/>
          </p:blipFill>
          <p:spPr>
            <a:xfrm>
              <a:off x="6241143" y="1325563"/>
              <a:ext cx="2409371" cy="1001486"/>
            </a:xfrm>
            <a:prstGeom prst="rect">
              <a:avLst/>
            </a:prstGeom>
          </p:spPr>
        </p:pic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A75CA9F-EBDC-0844-9AD3-6F7BDF91237F}"/>
                </a:ext>
              </a:extLst>
            </p:cNvPr>
            <p:cNvSpPr/>
            <p:nvPr/>
          </p:nvSpPr>
          <p:spPr>
            <a:xfrm>
              <a:off x="8832850" y="1898877"/>
              <a:ext cx="856343" cy="856343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3.11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8A55277-F97B-5F40-B00D-3E01A6B54535}"/>
                </a:ext>
              </a:extLst>
            </p:cNvPr>
            <p:cNvSpPr/>
            <p:nvPr/>
          </p:nvSpPr>
          <p:spPr>
            <a:xfrm>
              <a:off x="7763327" y="2452913"/>
              <a:ext cx="856343" cy="856343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3.10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8FD4478-5B92-6041-9B2C-B073D316DBCB}"/>
                </a:ext>
              </a:extLst>
            </p:cNvPr>
            <p:cNvSpPr/>
            <p:nvPr/>
          </p:nvSpPr>
          <p:spPr>
            <a:xfrm>
              <a:off x="6625770" y="2379433"/>
              <a:ext cx="856343" cy="856343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3.9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E88EC54-F1AB-3D46-B6E6-CE54E9B26285}"/>
                </a:ext>
              </a:extLst>
            </p:cNvPr>
            <p:cNvSpPr/>
            <p:nvPr/>
          </p:nvSpPr>
          <p:spPr>
            <a:xfrm>
              <a:off x="5299526" y="2379432"/>
              <a:ext cx="856343" cy="856343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3.8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09DB95A-8F94-7643-BAEE-FF010D31CB9D}"/>
                </a:ext>
              </a:extLst>
            </p:cNvPr>
            <p:cNvSpPr/>
            <p:nvPr/>
          </p:nvSpPr>
          <p:spPr>
            <a:xfrm>
              <a:off x="5063669" y="1361050"/>
              <a:ext cx="856343" cy="856343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3.7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B114DD68-855D-1A40-8759-A72604D43862}"/>
                </a:ext>
              </a:extLst>
            </p:cNvPr>
            <p:cNvCxnSpPr>
              <a:endCxn id="12" idx="6"/>
            </p:cNvCxnSpPr>
            <p:nvPr/>
          </p:nvCxnSpPr>
          <p:spPr>
            <a:xfrm flipH="1" flipV="1">
              <a:off x="5920012" y="1789222"/>
              <a:ext cx="321131" cy="24277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BA28EA90-18EC-6842-B3A3-0AFDD66F03C9}"/>
                </a:ext>
              </a:extLst>
            </p:cNvPr>
            <p:cNvCxnSpPr/>
            <p:nvPr/>
          </p:nvCxnSpPr>
          <p:spPr>
            <a:xfrm flipH="1">
              <a:off x="6133193" y="2167417"/>
              <a:ext cx="707570" cy="431325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B91C356F-FE06-4C4B-9EC0-AD1C5FD68AF4}"/>
                </a:ext>
              </a:extLst>
            </p:cNvPr>
            <p:cNvCxnSpPr>
              <a:endCxn id="10" idx="7"/>
            </p:cNvCxnSpPr>
            <p:nvPr/>
          </p:nvCxnSpPr>
          <p:spPr>
            <a:xfrm>
              <a:off x="7318374" y="2174319"/>
              <a:ext cx="38330" cy="33052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7EEF5EB1-0F8B-5D47-9D20-61E1199AE24E}"/>
                </a:ext>
              </a:extLst>
            </p:cNvPr>
            <p:cNvCxnSpPr>
              <a:endCxn id="9" idx="0"/>
            </p:cNvCxnSpPr>
            <p:nvPr/>
          </p:nvCxnSpPr>
          <p:spPr>
            <a:xfrm>
              <a:off x="7912099" y="2167417"/>
              <a:ext cx="279400" cy="285496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678C6E54-46B0-1F4D-BDEA-579CF814C672}"/>
                </a:ext>
              </a:extLst>
            </p:cNvPr>
            <p:cNvCxnSpPr>
              <a:endCxn id="8" idx="1"/>
            </p:cNvCxnSpPr>
            <p:nvPr/>
          </p:nvCxnSpPr>
          <p:spPr>
            <a:xfrm flipV="1">
              <a:off x="8316909" y="2024286"/>
              <a:ext cx="641350" cy="15003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95895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6E4EE-F8A8-8D48-B916-C0825C9B0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latin typeface="Sukhumvit Set" panose="02000506000000020004" pitchFamily="2" charset="-34"/>
                <a:cs typeface="Sukhumvit Set" panose="02000506000000020004" pitchFamily="2" charset="-34"/>
              </a:rPr>
              <a:t>ส่วนประกอบของโปรแกรม </a:t>
            </a:r>
            <a:r>
              <a:rPr lang="en-US" dirty="0">
                <a:latin typeface="Sukhumvit Set" panose="02000506000000020004" pitchFamily="2" charset="-34"/>
                <a:cs typeface="Sukhumvit Set" panose="02000506000000020004" pitchFamily="2" charset="-34"/>
              </a:rPr>
              <a:t>Premiere Pro</a:t>
            </a:r>
            <a:r>
              <a:rPr lang="th-TH" dirty="0"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endParaRPr lang="en-TH" dirty="0">
              <a:latin typeface="Sukhumvit Set" panose="02000506000000020004" pitchFamily="2" charset="-34"/>
              <a:cs typeface="Sukhumvit Set" panose="02000506000000020004" pitchFamily="2" charset="-34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0C36E5C-C330-9C4D-AB85-04C4B3BA91C8}"/>
              </a:ext>
            </a:extLst>
          </p:cNvPr>
          <p:cNvSpPr txBox="1">
            <a:spLocks/>
          </p:cNvSpPr>
          <p:nvPr/>
        </p:nvSpPr>
        <p:spPr>
          <a:xfrm>
            <a:off x="4538593" y="2153735"/>
            <a:ext cx="6099629" cy="1411061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charset="2"/>
              <a:buNone/>
            </a:pPr>
            <a:r>
              <a:rPr lang="en-US" sz="2000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4.  </a:t>
            </a:r>
            <a:r>
              <a:rPr lang="th-TH" sz="2000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หน้าต่าง </a:t>
            </a:r>
            <a:r>
              <a:rPr lang="en-US" sz="2000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Project Panel </a:t>
            </a:r>
            <a:r>
              <a:rPr lang="th-TH" sz="2000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ทำหน้าที่จัดเก็บข้อมูลในการตัดต่อ เช่น รูปภาพ, วิดีโอ, เสียง เป็นต้น</a:t>
            </a:r>
            <a:endParaRPr lang="en-US" sz="2000" dirty="0">
              <a:latin typeface="SUKHUMVITSET-TEXT" panose="02000506000000020004" pitchFamily="2" charset="-34"/>
              <a:cs typeface="SUKHUMVITSET-TEXT" panose="02000506000000020004" pitchFamily="2" charset="-3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4D7C70-2B5C-0B41-9221-EA4CCCA6A7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" t="57539" r="69191" b="7788"/>
          <a:stretch/>
        </p:blipFill>
        <p:spPr>
          <a:xfrm>
            <a:off x="463379" y="2296610"/>
            <a:ext cx="4005942" cy="25363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9F2222D-F8C8-DE47-A0F8-A07A3A0BCC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5067" t="56991" b="7890"/>
          <a:stretch/>
        </p:blipFill>
        <p:spPr>
          <a:xfrm>
            <a:off x="10310963" y="3841783"/>
            <a:ext cx="641803" cy="2569029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E557C94-868B-1049-B84B-D7179D3A2BD9}"/>
              </a:ext>
            </a:extLst>
          </p:cNvPr>
          <p:cNvSpPr txBox="1">
            <a:spLocks/>
          </p:cNvSpPr>
          <p:nvPr/>
        </p:nvSpPr>
        <p:spPr>
          <a:xfrm>
            <a:off x="4637187" y="5446939"/>
            <a:ext cx="5573487" cy="14110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5.  </a:t>
            </a:r>
            <a:r>
              <a:rPr lang="th-TH" sz="2000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หน้าต่าง </a:t>
            </a:r>
            <a:r>
              <a:rPr lang="en-US" sz="2000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Audio Mater Panel </a:t>
            </a:r>
            <a:r>
              <a:rPr lang="th-TH" sz="2000" dirty="0">
                <a:latin typeface="SUKHUMVITSET-TEXT" panose="02000506000000020004" pitchFamily="2" charset="-34"/>
                <a:cs typeface="SUKHUMVITSET-TEXT" panose="02000506000000020004" pitchFamily="2" charset="-34"/>
              </a:rPr>
              <a:t>สำหรับควบคุมระดับเสียง</a:t>
            </a:r>
            <a:endParaRPr lang="en-US" sz="2000" dirty="0">
              <a:latin typeface="SUKHUMVITSET-TEXT" panose="02000506000000020004" pitchFamily="2" charset="-34"/>
              <a:cs typeface="SUKHUMVITSET-TEXT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117301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{449F68DE-8246-DB40-AFEE-AAECF5764A83}tf10001121_mac</Template>
  <TotalTime>20</TotalTime>
  <Words>1260</Words>
  <Application>Microsoft Macintosh PowerPoint</Application>
  <PresentationFormat>Widescreen</PresentationFormat>
  <Paragraphs>134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Angsana New</vt:lpstr>
      <vt:lpstr>Arial</vt:lpstr>
      <vt:lpstr>Century Gothic</vt:lpstr>
      <vt:lpstr>Sukhumvit Set</vt:lpstr>
      <vt:lpstr>SUKHUMVITSET-TEXT</vt:lpstr>
      <vt:lpstr>Wingdings 2</vt:lpstr>
      <vt:lpstr>Quotable</vt:lpstr>
      <vt:lpstr>โปรแกรม Premiere Pro</vt:lpstr>
      <vt:lpstr>โปรแกรม Premiere Pro </vt:lpstr>
      <vt:lpstr>ลำดับขั้นตอนของงานตัดต่อ</vt:lpstr>
      <vt:lpstr>สรุปลำดับขั้นตอนของงานตัดต่อ</vt:lpstr>
      <vt:lpstr>การเริ่มต้นใช้งานโปรแกรม Premiere Pro </vt:lpstr>
      <vt:lpstr>ส่วนประกอบของโปรแกรม Premiere Pro </vt:lpstr>
      <vt:lpstr>ส่วนประกอบของโปรแกรม Premiere Pro  </vt:lpstr>
      <vt:lpstr>ส่วนประกอบของโปรแกรม Premiere Pro  </vt:lpstr>
      <vt:lpstr>ส่วนประกอบของโปรแกรม Premiere Pro </vt:lpstr>
      <vt:lpstr>PowerPoint Presentation</vt:lpstr>
      <vt:lpstr>ส่วนประกอบของโปรแกรม Premiere Pro </vt:lpstr>
      <vt:lpstr>ส่วนประกอบของโปรแกรม Premiere Pro </vt:lpstr>
      <vt:lpstr>การสร้างตัวอักษร</vt:lpstr>
      <vt:lpstr>การสร้างอนิเมชั่น (Animation)</vt:lpstr>
      <vt:lpstr>ส่วนประกอบในหน้าต่าง Effect Control</vt:lpstr>
      <vt:lpstr>ส่วนประกอบในหน้าต่าง Effect Control  (ต่อ)</vt:lpstr>
      <vt:lpstr>การเรนเดอร์ (Render)</vt:lpstr>
      <vt:lpstr>การเรนเดอร์ (Render) (ต่อ)</vt:lpstr>
      <vt:lpstr>อ้างอิง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โปรแกรม Premiere Pro</dc:title>
  <dc:creator>Microsoft Office User</dc:creator>
  <cp:lastModifiedBy>Microsoft Office User</cp:lastModifiedBy>
  <cp:revision>1</cp:revision>
  <dcterms:created xsi:type="dcterms:W3CDTF">2021-11-27T15:44:02Z</dcterms:created>
  <dcterms:modified xsi:type="dcterms:W3CDTF">2021-11-27T16:04:04Z</dcterms:modified>
</cp:coreProperties>
</file>