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4"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668"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590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152400"/>
            <a:ext cx="9193968" cy="7086600"/>
          </a:xfrm>
          <a:prstGeom prst="rect">
            <a:avLst/>
          </a:prstGeom>
        </p:spPr>
      </p:pic>
      <p:sp>
        <p:nvSpPr>
          <p:cNvPr id="2" name="Title 1"/>
          <p:cNvSpPr>
            <a:spLocks noGrp="1"/>
          </p:cNvSpPr>
          <p:nvPr>
            <p:ph type="ctrTitle"/>
          </p:nvPr>
        </p:nvSpPr>
        <p:spPr>
          <a:xfrm rot="431629">
            <a:off x="1297524" y="213251"/>
            <a:ext cx="8539220" cy="4221699"/>
          </a:xfrm>
        </p:spPr>
        <p:txBody>
          <a:bodyPr>
            <a:noAutofit/>
            <a:scene3d>
              <a:camera prst="perspectiveHeroicExtremeRightFacing"/>
              <a:lightRig rig="flat" dir="tl">
                <a:rot lat="0" lon="0" rev="6600000"/>
              </a:lightRig>
            </a:scene3d>
            <a:sp3d extrusionH="25400" contourW="8890">
              <a:bevelT w="38100" h="31750" prst="angle"/>
              <a:contourClr>
                <a:schemeClr val="accent2">
                  <a:shade val="75000"/>
                </a:schemeClr>
              </a:contourClr>
            </a:sp3d>
          </a:bodyPr>
          <a:lstStyle/>
          <a:p>
            <a:pPr algn="r"/>
            <a:r>
              <a:rPr lang="en-US" sz="7200" b="1" dirty="0" smtClean="0">
                <a:ln w="11430"/>
                <a:solidFill>
                  <a:srgbClr val="FF0000"/>
                </a:solidFill>
                <a:effectLst>
                  <a:outerShdw blurRad="50800" dist="39000" dir="5460000" algn="tl">
                    <a:srgbClr val="000000">
                      <a:alpha val="38000"/>
                    </a:srgbClr>
                  </a:outerShdw>
                </a:effectLst>
                <a:latin typeface="TH SarabunPSK" panose="020B0500040200020003" pitchFamily="34" charset="-34"/>
                <a:cs typeface="TH SarabunPSK" panose="020B0500040200020003" pitchFamily="34" charset="-34"/>
              </a:rPr>
              <a:t>Thai Music composition</a:t>
            </a:r>
            <a:r>
              <a:rPr lang="th-TH" sz="7200" b="1" dirty="0" smtClean="0">
                <a:ln w="11430"/>
                <a:solidFill>
                  <a:srgbClr val="FF0000"/>
                </a:solidFill>
                <a:effectLst>
                  <a:outerShdw blurRad="50800" dist="39000" dir="5460000" algn="tl">
                    <a:srgbClr val="000000">
                      <a:alpha val="38000"/>
                    </a:srgbClr>
                  </a:outerShdw>
                </a:effectLst>
                <a:latin typeface="TH SarabunPSK" panose="020B0500040200020003" pitchFamily="34" charset="-34"/>
                <a:cs typeface="TH SarabunPSK" panose="020B0500040200020003" pitchFamily="34" charset="-34"/>
              </a:rPr>
              <a:t/>
            </a:r>
            <a:br>
              <a:rPr lang="th-TH" sz="7200" b="1" dirty="0" smtClean="0">
                <a:ln w="11430"/>
                <a:solidFill>
                  <a:srgbClr val="FF0000"/>
                </a:solidFill>
                <a:effectLst>
                  <a:outerShdw blurRad="50800" dist="39000" dir="5460000" algn="tl">
                    <a:srgbClr val="000000">
                      <a:alpha val="38000"/>
                    </a:srgbClr>
                  </a:outerShdw>
                </a:effectLst>
                <a:latin typeface="TH SarabunPSK" panose="020B0500040200020003" pitchFamily="34" charset="-34"/>
                <a:cs typeface="TH SarabunPSK" panose="020B0500040200020003" pitchFamily="34" charset="-34"/>
              </a:rPr>
            </a:br>
            <a:r>
              <a:rPr lang="en-US" sz="7200" b="1" dirty="0" smtClean="0">
                <a:ln w="11430"/>
                <a:solidFill>
                  <a:srgbClr val="FF0000"/>
                </a:solidFill>
                <a:effectLst>
                  <a:outerShdw blurRad="50800" dist="39000" dir="5460000" algn="tl">
                    <a:srgbClr val="000000">
                      <a:alpha val="38000"/>
                    </a:srgbClr>
                  </a:outerShdw>
                </a:effectLst>
                <a:latin typeface="TH SarabunPSK" panose="020B0500040200020003" pitchFamily="34" charset="-34"/>
                <a:cs typeface="TH SarabunPSK" panose="020B0500040200020003" pitchFamily="34" charset="-34"/>
              </a:rPr>
              <a:t>                  </a:t>
            </a:r>
            <a:r>
              <a:rPr lang="en-US" sz="7200" b="1" dirty="0" smtClean="0">
                <a:ln w="11430"/>
                <a:solidFill>
                  <a:srgbClr val="FF0000"/>
                </a:solidFill>
                <a:effectLst>
                  <a:outerShdw blurRad="50800" dist="39000" dir="5460000" algn="tl">
                    <a:srgbClr val="000000">
                      <a:alpha val="38000"/>
                    </a:srgbClr>
                  </a:outerShdw>
                </a:effectLst>
                <a:latin typeface="TH SarabunPSK" panose="020B0500040200020003" pitchFamily="34" charset="-34"/>
                <a:cs typeface="TH SarabunPSK" panose="020B0500040200020003" pitchFamily="34" charset="-34"/>
              </a:rPr>
              <a:t/>
            </a:r>
            <a:br>
              <a:rPr lang="en-US" sz="7200" b="1" dirty="0" smtClean="0">
                <a:ln w="11430"/>
                <a:solidFill>
                  <a:srgbClr val="FF0000"/>
                </a:solidFill>
                <a:effectLst>
                  <a:outerShdw blurRad="50800" dist="39000" dir="5460000" algn="tl">
                    <a:srgbClr val="000000">
                      <a:alpha val="38000"/>
                    </a:srgbClr>
                  </a:outerShdw>
                </a:effectLst>
                <a:latin typeface="TH SarabunPSK" panose="020B0500040200020003" pitchFamily="34" charset="-34"/>
                <a:cs typeface="TH SarabunPSK" panose="020B0500040200020003" pitchFamily="34" charset="-34"/>
              </a:rPr>
            </a:br>
            <a:r>
              <a:rPr lang="en-US" sz="7200" b="1" dirty="0" smtClean="0">
                <a:ln w="11430"/>
                <a:solidFill>
                  <a:srgbClr val="FF0000"/>
                </a:solidFill>
                <a:effectLst>
                  <a:outerShdw blurRad="50800" dist="39000" dir="5460000" algn="tl">
                    <a:srgbClr val="000000">
                      <a:alpha val="38000"/>
                    </a:srgbClr>
                  </a:outerShdw>
                </a:effectLst>
                <a:latin typeface="TH SarabunPSK" panose="020B0500040200020003" pitchFamily="34" charset="-34"/>
                <a:cs typeface="TH SarabunPSK" panose="020B0500040200020003" pitchFamily="34" charset="-34"/>
              </a:rPr>
              <a:t>MUS</a:t>
            </a:r>
            <a:r>
              <a:rPr lang="th-TH" sz="7200" b="1" dirty="0" smtClean="0">
                <a:ln w="11430"/>
                <a:solidFill>
                  <a:srgbClr val="FF0000"/>
                </a:solidFill>
                <a:effectLst>
                  <a:outerShdw blurRad="50800" dist="39000" dir="5460000" algn="tl">
                    <a:srgbClr val="000000">
                      <a:alpha val="38000"/>
                    </a:srgbClr>
                  </a:outerShdw>
                </a:effectLst>
                <a:latin typeface="TH SarabunPSK" panose="020B0500040200020003" pitchFamily="34" charset="-34"/>
                <a:cs typeface="TH SarabunPSK" panose="020B0500040200020003" pitchFamily="34" charset="-34"/>
              </a:rPr>
              <a:t>3206</a:t>
            </a:r>
            <a:endParaRPr lang="th-TH" sz="7200" b="1" dirty="0">
              <a:ln w="11430"/>
              <a:solidFill>
                <a:srgbClr val="FF0000"/>
              </a:solidFill>
              <a:effectLst>
                <a:outerShdw blurRad="50800" dist="39000" dir="5460000" algn="tl">
                  <a:srgbClr val="000000">
                    <a:alpha val="38000"/>
                  </a:srgbClr>
                </a:outerShdw>
              </a:effectLst>
              <a:latin typeface="TH SarabunPSK" panose="020B0500040200020003" pitchFamily="34" charset="-34"/>
              <a:cs typeface="TH SarabunPSK" panose="020B0500040200020003" pitchFamily="34" charset="-34"/>
            </a:endParaRPr>
          </a:p>
        </p:txBody>
      </p:sp>
      <p:sp>
        <p:nvSpPr>
          <p:cNvPr id="3" name="Subtitle 2"/>
          <p:cNvSpPr>
            <a:spLocks noGrp="1"/>
          </p:cNvSpPr>
          <p:nvPr>
            <p:ph type="subTitle" idx="1"/>
          </p:nvPr>
        </p:nvSpPr>
        <p:spPr>
          <a:xfrm>
            <a:off x="228600" y="4495800"/>
            <a:ext cx="5791200" cy="1752600"/>
          </a:xfrm>
        </p:spPr>
        <p:txBody>
          <a:bodyPr>
            <a:noAutofit/>
          </a:bodyPr>
          <a:lstStyle/>
          <a:p>
            <a:pPr algn="l"/>
            <a:r>
              <a:rPr lang="en-US" sz="36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Mr. </a:t>
            </a:r>
            <a:r>
              <a:rPr lang="en-US" sz="3600"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Pramote</a:t>
            </a:r>
            <a:r>
              <a:rPr lang="en-US" sz="36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 </a:t>
            </a:r>
            <a:r>
              <a:rPr lang="en-US" sz="3600"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Thiangtong</a:t>
            </a:r>
            <a:endParaRPr lang="en-US" sz="36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endParaRPr>
          </a:p>
          <a:p>
            <a:pPr algn="l"/>
            <a:r>
              <a:rPr lang="en-US" sz="36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music </a:t>
            </a:r>
            <a:r>
              <a:rPr lang="en-US" sz="36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Faculty of Fine and Applied Arts</a:t>
            </a:r>
          </a:p>
          <a:p>
            <a:pPr algn="l"/>
            <a:r>
              <a:rPr lang="en-US" sz="3600"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Suan</a:t>
            </a:r>
            <a:r>
              <a:rPr lang="en-US" sz="36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 </a:t>
            </a:r>
            <a:r>
              <a:rPr lang="en-US" sz="3600"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Sunandha</a:t>
            </a:r>
            <a:r>
              <a:rPr lang="en-US" sz="36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 </a:t>
            </a:r>
            <a:r>
              <a:rPr lang="en-US" sz="3600"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Rajabhat</a:t>
            </a:r>
            <a:r>
              <a:rPr lang="en-US" sz="36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rPr>
              <a:t> University</a:t>
            </a:r>
            <a:endParaRPr lang="th-TH" sz="36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H SarabunPSK" panose="020B0500040200020003" pitchFamily="34" charset="-34"/>
              <a:cs typeface="TH SarabunPSK" panose="020B0500040200020003" pitchFamily="34" charset="-34"/>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31213"/>
            <a:ext cx="1261283" cy="1783814"/>
          </a:xfrm>
          <a:prstGeom prst="rect">
            <a:avLst/>
          </a:prstGeom>
        </p:spPr>
      </p:pic>
    </p:spTree>
    <p:extLst>
      <p:ext uri="{BB962C8B-B14F-4D97-AF65-F5344CB8AC3E}">
        <p14:creationId xmlns:p14="http://schemas.microsoft.com/office/powerpoint/2010/main" val="995776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endParaRPr lang="th-TH"/>
          </a:p>
        </p:txBody>
      </p:sp>
    </p:spTree>
    <p:extLst>
      <p:ext uri="{BB962C8B-B14F-4D97-AF65-F5344CB8AC3E}">
        <p14:creationId xmlns:p14="http://schemas.microsoft.com/office/powerpoint/2010/main" val="699631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59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0" y="-152400"/>
            <a:ext cx="9193968" cy="7086600"/>
          </a:xfrm>
          <a:prstGeom prst="rect">
            <a:avLst/>
          </a:prstGeom>
        </p:spPr>
      </p:pic>
      <p:sp>
        <p:nvSpPr>
          <p:cNvPr id="2" name="Title 1"/>
          <p:cNvSpPr>
            <a:spLocks noGrp="1"/>
          </p:cNvSpPr>
          <p:nvPr>
            <p:ph type="title"/>
          </p:nvPr>
        </p:nvSpPr>
        <p:spPr/>
        <p:txBody>
          <a:bodyPr>
            <a:noAutofit/>
          </a:bodyPr>
          <a:lstStyle/>
          <a:p>
            <a:r>
              <a:rPr lang="en-US" sz="8000" b="1" dirty="0">
                <a:solidFill>
                  <a:srgbClr val="FFFF00"/>
                </a:solidFill>
              </a:rPr>
              <a:t>component</a:t>
            </a:r>
            <a:endParaRPr lang="th-TH" sz="8000" b="1" dirty="0">
              <a:solidFill>
                <a:srgbClr val="FFFF00"/>
              </a:solidFill>
            </a:endParaRPr>
          </a:p>
        </p:txBody>
      </p:sp>
      <p:sp>
        <p:nvSpPr>
          <p:cNvPr id="3" name="Content Placeholder 2"/>
          <p:cNvSpPr>
            <a:spLocks noGrp="1"/>
          </p:cNvSpPr>
          <p:nvPr>
            <p:ph idx="1"/>
          </p:nvPr>
        </p:nvSpPr>
        <p:spPr>
          <a:xfrm>
            <a:off x="482184" y="1295400"/>
            <a:ext cx="8229600" cy="4525963"/>
          </a:xfrm>
        </p:spPr>
        <p:txBody>
          <a:bodyPr>
            <a:noAutofit/>
          </a:bodyPr>
          <a:lstStyle/>
          <a:p>
            <a:pPr lvl="1"/>
            <a:r>
              <a:rPr lang="en-US" sz="3200" b="1" dirty="0">
                <a:solidFill>
                  <a:srgbClr val="FFFF00"/>
                </a:solidFill>
              </a:rPr>
              <a:t>Thai music genre</a:t>
            </a:r>
          </a:p>
          <a:p>
            <a:pPr lvl="1"/>
            <a:r>
              <a:rPr lang="en-US" sz="3200" b="1" dirty="0" smtClean="0">
                <a:solidFill>
                  <a:srgbClr val="FFFF00"/>
                </a:solidFill>
              </a:rPr>
              <a:t>stroke </a:t>
            </a:r>
            <a:r>
              <a:rPr lang="en-US" sz="3200" b="1" dirty="0">
                <a:solidFill>
                  <a:srgbClr val="FFFF00"/>
                </a:solidFill>
              </a:rPr>
              <a:t>rate</a:t>
            </a:r>
          </a:p>
          <a:p>
            <a:pPr lvl="1"/>
            <a:r>
              <a:rPr lang="en-US" sz="3200" b="1" dirty="0" smtClean="0">
                <a:solidFill>
                  <a:srgbClr val="FFFF00"/>
                </a:solidFill>
              </a:rPr>
              <a:t>melody </a:t>
            </a:r>
            <a:r>
              <a:rPr lang="en-US" sz="3200" b="1" dirty="0">
                <a:solidFill>
                  <a:srgbClr val="FFFF00"/>
                </a:solidFill>
              </a:rPr>
              <a:t>style</a:t>
            </a:r>
          </a:p>
          <a:p>
            <a:pPr lvl="1"/>
            <a:r>
              <a:rPr lang="en-US" sz="3200" b="1" dirty="0" smtClean="0">
                <a:solidFill>
                  <a:srgbClr val="FFFF00"/>
                </a:solidFill>
              </a:rPr>
              <a:t>music </a:t>
            </a:r>
            <a:r>
              <a:rPr lang="en-US" sz="3200" b="1" dirty="0">
                <a:solidFill>
                  <a:srgbClr val="FFFF00"/>
                </a:solidFill>
              </a:rPr>
              <a:t>accent</a:t>
            </a:r>
          </a:p>
          <a:p>
            <a:pPr lvl="1"/>
            <a:r>
              <a:rPr lang="en-US" sz="3200" b="1" dirty="0" smtClean="0">
                <a:solidFill>
                  <a:srgbClr val="FFFF00"/>
                </a:solidFill>
              </a:rPr>
              <a:t>scale</a:t>
            </a:r>
            <a:endParaRPr lang="en-US" sz="3200" b="1" dirty="0">
              <a:solidFill>
                <a:srgbClr val="FFFF00"/>
              </a:solidFill>
            </a:endParaRPr>
          </a:p>
          <a:p>
            <a:pPr lvl="1"/>
            <a:r>
              <a:rPr lang="en-US" sz="3200" b="1" dirty="0" smtClean="0">
                <a:solidFill>
                  <a:srgbClr val="FFFF00"/>
                </a:solidFill>
              </a:rPr>
              <a:t>song </a:t>
            </a:r>
            <a:r>
              <a:rPr lang="en-US" sz="3200" b="1" dirty="0">
                <a:solidFill>
                  <a:srgbClr val="FFFF00"/>
                </a:solidFill>
              </a:rPr>
              <a:t>proportions</a:t>
            </a:r>
          </a:p>
          <a:p>
            <a:pPr lvl="1"/>
            <a:r>
              <a:rPr lang="en-US" sz="3200" b="1" dirty="0" smtClean="0">
                <a:solidFill>
                  <a:srgbClr val="FFFF00"/>
                </a:solidFill>
              </a:rPr>
              <a:t>stroke </a:t>
            </a:r>
            <a:r>
              <a:rPr lang="en-US" sz="3200" b="1" dirty="0">
                <a:solidFill>
                  <a:srgbClr val="FFFF00"/>
                </a:solidFill>
              </a:rPr>
              <a:t>rate</a:t>
            </a:r>
          </a:p>
          <a:p>
            <a:pPr lvl="1"/>
            <a:r>
              <a:rPr lang="en-US" sz="3200" b="1" dirty="0" smtClean="0">
                <a:solidFill>
                  <a:srgbClr val="FFFF00"/>
                </a:solidFill>
              </a:rPr>
              <a:t>nature </a:t>
            </a:r>
            <a:r>
              <a:rPr lang="en-US" sz="3200" b="1" dirty="0">
                <a:solidFill>
                  <a:srgbClr val="FFFF00"/>
                </a:solidFill>
              </a:rPr>
              <a:t>of use</a:t>
            </a:r>
            <a:endParaRPr lang="th-TH" sz="3200" b="1" dirty="0">
              <a:solidFill>
                <a:srgbClr val="FFFF00"/>
              </a:solidFill>
            </a:endParaRPr>
          </a:p>
        </p:txBody>
      </p:sp>
    </p:spTree>
    <p:extLst>
      <p:ext uri="{BB962C8B-B14F-4D97-AF65-F5344CB8AC3E}">
        <p14:creationId xmlns:p14="http://schemas.microsoft.com/office/powerpoint/2010/main" val="3775465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Thai music genre</a:t>
            </a:r>
            <a:endParaRPr lang="th-TH" dirty="0">
              <a:solidFill>
                <a:srgbClr val="FFFF00"/>
              </a:solidFill>
            </a:endParaRPr>
          </a:p>
        </p:txBody>
      </p:sp>
      <p:sp>
        <p:nvSpPr>
          <p:cNvPr id="3" name="Content Placeholder 2"/>
          <p:cNvSpPr>
            <a:spLocks noGrp="1"/>
          </p:cNvSpPr>
          <p:nvPr>
            <p:ph idx="1"/>
          </p:nvPr>
        </p:nvSpPr>
        <p:spPr/>
        <p:txBody>
          <a:bodyPr/>
          <a:lstStyle/>
          <a:p>
            <a:pPr marL="457200" lvl="1" indent="0">
              <a:buNone/>
            </a:pPr>
            <a:r>
              <a:rPr lang="en-US" dirty="0">
                <a:solidFill>
                  <a:srgbClr val="92D050"/>
                </a:solidFill>
              </a:rPr>
              <a:t>Types of Thai music can be divided according to 2 major characteristics:</a:t>
            </a:r>
          </a:p>
          <a:p>
            <a:pPr marL="457200" lvl="1" indent="0">
              <a:buNone/>
            </a:pPr>
            <a:r>
              <a:rPr lang="en-US" dirty="0" smtClean="0">
                <a:solidFill>
                  <a:srgbClr val="92D050"/>
                </a:solidFill>
              </a:rPr>
              <a:t>1</a:t>
            </a:r>
            <a:r>
              <a:rPr lang="en-US" dirty="0">
                <a:solidFill>
                  <a:srgbClr val="92D050"/>
                </a:solidFill>
              </a:rPr>
              <a:t>. instrumental music</a:t>
            </a:r>
          </a:p>
          <a:p>
            <a:pPr marL="457200" lvl="1" indent="0">
              <a:buNone/>
            </a:pPr>
            <a:endParaRPr lang="en-US" dirty="0">
              <a:solidFill>
                <a:srgbClr val="92D050"/>
              </a:solidFill>
            </a:endParaRPr>
          </a:p>
          <a:p>
            <a:pPr marL="457200" lvl="1" indent="0">
              <a:buNone/>
            </a:pPr>
            <a:r>
              <a:rPr lang="en-US" dirty="0">
                <a:solidFill>
                  <a:srgbClr val="92D050"/>
                </a:solidFill>
              </a:rPr>
              <a:t>2. Songs with vocal accompaniment</a:t>
            </a:r>
            <a:endParaRPr lang="th-TH" dirty="0" smtClean="0">
              <a:solidFill>
                <a:srgbClr val="92D050"/>
              </a:solidFill>
            </a:endParaRPr>
          </a:p>
        </p:txBody>
      </p:sp>
      <p:pic>
        <p:nvPicPr>
          <p:cNvPr id="2050" name="Picture 2" descr="C:\Users\DELL\Downloads\thai-music-removebg-previ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98" y="3776300"/>
            <a:ext cx="5686301" cy="2983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3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instrumental music</a:t>
            </a:r>
            <a:endParaRPr lang="th-TH" dirty="0">
              <a:solidFill>
                <a:srgbClr val="92D050"/>
              </a:solidFill>
            </a:endParaRPr>
          </a:p>
        </p:txBody>
      </p:sp>
      <p:sp>
        <p:nvSpPr>
          <p:cNvPr id="3" name="Content Placeholder 2"/>
          <p:cNvSpPr>
            <a:spLocks noGrp="1"/>
          </p:cNvSpPr>
          <p:nvPr>
            <p:ph idx="1"/>
          </p:nvPr>
        </p:nvSpPr>
        <p:spPr/>
        <p:txBody>
          <a:bodyPr/>
          <a:lstStyle/>
          <a:p>
            <a:pPr algn="thaiDist"/>
            <a:r>
              <a:rPr lang="en-US" dirty="0">
                <a:solidFill>
                  <a:srgbClr val="92D050"/>
                </a:solidFill>
              </a:rPr>
              <a:t>Refers to a particular piece of music. no accompaniment It is a song that is used to play in occasions, activities, ceremonies, or to perform actions and express various emotions of the performance, such as Na </a:t>
            </a:r>
            <a:r>
              <a:rPr lang="en-US" dirty="0" err="1">
                <a:solidFill>
                  <a:srgbClr val="92D050"/>
                </a:solidFill>
              </a:rPr>
              <a:t>Phat</a:t>
            </a:r>
            <a:r>
              <a:rPr lang="en-US" dirty="0">
                <a:solidFill>
                  <a:srgbClr val="92D050"/>
                </a:solidFill>
              </a:rPr>
              <a:t> songs, overture songs, narrative songs, solo songs, instrumental songs, cymbal songs, Hang </a:t>
            </a:r>
            <a:r>
              <a:rPr lang="en-US" dirty="0" err="1">
                <a:solidFill>
                  <a:srgbClr val="92D050"/>
                </a:solidFill>
              </a:rPr>
              <a:t>Krueng</a:t>
            </a:r>
            <a:r>
              <a:rPr lang="en-US" dirty="0">
                <a:solidFill>
                  <a:srgbClr val="92D050"/>
                </a:solidFill>
              </a:rPr>
              <a:t> songs, </a:t>
            </a:r>
            <a:r>
              <a:rPr lang="en-US" dirty="0" err="1">
                <a:solidFill>
                  <a:srgbClr val="92D050"/>
                </a:solidFill>
              </a:rPr>
              <a:t>luk</a:t>
            </a:r>
            <a:r>
              <a:rPr lang="en-US" dirty="0">
                <a:solidFill>
                  <a:srgbClr val="92D050"/>
                </a:solidFill>
              </a:rPr>
              <a:t> verse songs.</a:t>
            </a:r>
            <a:endParaRPr lang="th-TH" dirty="0">
              <a:solidFill>
                <a:srgbClr val="92D050"/>
              </a:solidFill>
            </a:endParaRPr>
          </a:p>
        </p:txBody>
      </p:sp>
    </p:spTree>
    <p:extLst>
      <p:ext uri="{BB962C8B-B14F-4D97-AF65-F5344CB8AC3E}">
        <p14:creationId xmlns:p14="http://schemas.microsoft.com/office/powerpoint/2010/main" val="3064793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Songs with accompanying choruses</a:t>
            </a:r>
            <a:endParaRPr lang="th-TH" dirty="0">
              <a:solidFill>
                <a:srgbClr val="92D05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th-TH" dirty="0" smtClean="0">
                <a:solidFill>
                  <a:srgbClr val="92D050"/>
                </a:solidFill>
              </a:rPr>
              <a:t>	</a:t>
            </a:r>
            <a:r>
              <a:rPr lang="en-US" dirty="0">
                <a:solidFill>
                  <a:srgbClr val="92D050"/>
                </a:solidFill>
              </a:rPr>
              <a:t>songs that are sung send with music which has a function similar to a song that is played only But with the context of the duty used, there are additional choruses, </a:t>
            </a:r>
            <a:r>
              <a:rPr lang="en-US" dirty="0" smtClean="0">
                <a:solidFill>
                  <a:srgbClr val="92D050"/>
                </a:solidFill>
              </a:rPr>
              <a:t>including</a:t>
            </a:r>
          </a:p>
          <a:p>
            <a:pPr marL="0" indent="0">
              <a:buNone/>
            </a:pPr>
            <a:r>
              <a:rPr lang="en-US" dirty="0" smtClean="0">
                <a:solidFill>
                  <a:srgbClr val="92D050"/>
                </a:solidFill>
              </a:rPr>
              <a:t>- Rituals </a:t>
            </a:r>
            <a:r>
              <a:rPr lang="en-US" dirty="0">
                <a:solidFill>
                  <a:srgbClr val="92D050"/>
                </a:solidFill>
              </a:rPr>
              <a:t>such as making a wish, a wedding ceremony, a funeral, Mon crying, etc.</a:t>
            </a:r>
          </a:p>
          <a:p>
            <a:pPr marL="0" indent="0">
              <a:buNone/>
            </a:pPr>
            <a:endParaRPr lang="en-US" dirty="0">
              <a:solidFill>
                <a:srgbClr val="92D050"/>
              </a:solidFill>
            </a:endParaRPr>
          </a:p>
          <a:p>
            <a:pPr marL="0" indent="0">
              <a:buNone/>
            </a:pPr>
            <a:r>
              <a:rPr lang="en-US" dirty="0" smtClean="0">
                <a:solidFill>
                  <a:srgbClr val="92D050"/>
                </a:solidFill>
              </a:rPr>
              <a:t>- Accompanied </a:t>
            </a:r>
            <a:r>
              <a:rPr lang="en-US" dirty="0">
                <a:solidFill>
                  <a:srgbClr val="92D050"/>
                </a:solidFill>
              </a:rPr>
              <a:t>by performances such as Nang </a:t>
            </a:r>
            <a:r>
              <a:rPr lang="en-US" dirty="0" err="1">
                <a:solidFill>
                  <a:srgbClr val="92D050"/>
                </a:solidFill>
              </a:rPr>
              <a:t>Yai</a:t>
            </a:r>
            <a:r>
              <a:rPr lang="en-US" dirty="0">
                <a:solidFill>
                  <a:srgbClr val="92D050"/>
                </a:solidFill>
              </a:rPr>
              <a:t>, </a:t>
            </a:r>
            <a:r>
              <a:rPr lang="en-US" dirty="0" err="1">
                <a:solidFill>
                  <a:srgbClr val="92D050"/>
                </a:solidFill>
              </a:rPr>
              <a:t>Khon</a:t>
            </a:r>
            <a:r>
              <a:rPr lang="en-US" dirty="0">
                <a:solidFill>
                  <a:srgbClr val="92D050"/>
                </a:solidFill>
              </a:rPr>
              <a:t>, drama, dance, dance, Li </a:t>
            </a:r>
            <a:r>
              <a:rPr lang="en-US" dirty="0" err="1">
                <a:solidFill>
                  <a:srgbClr val="92D050"/>
                </a:solidFill>
              </a:rPr>
              <a:t>Ke</a:t>
            </a:r>
            <a:r>
              <a:rPr lang="en-US" dirty="0">
                <a:solidFill>
                  <a:srgbClr val="92D050"/>
                </a:solidFill>
              </a:rPr>
              <a:t>, </a:t>
            </a:r>
            <a:r>
              <a:rPr lang="en-US" dirty="0" err="1">
                <a:solidFill>
                  <a:srgbClr val="92D050"/>
                </a:solidFill>
              </a:rPr>
              <a:t>Rong</a:t>
            </a:r>
            <a:r>
              <a:rPr lang="en-US" dirty="0">
                <a:solidFill>
                  <a:srgbClr val="92D050"/>
                </a:solidFill>
              </a:rPr>
              <a:t> </a:t>
            </a:r>
            <a:r>
              <a:rPr lang="en-US" dirty="0" err="1">
                <a:solidFill>
                  <a:srgbClr val="92D050"/>
                </a:solidFill>
              </a:rPr>
              <a:t>Ngem</a:t>
            </a:r>
            <a:r>
              <a:rPr lang="en-US" dirty="0">
                <a:solidFill>
                  <a:srgbClr val="92D050"/>
                </a:solidFill>
              </a:rPr>
              <a:t>, Nora, etc.</a:t>
            </a:r>
          </a:p>
          <a:p>
            <a:pPr marL="0" indent="0">
              <a:buNone/>
            </a:pPr>
            <a:endParaRPr lang="en-US" dirty="0">
              <a:solidFill>
                <a:srgbClr val="92D050"/>
              </a:solidFill>
            </a:endParaRPr>
          </a:p>
          <a:p>
            <a:pPr marL="0" indent="0">
              <a:buNone/>
            </a:pPr>
            <a:r>
              <a:rPr lang="en-US" dirty="0" smtClean="0">
                <a:solidFill>
                  <a:srgbClr val="92D050"/>
                </a:solidFill>
              </a:rPr>
              <a:t>- For </a:t>
            </a:r>
            <a:r>
              <a:rPr lang="en-US" dirty="0">
                <a:solidFill>
                  <a:srgbClr val="92D050"/>
                </a:solidFill>
              </a:rPr>
              <a:t>listening, such as vine songs, two-story songs, liver songs, language songs, Mon songs, various anecdotal songs, etc.</a:t>
            </a:r>
            <a:endParaRPr lang="th-TH" dirty="0">
              <a:solidFill>
                <a:srgbClr val="92D050"/>
              </a:solidFill>
            </a:endParaRPr>
          </a:p>
        </p:txBody>
      </p:sp>
    </p:spTree>
    <p:extLst>
      <p:ext uri="{BB962C8B-B14F-4D97-AF65-F5344CB8AC3E}">
        <p14:creationId xmlns:p14="http://schemas.microsoft.com/office/powerpoint/2010/main" val="3266756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4800" b="1" dirty="0" smtClean="0">
                <a:solidFill>
                  <a:srgbClr val="FFFF00"/>
                </a:solidFill>
              </a:rPr>
              <a:t>stroke rate</a:t>
            </a:r>
            <a:endParaRPr lang="th-TH" sz="2800" dirty="0"/>
          </a:p>
        </p:txBody>
      </p:sp>
      <p:sp>
        <p:nvSpPr>
          <p:cNvPr id="3" name="Content Placeholder 2"/>
          <p:cNvSpPr>
            <a:spLocks noGrp="1"/>
          </p:cNvSpPr>
          <p:nvPr>
            <p:ph idx="1"/>
          </p:nvPr>
        </p:nvSpPr>
        <p:spPr/>
        <p:txBody>
          <a:bodyPr/>
          <a:lstStyle/>
          <a:p>
            <a:pPr marL="0" indent="0">
              <a:buNone/>
            </a:pPr>
            <a:r>
              <a:rPr lang="en-US" b="1" dirty="0">
                <a:solidFill>
                  <a:srgbClr val="FF0000"/>
                </a:solidFill>
              </a:rPr>
              <a:t>Rhythm determines the slow-speed of the song. In Thai music, there are no fixed rules like western music. It will only be a consensus among the musicians that How fast does each song need to be played? Therefore, it is possible that sometimes the same song performed by different bands will have different speeds.</a:t>
            </a:r>
            <a:endParaRPr lang="th-TH" dirty="0">
              <a:solidFill>
                <a:srgbClr val="FF0000"/>
              </a:solidFill>
            </a:endParaRPr>
          </a:p>
        </p:txBody>
      </p:sp>
    </p:spTree>
    <p:extLst>
      <p:ext uri="{BB962C8B-B14F-4D97-AF65-F5344CB8AC3E}">
        <p14:creationId xmlns:p14="http://schemas.microsoft.com/office/powerpoint/2010/main" val="2079045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Thai song rhythm Can be divided as follows</a:t>
            </a:r>
            <a:endParaRPr lang="th-TH" dirty="0">
              <a:solidFill>
                <a:srgbClr val="FF0000"/>
              </a:solidFill>
            </a:endParaRPr>
          </a:p>
        </p:txBody>
      </p:sp>
      <p:sp>
        <p:nvSpPr>
          <p:cNvPr id="3" name="Content Placeholder 2"/>
          <p:cNvSpPr>
            <a:spLocks noGrp="1"/>
          </p:cNvSpPr>
          <p:nvPr>
            <p:ph idx="1"/>
          </p:nvPr>
        </p:nvSpPr>
        <p:spPr/>
        <p:txBody>
          <a:bodyPr/>
          <a:lstStyle/>
          <a:p>
            <a:r>
              <a:rPr lang="en-US" dirty="0">
                <a:solidFill>
                  <a:srgbClr val="FF0000"/>
                </a:solidFill>
              </a:rPr>
              <a:t>single stroke rate </a:t>
            </a:r>
          </a:p>
          <a:p>
            <a:endParaRPr lang="en-US" dirty="0">
              <a:solidFill>
                <a:srgbClr val="FF0000"/>
              </a:solidFill>
            </a:endParaRPr>
          </a:p>
          <a:p>
            <a:r>
              <a:rPr lang="en-US" dirty="0">
                <a:solidFill>
                  <a:srgbClr val="FF0000"/>
                </a:solidFill>
              </a:rPr>
              <a:t>Two-tiered tempo (twice the number of bars as a single-tiered)</a:t>
            </a:r>
          </a:p>
          <a:p>
            <a:endParaRPr lang="en-US" dirty="0">
              <a:solidFill>
                <a:srgbClr val="FF0000"/>
              </a:solidFill>
            </a:endParaRPr>
          </a:p>
          <a:p>
            <a:r>
              <a:rPr lang="en-US" dirty="0">
                <a:solidFill>
                  <a:srgbClr val="FF0000"/>
                </a:solidFill>
              </a:rPr>
              <a:t>3-tier tempo (the number of rooms is twice that of a 2-tier, or 4 times that of a single-tier)</a:t>
            </a:r>
            <a:endParaRPr lang="th-TH" dirty="0">
              <a:solidFill>
                <a:srgbClr val="FF0000"/>
              </a:solidFill>
            </a:endParaRPr>
          </a:p>
        </p:txBody>
      </p:sp>
    </p:spTree>
    <p:extLst>
      <p:ext uri="{BB962C8B-B14F-4D97-AF65-F5344CB8AC3E}">
        <p14:creationId xmlns:p14="http://schemas.microsoft.com/office/powerpoint/2010/main" val="3206425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h-TH" sz="3600" dirty="0">
                <a:solidFill>
                  <a:srgbClr val="FF0000"/>
                </a:solidFill>
              </a:rPr>
              <a:t> </a:t>
            </a:r>
            <a:r>
              <a:rPr lang="en-US" sz="3600" dirty="0">
                <a:solidFill>
                  <a:srgbClr val="FF0000"/>
                </a:solidFill>
              </a:rPr>
              <a:t>he cymbal sound that appears in the song at each beat rate can be displayed as follows</a:t>
            </a:r>
            <a:endParaRPr lang="th-TH" sz="3600" dirty="0">
              <a:solidFill>
                <a:srgbClr val="FF0000"/>
              </a:solidFill>
            </a:endParaRPr>
          </a:p>
        </p:txBody>
      </p:sp>
      <p:sp>
        <p:nvSpPr>
          <p:cNvPr id="3" name="Content Placeholder 2"/>
          <p:cNvSpPr>
            <a:spLocks noGrp="1"/>
          </p:cNvSpPr>
          <p:nvPr>
            <p:ph idx="1"/>
          </p:nvPr>
        </p:nvSpPr>
        <p:spPr>
          <a:xfrm>
            <a:off x="457200" y="1600200"/>
            <a:ext cx="8534400" cy="4525963"/>
          </a:xfrm>
        </p:spPr>
        <p:txBody>
          <a:bodyPr>
            <a:noAutofit/>
          </a:bodyPr>
          <a:lstStyle/>
          <a:p>
            <a:r>
              <a:rPr lang="en-US" sz="2400" b="1" dirty="0">
                <a:solidFill>
                  <a:srgbClr val="FF0000"/>
                </a:solidFill>
              </a:rPr>
              <a:t>Rhythm 3 layers</a:t>
            </a:r>
          </a:p>
          <a:p>
            <a:endParaRPr lang="en-US" sz="2400" b="1" dirty="0">
              <a:solidFill>
                <a:srgbClr val="FF0000"/>
              </a:solidFill>
            </a:endParaRPr>
          </a:p>
          <a:p>
            <a:r>
              <a:rPr lang="en-US" sz="2400" b="1" dirty="0">
                <a:solidFill>
                  <a:srgbClr val="FF0000"/>
                </a:solidFill>
              </a:rPr>
              <a:t>| - - - - | - - - </a:t>
            </a:r>
            <a:r>
              <a:rPr lang="en-US" sz="2400" b="1" dirty="0" err="1">
                <a:solidFill>
                  <a:srgbClr val="FF0000"/>
                </a:solidFill>
              </a:rPr>
              <a:t>Ching</a:t>
            </a:r>
            <a:r>
              <a:rPr lang="en-US" sz="2400" b="1" dirty="0">
                <a:solidFill>
                  <a:srgbClr val="FF0000"/>
                </a:solidFill>
              </a:rPr>
              <a:t>| - - - - | - - - Chap|</a:t>
            </a:r>
          </a:p>
          <a:p>
            <a:endParaRPr lang="en-US" sz="2400" b="1" dirty="0">
              <a:solidFill>
                <a:srgbClr val="FF0000"/>
              </a:solidFill>
            </a:endParaRPr>
          </a:p>
          <a:p>
            <a:r>
              <a:rPr lang="en-US" sz="2400" b="1" dirty="0">
                <a:solidFill>
                  <a:srgbClr val="FF0000"/>
                </a:solidFill>
              </a:rPr>
              <a:t>2 layers of rhythm</a:t>
            </a:r>
          </a:p>
          <a:p>
            <a:endParaRPr lang="en-US" sz="2400" b="1" dirty="0">
              <a:solidFill>
                <a:srgbClr val="FF0000"/>
              </a:solidFill>
            </a:endParaRPr>
          </a:p>
          <a:p>
            <a:r>
              <a:rPr lang="en-US" sz="2400" b="1" dirty="0">
                <a:solidFill>
                  <a:srgbClr val="FF0000"/>
                </a:solidFill>
              </a:rPr>
              <a:t>| - - - </a:t>
            </a:r>
            <a:r>
              <a:rPr lang="en-US" sz="2400" b="1" dirty="0" err="1">
                <a:solidFill>
                  <a:srgbClr val="FF0000"/>
                </a:solidFill>
              </a:rPr>
              <a:t>Ching</a:t>
            </a:r>
            <a:r>
              <a:rPr lang="en-US" sz="2400" b="1" dirty="0">
                <a:solidFill>
                  <a:srgbClr val="FF0000"/>
                </a:solidFill>
              </a:rPr>
              <a:t>| - - - Chap| - - - </a:t>
            </a:r>
            <a:r>
              <a:rPr lang="en-US" sz="2400" b="1" dirty="0" err="1">
                <a:solidFill>
                  <a:srgbClr val="FF0000"/>
                </a:solidFill>
              </a:rPr>
              <a:t>Ching</a:t>
            </a:r>
            <a:r>
              <a:rPr lang="en-US" sz="2400" b="1" dirty="0">
                <a:solidFill>
                  <a:srgbClr val="FF0000"/>
                </a:solidFill>
              </a:rPr>
              <a:t>| - - - Chap|</a:t>
            </a:r>
          </a:p>
          <a:p>
            <a:endParaRPr lang="en-US" sz="2400" b="1" dirty="0">
              <a:solidFill>
                <a:srgbClr val="FF0000"/>
              </a:solidFill>
            </a:endParaRPr>
          </a:p>
          <a:p>
            <a:r>
              <a:rPr lang="en-US" sz="2400" b="1" dirty="0">
                <a:solidFill>
                  <a:srgbClr val="FF0000"/>
                </a:solidFill>
              </a:rPr>
              <a:t>single stroke</a:t>
            </a:r>
          </a:p>
          <a:p>
            <a:endParaRPr lang="en-US" sz="2400" b="1" dirty="0">
              <a:solidFill>
                <a:srgbClr val="FF0000"/>
              </a:solidFill>
            </a:endParaRPr>
          </a:p>
          <a:p>
            <a:r>
              <a:rPr lang="en-US" sz="2400" b="1" dirty="0">
                <a:solidFill>
                  <a:srgbClr val="FF0000"/>
                </a:solidFill>
              </a:rPr>
              <a:t>| - </a:t>
            </a:r>
            <a:r>
              <a:rPr lang="en-US" sz="2400" b="1" dirty="0" err="1">
                <a:solidFill>
                  <a:srgbClr val="FF0000"/>
                </a:solidFill>
              </a:rPr>
              <a:t>Ching</a:t>
            </a:r>
            <a:r>
              <a:rPr lang="en-US" sz="2400" b="1" dirty="0">
                <a:solidFill>
                  <a:srgbClr val="FF0000"/>
                </a:solidFill>
              </a:rPr>
              <a:t> - Chap| - </a:t>
            </a:r>
            <a:r>
              <a:rPr lang="en-US" sz="2400" b="1" dirty="0" err="1">
                <a:solidFill>
                  <a:srgbClr val="FF0000"/>
                </a:solidFill>
              </a:rPr>
              <a:t>Ching</a:t>
            </a:r>
            <a:r>
              <a:rPr lang="en-US" sz="2400" b="1" dirty="0">
                <a:solidFill>
                  <a:srgbClr val="FF0000"/>
                </a:solidFill>
              </a:rPr>
              <a:t> - Chap| - </a:t>
            </a:r>
            <a:r>
              <a:rPr lang="en-US" sz="2400" b="1" dirty="0" err="1">
                <a:solidFill>
                  <a:srgbClr val="FF0000"/>
                </a:solidFill>
              </a:rPr>
              <a:t>Ching</a:t>
            </a:r>
            <a:r>
              <a:rPr lang="en-US" sz="2400" b="1" dirty="0">
                <a:solidFill>
                  <a:srgbClr val="FF0000"/>
                </a:solidFill>
              </a:rPr>
              <a:t> - Chap| - </a:t>
            </a:r>
            <a:r>
              <a:rPr lang="en-US" sz="2400" b="1" dirty="0" err="1">
                <a:solidFill>
                  <a:srgbClr val="FF0000"/>
                </a:solidFill>
              </a:rPr>
              <a:t>Ching</a:t>
            </a:r>
            <a:r>
              <a:rPr lang="en-US" sz="2400" b="1" dirty="0">
                <a:solidFill>
                  <a:srgbClr val="FF0000"/>
                </a:solidFill>
              </a:rPr>
              <a:t> - Chap|</a:t>
            </a:r>
            <a:endParaRPr lang="th-TH" sz="2400" dirty="0">
              <a:solidFill>
                <a:srgbClr val="FF0000"/>
              </a:solidFill>
            </a:endParaRPr>
          </a:p>
        </p:txBody>
      </p:sp>
      <p:pic>
        <p:nvPicPr>
          <p:cNvPr id="1026" name="Picture 2" descr="ฉิ่งใหญ่ลงหิน สำหรับวงปี่พาทย์ 1 คู่ - Puket Stores"/>
          <p:cNvPicPr>
            <a:picLocks noChangeAspect="1" noChangeArrowheads="1"/>
          </p:cNvPicPr>
          <p:nvPr/>
        </p:nvPicPr>
        <p:blipFill rotWithShape="1">
          <a:blip r:embed="rId2">
            <a:extLst>
              <a:ext uri="{28A0092B-C50C-407E-A947-70E740481C1C}">
                <a14:useLocalDpi xmlns:a14="http://schemas.microsoft.com/office/drawing/2010/main" val="0"/>
              </a:ext>
            </a:extLst>
          </a:blip>
          <a:srcRect l="10843" b="27727"/>
          <a:stretch/>
        </p:blipFill>
        <p:spPr bwMode="auto">
          <a:xfrm>
            <a:off x="5715000" y="2362200"/>
            <a:ext cx="3248951"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409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dirty="0" smtClean="0">
                <a:solidFill>
                  <a:srgbClr val="FFFF00"/>
                </a:solidFill>
              </a:rPr>
              <a:t>Different </a:t>
            </a:r>
            <a:r>
              <a:rPr lang="en-US" b="1" dirty="0">
                <a:solidFill>
                  <a:srgbClr val="FFFF00"/>
                </a:solidFill>
              </a:rPr>
              <a:t>types of music</a:t>
            </a:r>
            <a:endParaRPr lang="th-TH" dirty="0"/>
          </a:p>
        </p:txBody>
      </p:sp>
      <p:sp>
        <p:nvSpPr>
          <p:cNvPr id="3" name="Content Placeholder 2"/>
          <p:cNvSpPr>
            <a:spLocks noGrp="1"/>
          </p:cNvSpPr>
          <p:nvPr>
            <p:ph idx="1"/>
          </p:nvPr>
        </p:nvSpPr>
        <p:spPr>
          <a:xfrm>
            <a:off x="457200" y="1143000"/>
            <a:ext cx="8229600" cy="5486400"/>
          </a:xfrm>
        </p:spPr>
        <p:txBody>
          <a:bodyPr>
            <a:normAutofit fontScale="47500" lnSpcReduction="20000"/>
          </a:bodyPr>
          <a:lstStyle/>
          <a:p>
            <a:r>
              <a:rPr lang="en-US" dirty="0">
                <a:solidFill>
                  <a:srgbClr val="FF0000"/>
                </a:solidFill>
              </a:rPr>
              <a:t>Overture</a:t>
            </a:r>
          </a:p>
          <a:p>
            <a:endParaRPr lang="en-US" dirty="0">
              <a:solidFill>
                <a:srgbClr val="FF0000"/>
              </a:solidFill>
            </a:endParaRPr>
          </a:p>
          <a:p>
            <a:r>
              <a:rPr lang="en-US" dirty="0">
                <a:solidFill>
                  <a:srgbClr val="FF0000"/>
                </a:solidFill>
              </a:rPr>
              <a:t>story song</a:t>
            </a:r>
          </a:p>
          <a:p>
            <a:endParaRPr lang="en-US" dirty="0">
              <a:solidFill>
                <a:srgbClr val="FF0000"/>
              </a:solidFill>
            </a:endParaRPr>
          </a:p>
          <a:p>
            <a:r>
              <a:rPr lang="en-US" dirty="0" err="1">
                <a:solidFill>
                  <a:srgbClr val="FF0000"/>
                </a:solidFill>
              </a:rPr>
              <a:t>Naphat</a:t>
            </a:r>
            <a:r>
              <a:rPr lang="en-US" dirty="0">
                <a:solidFill>
                  <a:srgbClr val="FF0000"/>
                </a:solidFill>
              </a:rPr>
              <a:t> song</a:t>
            </a:r>
          </a:p>
          <a:p>
            <a:endParaRPr lang="en-US" dirty="0">
              <a:solidFill>
                <a:srgbClr val="FF0000"/>
              </a:solidFill>
            </a:endParaRPr>
          </a:p>
          <a:p>
            <a:r>
              <a:rPr lang="en-US" dirty="0">
                <a:solidFill>
                  <a:srgbClr val="FF0000"/>
                </a:solidFill>
              </a:rPr>
              <a:t>vine song</a:t>
            </a:r>
          </a:p>
          <a:p>
            <a:endParaRPr lang="en-US" dirty="0">
              <a:solidFill>
                <a:srgbClr val="FF0000"/>
              </a:solidFill>
            </a:endParaRPr>
          </a:p>
          <a:p>
            <a:r>
              <a:rPr lang="en-US" dirty="0">
                <a:solidFill>
                  <a:srgbClr val="FF0000"/>
                </a:solidFill>
              </a:rPr>
              <a:t>liver music</a:t>
            </a:r>
          </a:p>
          <a:p>
            <a:endParaRPr lang="en-US" dirty="0">
              <a:solidFill>
                <a:srgbClr val="FF0000"/>
              </a:solidFill>
            </a:endParaRPr>
          </a:p>
          <a:p>
            <a:r>
              <a:rPr lang="en-US" dirty="0">
                <a:solidFill>
                  <a:srgbClr val="FF0000"/>
                </a:solidFill>
              </a:rPr>
              <a:t>music</a:t>
            </a:r>
          </a:p>
          <a:p>
            <a:endParaRPr lang="en-US" dirty="0">
              <a:solidFill>
                <a:srgbClr val="FF0000"/>
              </a:solidFill>
            </a:endParaRPr>
          </a:p>
          <a:p>
            <a:r>
              <a:rPr lang="en-US" dirty="0">
                <a:solidFill>
                  <a:srgbClr val="FF0000"/>
                </a:solidFill>
              </a:rPr>
              <a:t>drama song</a:t>
            </a:r>
          </a:p>
          <a:p>
            <a:endParaRPr lang="en-US" dirty="0">
              <a:solidFill>
                <a:srgbClr val="FF0000"/>
              </a:solidFill>
            </a:endParaRPr>
          </a:p>
          <a:p>
            <a:r>
              <a:rPr lang="en-US" dirty="0">
                <a:solidFill>
                  <a:srgbClr val="FF0000"/>
                </a:solidFill>
              </a:rPr>
              <a:t>goodbye song</a:t>
            </a:r>
          </a:p>
          <a:p>
            <a:endParaRPr lang="en-US" dirty="0">
              <a:solidFill>
                <a:srgbClr val="FF0000"/>
              </a:solidFill>
            </a:endParaRPr>
          </a:p>
          <a:p>
            <a:r>
              <a:rPr lang="en-US" dirty="0">
                <a:solidFill>
                  <a:srgbClr val="FF0000"/>
                </a:solidFill>
              </a:rPr>
              <a:t>tail music</a:t>
            </a:r>
          </a:p>
          <a:p>
            <a:endParaRPr lang="en-US" dirty="0">
              <a:solidFill>
                <a:srgbClr val="FF0000"/>
              </a:solidFill>
            </a:endParaRPr>
          </a:p>
          <a:p>
            <a:r>
              <a:rPr lang="en-US" dirty="0">
                <a:solidFill>
                  <a:srgbClr val="FF0000"/>
                </a:solidFill>
              </a:rPr>
              <a:t>language songs</a:t>
            </a:r>
          </a:p>
          <a:p>
            <a:endParaRPr lang="en-US" dirty="0">
              <a:solidFill>
                <a:srgbClr val="FF0000"/>
              </a:solidFill>
            </a:endParaRPr>
          </a:p>
          <a:p>
            <a:r>
              <a:rPr lang="en-US" dirty="0">
                <a:solidFill>
                  <a:srgbClr val="FF0000"/>
                </a:solidFill>
              </a:rPr>
              <a:t>out of music</a:t>
            </a:r>
          </a:p>
          <a:p>
            <a:endParaRPr lang="en-US" dirty="0">
              <a:solidFill>
                <a:srgbClr val="FF0000"/>
              </a:solidFill>
            </a:endParaRPr>
          </a:p>
          <a:p>
            <a:r>
              <a:rPr lang="en-US" dirty="0">
                <a:solidFill>
                  <a:srgbClr val="FF0000"/>
                </a:solidFill>
              </a:rPr>
              <a:t>solo song</a:t>
            </a:r>
            <a:endParaRPr lang="th-TH" dirty="0" smtClean="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2761384"/>
            <a:ext cx="5495925" cy="4124325"/>
          </a:xfrm>
          <a:prstGeom prst="rect">
            <a:avLst/>
          </a:prstGeom>
        </p:spPr>
      </p:pic>
    </p:spTree>
    <p:extLst>
      <p:ext uri="{BB962C8B-B14F-4D97-AF65-F5344CB8AC3E}">
        <p14:creationId xmlns:p14="http://schemas.microsoft.com/office/powerpoint/2010/main" val="2617317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341</Words>
  <Application>Microsoft Office PowerPoint</Application>
  <PresentationFormat>On-screen Show (4:3)</PresentationFormat>
  <Paragraphs>71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Thai Music composition                    MUS3206</vt:lpstr>
      <vt:lpstr>component</vt:lpstr>
      <vt:lpstr>Thai music genre</vt:lpstr>
      <vt:lpstr>instrumental music</vt:lpstr>
      <vt:lpstr>Songs with accompanying choruses</vt:lpstr>
      <vt:lpstr>stroke rate</vt:lpstr>
      <vt:lpstr>Thai song rhythm Can be divided as follows</vt:lpstr>
      <vt:lpstr> he cymbal sound that appears in the song at each beat rate can be displayed as follows</vt:lpstr>
      <vt:lpstr>Different types of music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ประพันธ์เพลงไทย</dc:title>
  <dc:creator>DELL</dc:creator>
  <cp:lastModifiedBy>DELL</cp:lastModifiedBy>
  <cp:revision>28</cp:revision>
  <dcterms:created xsi:type="dcterms:W3CDTF">2006-08-16T00:00:00Z</dcterms:created>
  <dcterms:modified xsi:type="dcterms:W3CDTF">2022-12-06T04:37:35Z</dcterms:modified>
</cp:coreProperties>
</file>