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330" r:id="rId3"/>
    <p:sldId id="333" r:id="rId4"/>
    <p:sldId id="342" r:id="rId5"/>
    <p:sldId id="343" r:id="rId6"/>
    <p:sldId id="344" r:id="rId7"/>
    <p:sldId id="345" r:id="rId8"/>
    <p:sldId id="334" r:id="rId9"/>
    <p:sldId id="346" r:id="rId10"/>
    <p:sldId id="347" r:id="rId11"/>
    <p:sldId id="382" r:id="rId12"/>
    <p:sldId id="348" r:id="rId13"/>
    <p:sldId id="349" r:id="rId14"/>
    <p:sldId id="383" r:id="rId15"/>
    <p:sldId id="393" r:id="rId16"/>
    <p:sldId id="384" r:id="rId17"/>
    <p:sldId id="385" r:id="rId18"/>
    <p:sldId id="394" r:id="rId19"/>
    <p:sldId id="386" r:id="rId20"/>
    <p:sldId id="387" r:id="rId21"/>
    <p:sldId id="389" r:id="rId22"/>
    <p:sldId id="388" r:id="rId23"/>
    <p:sldId id="390" r:id="rId24"/>
    <p:sldId id="391" r:id="rId25"/>
    <p:sldId id="392" r:id="rId26"/>
    <p:sldId id="404" r:id="rId27"/>
    <p:sldId id="350" r:id="rId28"/>
    <p:sldId id="396" r:id="rId29"/>
    <p:sldId id="397" r:id="rId30"/>
    <p:sldId id="401" r:id="rId31"/>
    <p:sldId id="402" r:id="rId32"/>
    <p:sldId id="403" r:id="rId33"/>
    <p:sldId id="395" r:id="rId34"/>
    <p:sldId id="398" r:id="rId35"/>
    <p:sldId id="405" r:id="rId36"/>
    <p:sldId id="373" r:id="rId37"/>
    <p:sldId id="374" r:id="rId38"/>
    <p:sldId id="375" r:id="rId39"/>
    <p:sldId id="377" r:id="rId40"/>
    <p:sldId id="378" r:id="rId41"/>
    <p:sldId id="379" r:id="rId42"/>
    <p:sldId id="380" r:id="rId43"/>
    <p:sldId id="381" r:id="rId44"/>
    <p:sldId id="376" r:id="rId45"/>
    <p:sldId id="406" r:id="rId46"/>
    <p:sldId id="351" r:id="rId47"/>
    <p:sldId id="340" r:id="rId48"/>
    <p:sldId id="352" r:id="rId49"/>
    <p:sldId id="353" r:id="rId50"/>
    <p:sldId id="354" r:id="rId51"/>
    <p:sldId id="355" r:id="rId52"/>
    <p:sldId id="356" r:id="rId53"/>
    <p:sldId id="410" r:id="rId54"/>
    <p:sldId id="407" r:id="rId55"/>
    <p:sldId id="408" r:id="rId56"/>
    <p:sldId id="409" r:id="rId57"/>
    <p:sldId id="411" r:id="rId58"/>
    <p:sldId id="339" r:id="rId59"/>
    <p:sldId id="358" r:id="rId60"/>
    <p:sldId id="359" r:id="rId61"/>
    <p:sldId id="360" r:id="rId62"/>
    <p:sldId id="361" r:id="rId63"/>
    <p:sldId id="417" r:id="rId64"/>
    <p:sldId id="415" r:id="rId65"/>
    <p:sldId id="416" r:id="rId66"/>
    <p:sldId id="418" r:id="rId67"/>
    <p:sldId id="419" r:id="rId68"/>
    <p:sldId id="420" r:id="rId69"/>
    <p:sldId id="362" r:id="rId70"/>
    <p:sldId id="363" r:id="rId71"/>
    <p:sldId id="364" r:id="rId72"/>
    <p:sldId id="365" r:id="rId73"/>
    <p:sldId id="338" r:id="rId74"/>
    <p:sldId id="366" r:id="rId75"/>
    <p:sldId id="367" r:id="rId76"/>
    <p:sldId id="368" r:id="rId77"/>
    <p:sldId id="369" r:id="rId78"/>
    <p:sldId id="370" r:id="rId79"/>
    <p:sldId id="371" r:id="rId80"/>
    <p:sldId id="372" r:id="rId81"/>
    <p:sldId id="422" r:id="rId82"/>
    <p:sldId id="421" r:id="rId83"/>
    <p:sldId id="423" r:id="rId84"/>
    <p:sldId id="424" r:id="rId85"/>
    <p:sldId id="425" r:id="rId86"/>
    <p:sldId id="427" r:id="rId87"/>
    <p:sldId id="426" r:id="rId88"/>
    <p:sldId id="335" r:id="rId89"/>
    <p:sldId id="461" r:id="rId90"/>
    <p:sldId id="462" r:id="rId91"/>
    <p:sldId id="463" r:id="rId92"/>
    <p:sldId id="464" r:id="rId93"/>
    <p:sldId id="465" r:id="rId94"/>
    <p:sldId id="466" r:id="rId95"/>
    <p:sldId id="467" r:id="rId96"/>
    <p:sldId id="468" r:id="rId97"/>
    <p:sldId id="469" r:id="rId98"/>
    <p:sldId id="470" r:id="rId99"/>
    <p:sldId id="471" r:id="rId100"/>
    <p:sldId id="472" r:id="rId101"/>
    <p:sldId id="473" r:id="rId102"/>
    <p:sldId id="428" r:id="rId103"/>
    <p:sldId id="429" r:id="rId104"/>
    <p:sldId id="430" r:id="rId105"/>
    <p:sldId id="431" r:id="rId106"/>
    <p:sldId id="432" r:id="rId107"/>
    <p:sldId id="433" r:id="rId108"/>
    <p:sldId id="434" r:id="rId109"/>
    <p:sldId id="435" r:id="rId110"/>
    <p:sldId id="436" r:id="rId111"/>
    <p:sldId id="437" r:id="rId112"/>
    <p:sldId id="438" r:id="rId113"/>
    <p:sldId id="439" r:id="rId114"/>
    <p:sldId id="440" r:id="rId115"/>
    <p:sldId id="441" r:id="rId116"/>
    <p:sldId id="442" r:id="rId117"/>
    <p:sldId id="443" r:id="rId118"/>
    <p:sldId id="444" r:id="rId119"/>
    <p:sldId id="445" r:id="rId120"/>
    <p:sldId id="446" r:id="rId121"/>
    <p:sldId id="447" r:id="rId122"/>
    <p:sldId id="448" r:id="rId123"/>
    <p:sldId id="449" r:id="rId124"/>
    <p:sldId id="453" r:id="rId125"/>
    <p:sldId id="450" r:id="rId126"/>
    <p:sldId id="451" r:id="rId127"/>
    <p:sldId id="452" r:id="rId128"/>
    <p:sldId id="454" r:id="rId129"/>
    <p:sldId id="455" r:id="rId130"/>
    <p:sldId id="456" r:id="rId131"/>
    <p:sldId id="457" r:id="rId132"/>
    <p:sldId id="458" r:id="rId1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4" autoAdjust="0"/>
    <p:restoredTop sz="94674"/>
  </p:normalViewPr>
  <p:slideViewPr>
    <p:cSldViewPr>
      <p:cViewPr varScale="1">
        <p:scale>
          <a:sx n="102" d="100"/>
          <a:sy n="102" d="100"/>
        </p:scale>
        <p:origin x="1576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</a:defRPr>
            </a:lvl1pPr>
          </a:lstStyle>
          <a:p>
            <a:fld id="{1D8BD707-D9CF-40AE-B4C6-C98DA3205C09}" type="datetimeFigureOut">
              <a:rPr lang="en-US" smtClean="0"/>
              <a:pPr/>
              <a:t>2/24/23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H Sarabun New" panose="020B0500040200020003" pitchFamily="34" charset="-34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H Sarabun New" panose="020B0500040200020003" pitchFamily="34" charset="-34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H Sarabun New" panose="020B0500040200020003" pitchFamily="34" charset="-34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H Sarabun New" panose="020B0500040200020003" pitchFamily="34" charset="-34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H Sarabun New" panose="020B0500040200020003" pitchFamily="34" charset="-34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H Sarabun New" panose="020B0500040200020003" pitchFamily="34" charset="-34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pinterest.com/handmadepiece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12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b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H Sarabun New" pitchFamily="34" charset="-34"/>
                <a:cs typeface="TH Sarabun New" pitchFamily="34" charset="-34"/>
              </a:rPr>
            </a:b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  <a:t>PAI3202 Painting 6</a:t>
            </a:r>
            <a:br>
              <a:rPr lang="th-TH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</a:br>
            <a:r>
              <a:rPr lang="en-US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  <a:t>Lines and</a:t>
            </a:r>
            <a:r>
              <a:rPr lang="th-TH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  <a:t> </a:t>
            </a:r>
            <a:r>
              <a:rPr lang="en-US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  <a:t>weight value</a:t>
            </a:r>
            <a:r>
              <a:rPr lang="th-TH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  <a:t> </a:t>
            </a:r>
            <a:r>
              <a:rPr lang="en-US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  <a:t>in Painting,</a:t>
            </a:r>
            <a:b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</a:br>
            <a:b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</a:br>
            <a:r>
              <a:rPr 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  <a:t>IMPRESSIONISM</a:t>
            </a:r>
            <a:br>
              <a:rPr lang="th-TH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</a:br>
            <a:endParaRPr lang="en-US" sz="4000" b="1" cap="all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TH Sarabun New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r>
              <a:rPr lang="en-US" sz="3200" dirty="0"/>
              <a:t>Westminster Bridge (aka The Thames below Westminster) (1871)</a:t>
            </a:r>
            <a:br>
              <a:rPr lang="en-US" sz="3200" dirty="0"/>
            </a:br>
            <a:endParaRPr lang="th-TH" sz="32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4" y="1447800"/>
            <a:ext cx="7952031" cy="5310205"/>
          </a:xfrm>
        </p:spPr>
      </p:pic>
    </p:spTree>
    <p:extLst>
      <p:ext uri="{BB962C8B-B14F-4D97-AF65-F5344CB8AC3E}">
        <p14:creationId xmlns:p14="http://schemas.microsoft.com/office/powerpoint/2010/main" val="42403102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03" y="175419"/>
            <a:ext cx="4286593" cy="6507162"/>
          </a:xfrm>
        </p:spPr>
      </p:pic>
    </p:spTree>
    <p:extLst>
      <p:ext uri="{BB962C8B-B14F-4D97-AF65-F5344CB8AC3E}">
        <p14:creationId xmlns:p14="http://schemas.microsoft.com/office/powerpoint/2010/main" val="18026308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89" y="274638"/>
            <a:ext cx="4979822" cy="6400800"/>
          </a:xfrm>
        </p:spPr>
      </p:pic>
    </p:spTree>
    <p:extLst>
      <p:ext uri="{BB962C8B-B14F-4D97-AF65-F5344CB8AC3E}">
        <p14:creationId xmlns:p14="http://schemas.microsoft.com/office/powerpoint/2010/main" val="14130908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18" y="221426"/>
            <a:ext cx="4219964" cy="6415147"/>
          </a:xfrm>
        </p:spPr>
      </p:pic>
    </p:spTree>
    <p:extLst>
      <p:ext uri="{BB962C8B-B14F-4D97-AF65-F5344CB8AC3E}">
        <p14:creationId xmlns:p14="http://schemas.microsoft.com/office/powerpoint/2010/main" val="17743317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64" y="274638"/>
            <a:ext cx="4677271" cy="6382631"/>
          </a:xfrm>
        </p:spPr>
      </p:pic>
    </p:spTree>
    <p:extLst>
      <p:ext uri="{BB962C8B-B14F-4D97-AF65-F5344CB8AC3E}">
        <p14:creationId xmlns:p14="http://schemas.microsoft.com/office/powerpoint/2010/main" val="24573287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66" y="287578"/>
            <a:ext cx="4863867" cy="6326982"/>
          </a:xfrm>
        </p:spPr>
      </p:pic>
    </p:spTree>
    <p:extLst>
      <p:ext uri="{BB962C8B-B14F-4D97-AF65-F5344CB8AC3E}">
        <p14:creationId xmlns:p14="http://schemas.microsoft.com/office/powerpoint/2010/main" val="16318056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36" y="381000"/>
            <a:ext cx="4139527" cy="6048626"/>
          </a:xfrm>
        </p:spPr>
      </p:pic>
    </p:spTree>
    <p:extLst>
      <p:ext uri="{BB962C8B-B14F-4D97-AF65-F5344CB8AC3E}">
        <p14:creationId xmlns:p14="http://schemas.microsoft.com/office/powerpoint/2010/main" val="20596775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088" y="306268"/>
            <a:ext cx="3925824" cy="6462797"/>
          </a:xfrm>
        </p:spPr>
      </p:pic>
    </p:spTree>
    <p:extLst>
      <p:ext uri="{BB962C8B-B14F-4D97-AF65-F5344CB8AC3E}">
        <p14:creationId xmlns:p14="http://schemas.microsoft.com/office/powerpoint/2010/main" val="2549415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98" y="274638"/>
            <a:ext cx="4508603" cy="6040059"/>
          </a:xfrm>
        </p:spPr>
      </p:pic>
    </p:spTree>
    <p:extLst>
      <p:ext uri="{BB962C8B-B14F-4D97-AF65-F5344CB8AC3E}">
        <p14:creationId xmlns:p14="http://schemas.microsoft.com/office/powerpoint/2010/main" val="27480651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84" y="457200"/>
            <a:ext cx="5029031" cy="6049963"/>
          </a:xfrm>
        </p:spPr>
      </p:pic>
    </p:spTree>
    <p:extLst>
      <p:ext uri="{BB962C8B-B14F-4D97-AF65-F5344CB8AC3E}">
        <p14:creationId xmlns:p14="http://schemas.microsoft.com/office/powerpoint/2010/main" val="10646462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49" y="274638"/>
            <a:ext cx="5255301" cy="6430962"/>
          </a:xfrm>
        </p:spPr>
      </p:pic>
    </p:spTree>
    <p:extLst>
      <p:ext uri="{BB962C8B-B14F-4D97-AF65-F5344CB8AC3E}">
        <p14:creationId xmlns:p14="http://schemas.microsoft.com/office/powerpoint/2010/main" val="298897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Impression, sunrise (1873)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th-TH" sz="3200" dirty="0">
              <a:solidFill>
                <a:srgbClr val="FF0000"/>
              </a:solidFill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609600"/>
            <a:ext cx="7277100" cy="5964837"/>
          </a:xfrm>
        </p:spPr>
      </p:pic>
    </p:spTree>
    <p:extLst>
      <p:ext uri="{BB962C8B-B14F-4D97-AF65-F5344CB8AC3E}">
        <p14:creationId xmlns:p14="http://schemas.microsoft.com/office/powerpoint/2010/main" val="27160648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381000"/>
            <a:ext cx="6648450" cy="6103277"/>
          </a:xfrm>
        </p:spPr>
      </p:pic>
    </p:spTree>
    <p:extLst>
      <p:ext uri="{BB962C8B-B14F-4D97-AF65-F5344CB8AC3E}">
        <p14:creationId xmlns:p14="http://schemas.microsoft.com/office/powerpoint/2010/main" val="4048581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24" y="381000"/>
            <a:ext cx="4859152" cy="6338026"/>
          </a:xfrm>
        </p:spPr>
      </p:pic>
    </p:spTree>
    <p:extLst>
      <p:ext uri="{BB962C8B-B14F-4D97-AF65-F5344CB8AC3E}">
        <p14:creationId xmlns:p14="http://schemas.microsoft.com/office/powerpoint/2010/main" val="21787516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55" y="286140"/>
            <a:ext cx="4595489" cy="6404864"/>
          </a:xfrm>
        </p:spPr>
      </p:pic>
    </p:spTree>
    <p:extLst>
      <p:ext uri="{BB962C8B-B14F-4D97-AF65-F5344CB8AC3E}">
        <p14:creationId xmlns:p14="http://schemas.microsoft.com/office/powerpoint/2010/main" val="2992953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23" y="278951"/>
            <a:ext cx="4897953" cy="6248884"/>
          </a:xfrm>
        </p:spPr>
      </p:pic>
    </p:spTree>
    <p:extLst>
      <p:ext uri="{BB962C8B-B14F-4D97-AF65-F5344CB8AC3E}">
        <p14:creationId xmlns:p14="http://schemas.microsoft.com/office/powerpoint/2010/main" val="14866216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67" y="191982"/>
            <a:ext cx="4920265" cy="6474035"/>
          </a:xfrm>
        </p:spPr>
      </p:pic>
    </p:spTree>
    <p:extLst>
      <p:ext uri="{BB962C8B-B14F-4D97-AF65-F5344CB8AC3E}">
        <p14:creationId xmlns:p14="http://schemas.microsoft.com/office/powerpoint/2010/main" val="28945345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77" y="260971"/>
            <a:ext cx="4385846" cy="6336057"/>
          </a:xfrm>
        </p:spPr>
      </p:pic>
    </p:spTree>
    <p:extLst>
      <p:ext uri="{BB962C8B-B14F-4D97-AF65-F5344CB8AC3E}">
        <p14:creationId xmlns:p14="http://schemas.microsoft.com/office/powerpoint/2010/main" val="26305538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178592"/>
            <a:ext cx="3467100" cy="6500815"/>
          </a:xfrm>
        </p:spPr>
      </p:pic>
    </p:spTree>
    <p:extLst>
      <p:ext uri="{BB962C8B-B14F-4D97-AF65-F5344CB8AC3E}">
        <p14:creationId xmlns:p14="http://schemas.microsoft.com/office/powerpoint/2010/main" val="10770447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44" y="152400"/>
            <a:ext cx="4844511" cy="6705600"/>
          </a:xfrm>
        </p:spPr>
      </p:pic>
    </p:spTree>
    <p:extLst>
      <p:ext uri="{BB962C8B-B14F-4D97-AF65-F5344CB8AC3E}">
        <p14:creationId xmlns:p14="http://schemas.microsoft.com/office/powerpoint/2010/main" val="327016938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13" y="96508"/>
            <a:ext cx="4301173" cy="6761492"/>
          </a:xfrm>
        </p:spPr>
      </p:pic>
    </p:spTree>
    <p:extLst>
      <p:ext uri="{BB962C8B-B14F-4D97-AF65-F5344CB8AC3E}">
        <p14:creationId xmlns:p14="http://schemas.microsoft.com/office/powerpoint/2010/main" val="71771968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9403"/>
            <a:ext cx="3810000" cy="6790099"/>
          </a:xfrm>
        </p:spPr>
      </p:pic>
    </p:spTree>
    <p:extLst>
      <p:ext uri="{BB962C8B-B14F-4D97-AF65-F5344CB8AC3E}">
        <p14:creationId xmlns:p14="http://schemas.microsoft.com/office/powerpoint/2010/main" val="202969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708150"/>
          </a:xfrm>
        </p:spPr>
        <p:txBody>
          <a:bodyPr>
            <a:normAutofit/>
          </a:bodyPr>
          <a:lstStyle/>
          <a:p>
            <a:r>
              <a:rPr lang="en-US" sz="3200" b="0" dirty="0"/>
              <a:t>Boulevard des </a:t>
            </a:r>
            <a:r>
              <a:rPr lang="en-US" sz="3200" b="0" dirty="0" err="1"/>
              <a:t>Capucines</a:t>
            </a:r>
            <a:r>
              <a:rPr lang="en-US" sz="3200" b="0" dirty="0"/>
              <a:t> (1873)</a:t>
            </a:r>
            <a:br>
              <a:rPr lang="en-US" sz="3200" b="0" dirty="0"/>
            </a:br>
            <a:endParaRPr lang="th-TH" sz="3200" b="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73050"/>
            <a:ext cx="4615911" cy="6280150"/>
          </a:xfrm>
        </p:spPr>
      </p:pic>
    </p:spTree>
    <p:extLst>
      <p:ext uri="{BB962C8B-B14F-4D97-AF65-F5344CB8AC3E}">
        <p14:creationId xmlns:p14="http://schemas.microsoft.com/office/powerpoint/2010/main" val="338096458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33725"/>
            <a:ext cx="3657600" cy="6862970"/>
          </a:xfrm>
        </p:spPr>
      </p:pic>
    </p:spTree>
    <p:extLst>
      <p:ext uri="{BB962C8B-B14F-4D97-AF65-F5344CB8AC3E}">
        <p14:creationId xmlns:p14="http://schemas.microsoft.com/office/powerpoint/2010/main" val="146722501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81" y="76200"/>
            <a:ext cx="3398638" cy="6705600"/>
          </a:xfrm>
        </p:spPr>
      </p:pic>
    </p:spTree>
    <p:extLst>
      <p:ext uri="{BB962C8B-B14F-4D97-AF65-F5344CB8AC3E}">
        <p14:creationId xmlns:p14="http://schemas.microsoft.com/office/powerpoint/2010/main" val="6416606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7253"/>
            <a:ext cx="4191000" cy="6796420"/>
          </a:xfrm>
        </p:spPr>
      </p:pic>
    </p:spTree>
    <p:extLst>
      <p:ext uri="{BB962C8B-B14F-4D97-AF65-F5344CB8AC3E}">
        <p14:creationId xmlns:p14="http://schemas.microsoft.com/office/powerpoint/2010/main" val="9507597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9543"/>
            <a:ext cx="4419599" cy="6798457"/>
          </a:xfrm>
        </p:spPr>
      </p:pic>
    </p:spTree>
    <p:extLst>
      <p:ext uri="{BB962C8B-B14F-4D97-AF65-F5344CB8AC3E}">
        <p14:creationId xmlns:p14="http://schemas.microsoft.com/office/powerpoint/2010/main" val="241863800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509" y="228600"/>
            <a:ext cx="3524982" cy="6438325"/>
          </a:xfrm>
        </p:spPr>
      </p:pic>
    </p:spTree>
    <p:extLst>
      <p:ext uri="{BB962C8B-B14F-4D97-AF65-F5344CB8AC3E}">
        <p14:creationId xmlns:p14="http://schemas.microsoft.com/office/powerpoint/2010/main" val="334249050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9391"/>
            <a:ext cx="3886200" cy="6828609"/>
          </a:xfrm>
        </p:spPr>
      </p:pic>
    </p:spTree>
    <p:extLst>
      <p:ext uri="{BB962C8B-B14F-4D97-AF65-F5344CB8AC3E}">
        <p14:creationId xmlns:p14="http://schemas.microsoft.com/office/powerpoint/2010/main" val="77392924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72" y="76200"/>
            <a:ext cx="6267056" cy="6419257"/>
          </a:xfrm>
        </p:spPr>
      </p:pic>
    </p:spTree>
    <p:extLst>
      <p:ext uri="{BB962C8B-B14F-4D97-AF65-F5344CB8AC3E}">
        <p14:creationId xmlns:p14="http://schemas.microsoft.com/office/powerpoint/2010/main" val="2587092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1"/>
          </a:xfrm>
        </p:spPr>
      </p:pic>
    </p:spTree>
    <p:extLst>
      <p:ext uri="{BB962C8B-B14F-4D97-AF65-F5344CB8AC3E}">
        <p14:creationId xmlns:p14="http://schemas.microsoft.com/office/powerpoint/2010/main" val="10347033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58" y="15815"/>
            <a:ext cx="4557083" cy="6705600"/>
          </a:xfrm>
        </p:spPr>
      </p:pic>
    </p:spTree>
    <p:extLst>
      <p:ext uri="{BB962C8B-B14F-4D97-AF65-F5344CB8AC3E}">
        <p14:creationId xmlns:p14="http://schemas.microsoft.com/office/powerpoint/2010/main" val="8937573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81" y="685800"/>
            <a:ext cx="6614638" cy="5334794"/>
          </a:xfrm>
        </p:spPr>
      </p:pic>
    </p:spTree>
    <p:extLst>
      <p:ext uri="{BB962C8B-B14F-4D97-AF65-F5344CB8AC3E}">
        <p14:creationId xmlns:p14="http://schemas.microsoft.com/office/powerpoint/2010/main" val="290830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317750"/>
          </a:xfrm>
        </p:spPr>
        <p:txBody>
          <a:bodyPr>
            <a:noAutofit/>
          </a:bodyPr>
          <a:lstStyle/>
          <a:p>
            <a:br>
              <a:rPr lang="en-US" sz="3200" b="0" dirty="0"/>
            </a:br>
            <a:r>
              <a:rPr lang="en-US" sz="3200" b="0" dirty="0"/>
              <a:t>Woman with a Parasol - Madame Monet and Her Son (1875)</a:t>
            </a:r>
            <a:br>
              <a:rPr lang="en-US" sz="3200" b="0" dirty="0"/>
            </a:br>
            <a:endParaRPr lang="th-TH" sz="3200" b="0" dirty="0"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0233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84" y="274638"/>
            <a:ext cx="4564631" cy="6189024"/>
          </a:xfrm>
        </p:spPr>
      </p:pic>
    </p:spTree>
    <p:extLst>
      <p:ext uri="{BB962C8B-B14F-4D97-AF65-F5344CB8AC3E}">
        <p14:creationId xmlns:p14="http://schemas.microsoft.com/office/powerpoint/2010/main" val="18921937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4" y="762000"/>
            <a:ext cx="7385811" cy="5516563"/>
          </a:xfrm>
        </p:spPr>
      </p:pic>
    </p:spTree>
    <p:extLst>
      <p:ext uri="{BB962C8B-B14F-4D97-AF65-F5344CB8AC3E}">
        <p14:creationId xmlns:p14="http://schemas.microsoft.com/office/powerpoint/2010/main" val="269178903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52" y="152400"/>
            <a:ext cx="2783495" cy="6597916"/>
          </a:xfrm>
        </p:spPr>
      </p:pic>
    </p:spTree>
    <p:extLst>
      <p:ext uri="{BB962C8B-B14F-4D97-AF65-F5344CB8AC3E}">
        <p14:creationId xmlns:p14="http://schemas.microsoft.com/office/powerpoint/2010/main" val="3965044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16" y="37381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dirty="0"/>
              <a:t>Haystacks at </a:t>
            </a:r>
            <a:r>
              <a:rPr lang="en-US" sz="4000" dirty="0" err="1"/>
              <a:t>Giverny</a:t>
            </a:r>
            <a:r>
              <a:rPr lang="en-US" sz="4000" dirty="0"/>
              <a:t> series</a:t>
            </a:r>
            <a:endParaRPr lang="th-TH" sz="40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92" y="1447800"/>
            <a:ext cx="6632447" cy="5181600"/>
          </a:xfrm>
        </p:spPr>
      </p:pic>
    </p:spTree>
    <p:extLst>
      <p:ext uri="{BB962C8B-B14F-4D97-AF65-F5344CB8AC3E}">
        <p14:creationId xmlns:p14="http://schemas.microsoft.com/office/powerpoint/2010/main" val="3415991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81"/>
            <a:ext cx="8229600" cy="1105619"/>
          </a:xfrm>
        </p:spPr>
        <p:txBody>
          <a:bodyPr>
            <a:normAutofit/>
          </a:bodyPr>
          <a:lstStyle/>
          <a:p>
            <a:r>
              <a:rPr lang="en-US" sz="3200" dirty="0"/>
              <a:t>Haystacks at </a:t>
            </a:r>
            <a:r>
              <a:rPr lang="en-US" sz="3200" dirty="0" err="1"/>
              <a:t>Giverny</a:t>
            </a:r>
            <a:r>
              <a:rPr lang="en-US" sz="3200" dirty="0"/>
              <a:t> 1884</a:t>
            </a:r>
            <a:br>
              <a:rPr lang="en-US" sz="3200" dirty="0"/>
            </a:br>
            <a:endParaRPr lang="th-TH" sz="32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2" y="838200"/>
            <a:ext cx="7549916" cy="6019800"/>
          </a:xfrm>
        </p:spPr>
      </p:pic>
    </p:spTree>
    <p:extLst>
      <p:ext uri="{BB962C8B-B14F-4D97-AF65-F5344CB8AC3E}">
        <p14:creationId xmlns:p14="http://schemas.microsoft.com/office/powerpoint/2010/main" val="905680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659091" cy="5715000"/>
          </a:xfrm>
        </p:spPr>
      </p:pic>
    </p:spTree>
    <p:extLst>
      <p:ext uri="{BB962C8B-B14F-4D97-AF65-F5344CB8AC3E}">
        <p14:creationId xmlns:p14="http://schemas.microsoft.com/office/powerpoint/2010/main" val="4289188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686800" cy="6173420"/>
          </a:xfrm>
        </p:spPr>
      </p:pic>
    </p:spTree>
    <p:extLst>
      <p:ext uri="{BB962C8B-B14F-4D97-AF65-F5344CB8AC3E}">
        <p14:creationId xmlns:p14="http://schemas.microsoft.com/office/powerpoint/2010/main" val="132627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fontAlgn="base"/>
            <a:r>
              <a:rPr lang="en-US" sz="3200" cap="all" dirty="0"/>
              <a:t>HAYSTACKS (EFFECT OF SNOW AND SUN) 65 x 92 cm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8" y="665672"/>
            <a:ext cx="8568564" cy="6096000"/>
          </a:xfrm>
        </p:spPr>
      </p:pic>
    </p:spTree>
    <p:extLst>
      <p:ext uri="{BB962C8B-B14F-4D97-AF65-F5344CB8AC3E}">
        <p14:creationId xmlns:p14="http://schemas.microsoft.com/office/powerpoint/2010/main" val="656614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" y="152400"/>
            <a:ext cx="9092345" cy="6330900"/>
          </a:xfrm>
        </p:spPr>
      </p:pic>
    </p:spTree>
    <p:extLst>
      <p:ext uri="{BB962C8B-B14F-4D97-AF65-F5344CB8AC3E}">
        <p14:creationId xmlns:p14="http://schemas.microsoft.com/office/powerpoint/2010/main" val="630881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4749836"/>
            <a:ext cx="8570382" cy="2108163"/>
          </a:xfrm>
        </p:spPr>
        <p:txBody>
          <a:bodyPr>
            <a:normAutofit/>
          </a:bodyPr>
          <a:lstStyle/>
          <a:p>
            <a:pPr algn="l"/>
            <a:r>
              <a:rPr lang="th-TH" sz="2000" b="1" dirty="0">
                <a:solidFill>
                  <a:srgbClr val="FF0000"/>
                </a:solidFill>
                <a:cs typeface="TH Sarabun New" panose="020B0500040200020003" pitchFamily="34" charset="-34"/>
              </a:rPr>
              <a:t>Impressionism              1872                            1892</a:t>
            </a:r>
            <a:br>
              <a:rPr lang="th-TH" sz="2000" b="1" dirty="0">
                <a:cs typeface="TH Sarabun New" panose="020B0500040200020003" pitchFamily="34" charset="-34"/>
              </a:rPr>
            </a:br>
            <a:r>
              <a:rPr lang="th-TH" sz="2000" b="1" dirty="0">
                <a:solidFill>
                  <a:srgbClr val="0070C0"/>
                </a:solidFill>
                <a:cs typeface="TH Sarabun New" panose="020B0500040200020003" pitchFamily="34" charset="-34"/>
              </a:rPr>
              <a:t>Post-</a:t>
            </a:r>
            <a:r>
              <a:rPr lang="th-TH" sz="2000" b="1" dirty="0" err="1">
                <a:solidFill>
                  <a:srgbClr val="0070C0"/>
                </a:solidFill>
                <a:cs typeface="TH Sarabun New" panose="020B0500040200020003" pitchFamily="34" charset="-34"/>
              </a:rPr>
              <a:t>Impressionism</a:t>
            </a:r>
            <a:r>
              <a:rPr lang="th-TH" sz="2000" b="1" dirty="0">
                <a:solidFill>
                  <a:srgbClr val="0070C0"/>
                </a:solidFill>
                <a:cs typeface="TH Sarabun New" panose="020B0500040200020003" pitchFamily="34" charset="-34"/>
              </a:rPr>
              <a:t>  </a:t>
            </a:r>
            <a:r>
              <a:rPr lang="en-US" sz="2000" b="1" dirty="0">
                <a:solidFill>
                  <a:srgbClr val="0070C0"/>
                </a:solidFill>
                <a:cs typeface="TH Sarabun New" panose="020B0500040200020003" pitchFamily="34" charset="-34"/>
              </a:rPr>
              <a:t>     </a:t>
            </a:r>
            <a:r>
              <a:rPr lang="th-TH" sz="2000" b="1" dirty="0">
                <a:solidFill>
                  <a:srgbClr val="0070C0"/>
                </a:solidFill>
                <a:cs typeface="TH Sarabun New" panose="020B0500040200020003" pitchFamily="34" charset="-34"/>
              </a:rPr>
              <a:t>1880s</a:t>
            </a:r>
            <a:r>
              <a:rPr lang="th-TH" sz="2000" dirty="0">
                <a:solidFill>
                  <a:srgbClr val="0070C0"/>
                </a:solidFill>
                <a:cs typeface="TH Sarabun New" panose="020B0500040200020003" pitchFamily="34" charset="-34"/>
              </a:rPr>
              <a:t> </a:t>
            </a:r>
            <a:r>
              <a:rPr lang="th-TH" sz="2000" b="1" dirty="0">
                <a:solidFill>
                  <a:srgbClr val="0070C0"/>
                </a:solidFill>
                <a:cs typeface="TH Sarabun New" panose="020B0500040200020003" pitchFamily="34" charset="-34"/>
              </a:rPr>
              <a:t>                         </a:t>
            </a:r>
            <a:r>
              <a:rPr lang="en-US" sz="2000" b="1" dirty="0">
                <a:solidFill>
                  <a:srgbClr val="0070C0"/>
                </a:solidFill>
                <a:cs typeface="TH Sarabun New" panose="020B0500040200020003" pitchFamily="34" charset="-34"/>
              </a:rPr>
              <a:t> </a:t>
            </a:r>
            <a:r>
              <a:rPr lang="th-TH" sz="2000" b="1" dirty="0">
                <a:solidFill>
                  <a:srgbClr val="0070C0"/>
                </a:solidFill>
                <a:cs typeface="TH Sarabun New" panose="020B0500040200020003" pitchFamily="34" charset="-34"/>
              </a:rPr>
              <a:t>1914 </a:t>
            </a:r>
            <a:br>
              <a:rPr lang="th-TH" sz="2000" b="1" dirty="0">
                <a:cs typeface="TH Sarabun New" panose="020B0500040200020003" pitchFamily="34" charset="-34"/>
              </a:rPr>
            </a:br>
            <a:r>
              <a:rPr lang="th-TH" sz="2000" b="1" dirty="0" err="1">
                <a:solidFill>
                  <a:srgbClr val="00B050"/>
                </a:solidFill>
                <a:cs typeface="TH Sarabun New" panose="020B0500040200020003" pitchFamily="34" charset="-34"/>
              </a:rPr>
              <a:t>Neo</a:t>
            </a:r>
            <a:r>
              <a:rPr lang="th-TH" sz="2000" b="1" dirty="0">
                <a:solidFill>
                  <a:srgbClr val="00B050"/>
                </a:solidFill>
                <a:cs typeface="TH Sarabun New" panose="020B0500040200020003" pitchFamily="34" charset="-34"/>
              </a:rPr>
              <a:t>-</a:t>
            </a:r>
            <a:r>
              <a:rPr lang="th-TH" sz="2000" b="1" dirty="0" err="1">
                <a:solidFill>
                  <a:srgbClr val="00B050"/>
                </a:solidFill>
                <a:cs typeface="TH Sarabun New" panose="020B0500040200020003" pitchFamily="34" charset="-34"/>
              </a:rPr>
              <a:t>Impressionism</a:t>
            </a:r>
            <a:r>
              <a:rPr lang="th-TH" sz="2000" b="1" dirty="0">
                <a:solidFill>
                  <a:srgbClr val="00B050"/>
                </a:solidFill>
                <a:cs typeface="TH Sarabun New" panose="020B0500040200020003" pitchFamily="34" charset="-34"/>
              </a:rPr>
              <a:t>     </a:t>
            </a:r>
            <a:r>
              <a:rPr lang="en-US" sz="2000" b="1" dirty="0">
                <a:solidFill>
                  <a:srgbClr val="00B050"/>
                </a:solidFill>
                <a:cs typeface="TH Sarabun New" panose="020B0500040200020003" pitchFamily="34" charset="-34"/>
              </a:rPr>
              <a:t>  </a:t>
            </a:r>
            <a:r>
              <a:rPr lang="th-TH" sz="2000" b="1" dirty="0">
                <a:solidFill>
                  <a:srgbClr val="00B050"/>
                </a:solidFill>
                <a:cs typeface="TH Sarabun New" panose="020B0500040200020003" pitchFamily="34" charset="-34"/>
              </a:rPr>
              <a:t>1884                         </a:t>
            </a:r>
            <a:r>
              <a:rPr lang="en-US" sz="2000" b="1" dirty="0">
                <a:solidFill>
                  <a:srgbClr val="00B050"/>
                </a:solidFill>
                <a:cs typeface="TH Sarabun New" panose="020B0500040200020003" pitchFamily="34" charset="-34"/>
              </a:rPr>
              <a:t> </a:t>
            </a:r>
            <a:r>
              <a:rPr lang="th-TH" sz="2000" b="1" dirty="0">
                <a:solidFill>
                  <a:srgbClr val="00B050"/>
                </a:solidFill>
                <a:cs typeface="TH Sarabun New" panose="020B0500040200020003" pitchFamily="34" charset="-34"/>
              </a:rPr>
              <a:t>  </a:t>
            </a:r>
            <a:r>
              <a:rPr lang="en-US" sz="2000" b="1" dirty="0">
                <a:solidFill>
                  <a:srgbClr val="00B050"/>
                </a:solidFill>
                <a:cs typeface="TH Sarabun New" panose="020B0500040200020003" pitchFamily="34" charset="-34"/>
              </a:rPr>
              <a:t> </a:t>
            </a:r>
            <a:r>
              <a:rPr lang="th-TH" sz="2000" b="1" dirty="0">
                <a:solidFill>
                  <a:srgbClr val="00B050"/>
                </a:solidFill>
                <a:cs typeface="TH Sarabun New" panose="020B0500040200020003" pitchFamily="34" charset="-34"/>
              </a:rPr>
              <a:t>1935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11165" cy="4678362"/>
          </a:xfrm>
        </p:spPr>
      </p:pic>
    </p:spTree>
    <p:extLst>
      <p:ext uri="{BB962C8B-B14F-4D97-AF65-F5344CB8AC3E}">
        <p14:creationId xmlns:p14="http://schemas.microsoft.com/office/powerpoint/2010/main" val="163672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060873" cy="6629400"/>
          </a:xfrm>
        </p:spPr>
      </p:pic>
    </p:spTree>
    <p:extLst>
      <p:ext uri="{BB962C8B-B14F-4D97-AF65-F5344CB8AC3E}">
        <p14:creationId xmlns:p14="http://schemas.microsoft.com/office/powerpoint/2010/main" val="1634283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" y="274638"/>
            <a:ext cx="9006622" cy="6248400"/>
          </a:xfrm>
        </p:spPr>
      </p:pic>
    </p:spTree>
    <p:extLst>
      <p:ext uri="{BB962C8B-B14F-4D97-AF65-F5344CB8AC3E}">
        <p14:creationId xmlns:p14="http://schemas.microsoft.com/office/powerpoint/2010/main" val="814619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" y="274638"/>
            <a:ext cx="9035142" cy="6324600"/>
          </a:xfrm>
        </p:spPr>
      </p:pic>
    </p:spTree>
    <p:extLst>
      <p:ext uri="{BB962C8B-B14F-4D97-AF65-F5344CB8AC3E}">
        <p14:creationId xmlns:p14="http://schemas.microsoft.com/office/powerpoint/2010/main" val="442380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617622" cy="6664295"/>
          </a:xfrm>
        </p:spPr>
      </p:pic>
    </p:spTree>
    <p:extLst>
      <p:ext uri="{BB962C8B-B14F-4D97-AF65-F5344CB8AC3E}">
        <p14:creationId xmlns:p14="http://schemas.microsoft.com/office/powerpoint/2010/main" val="3429589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6155"/>
            <a:ext cx="8305800" cy="6552353"/>
          </a:xfrm>
        </p:spPr>
      </p:pic>
    </p:spTree>
    <p:extLst>
      <p:ext uri="{BB962C8B-B14F-4D97-AF65-F5344CB8AC3E}">
        <p14:creationId xmlns:p14="http://schemas.microsoft.com/office/powerpoint/2010/main" val="184889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533400"/>
          </a:xfrm>
        </p:spPr>
        <p:txBody>
          <a:bodyPr>
            <a:noAutofit/>
          </a:bodyPr>
          <a:lstStyle/>
          <a:p>
            <a:r>
              <a:rPr lang="en-US" sz="2800" dirty="0">
                <a:cs typeface="TH Sarabun New" panose="020B0500040200020003" pitchFamily="34" charset="-34"/>
              </a:rPr>
              <a:t>Haystack. End of the Summer  (1890 - 1891), 60.5 × 100.8 cm 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91424"/>
            <a:ext cx="8610600" cy="6457950"/>
          </a:xfrm>
        </p:spPr>
      </p:pic>
    </p:spTree>
    <p:extLst>
      <p:ext uri="{BB962C8B-B14F-4D97-AF65-F5344CB8AC3E}">
        <p14:creationId xmlns:p14="http://schemas.microsoft.com/office/powerpoint/2010/main" val="13552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755"/>
            <a:ext cx="8229600" cy="809445"/>
          </a:xfrm>
        </p:spPr>
        <p:txBody>
          <a:bodyPr>
            <a:normAutofit/>
          </a:bodyPr>
          <a:lstStyle/>
          <a:p>
            <a:r>
              <a:rPr lang="en-US" sz="4000" dirty="0"/>
              <a:t>Rouen Cathedral series</a:t>
            </a:r>
            <a:endParaRPr lang="th-TH" sz="40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24" y="838200"/>
            <a:ext cx="5238749" cy="5867400"/>
          </a:xfrm>
        </p:spPr>
      </p:pic>
    </p:spTree>
    <p:extLst>
      <p:ext uri="{BB962C8B-B14F-4D97-AF65-F5344CB8AC3E}">
        <p14:creationId xmlns:p14="http://schemas.microsoft.com/office/powerpoint/2010/main" val="2797734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1162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2800" dirty="0"/>
              <a:t>Rouen Cathedral: The Facade at Sunset (1894)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54" y="609600"/>
            <a:ext cx="3961892" cy="6190457"/>
          </a:xfrm>
        </p:spPr>
      </p:pic>
    </p:spTree>
    <p:extLst>
      <p:ext uri="{BB962C8B-B14F-4D97-AF65-F5344CB8AC3E}">
        <p14:creationId xmlns:p14="http://schemas.microsoft.com/office/powerpoint/2010/main" val="1466804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5"/>
            <a:ext cx="8229600" cy="411162"/>
          </a:xfrm>
        </p:spPr>
        <p:txBody>
          <a:bodyPr>
            <a:noAutofit/>
          </a:bodyPr>
          <a:lstStyle/>
          <a:p>
            <a:r>
              <a:rPr lang="en-US" sz="2800" dirty="0"/>
              <a:t>Rouen Cathedral, Full Sunlight (1894) 73.5 x 107 cm.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439917"/>
            <a:ext cx="4038600" cy="6313679"/>
          </a:xfrm>
        </p:spPr>
      </p:pic>
    </p:spTree>
    <p:extLst>
      <p:ext uri="{BB962C8B-B14F-4D97-AF65-F5344CB8AC3E}">
        <p14:creationId xmlns:p14="http://schemas.microsoft.com/office/powerpoint/2010/main" val="2665504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8755"/>
            <a:ext cx="8229600" cy="411162"/>
          </a:xfrm>
        </p:spPr>
        <p:txBody>
          <a:bodyPr>
            <a:noAutofit/>
          </a:bodyPr>
          <a:lstStyle/>
          <a:p>
            <a:r>
              <a:rPr lang="en-US" sz="2800" dirty="0"/>
              <a:t>Rouen Cathedral, West Façade, Sunlight (1892)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9" y="459526"/>
            <a:ext cx="4190999" cy="6398474"/>
          </a:xfrm>
        </p:spPr>
      </p:pic>
    </p:spTree>
    <p:extLst>
      <p:ext uri="{BB962C8B-B14F-4D97-AF65-F5344CB8AC3E}">
        <p14:creationId xmlns:p14="http://schemas.microsoft.com/office/powerpoint/2010/main" val="2682699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384550"/>
          </a:xfrm>
        </p:spPr>
        <p:txBody>
          <a:bodyPr>
            <a:normAutofit/>
          </a:bodyPr>
          <a:lstStyle/>
          <a:p>
            <a:r>
              <a:rPr lang="en-US" sz="3200" b="0" dirty="0" err="1"/>
              <a:t>Édouard</a:t>
            </a:r>
            <a:r>
              <a:rPr lang="en-US" sz="3200" b="0" dirty="0"/>
              <a:t> </a:t>
            </a:r>
            <a:r>
              <a:rPr lang="en-US" sz="3200" b="0" dirty="0" err="1"/>
              <a:t>Manet</a:t>
            </a: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r>
              <a:rPr lang="en-US" sz="3200" b="0" dirty="0"/>
              <a:t>French Draftsman and Painter</a:t>
            </a:r>
            <a:br>
              <a:rPr lang="en-US" sz="3200" b="0" dirty="0"/>
            </a:br>
            <a:endParaRPr lang="th-TH" sz="3200" b="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33400"/>
            <a:ext cx="3717926" cy="5718214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FR" b="0" dirty="0"/>
          </a:p>
          <a:p>
            <a:endParaRPr lang="fr-FR" b="0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43200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8755"/>
            <a:ext cx="8229600" cy="411162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Rouen Cathedral, red, Sunlight 1892</a:t>
            </a:r>
            <a:br>
              <a:rPr lang="en-US" sz="2800" dirty="0"/>
            </a:b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4" y="439916"/>
            <a:ext cx="4139566" cy="6368565"/>
          </a:xfrm>
        </p:spPr>
      </p:pic>
    </p:spTree>
    <p:extLst>
      <p:ext uri="{BB962C8B-B14F-4D97-AF65-F5344CB8AC3E}">
        <p14:creationId xmlns:p14="http://schemas.microsoft.com/office/powerpoint/2010/main" val="3275699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dirty="0"/>
              <a:t>Rouen Cathedral, red, Sunlight 1892-1893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61" y="439896"/>
            <a:ext cx="4285877" cy="6418104"/>
          </a:xfrm>
        </p:spPr>
      </p:pic>
    </p:spTree>
    <p:extLst>
      <p:ext uri="{BB962C8B-B14F-4D97-AF65-F5344CB8AC3E}">
        <p14:creationId xmlns:p14="http://schemas.microsoft.com/office/powerpoint/2010/main" val="275518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Rouen Cathedral, Harmony in Blue, 1892-1893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3" y="381000"/>
            <a:ext cx="4349734" cy="6432169"/>
          </a:xfrm>
        </p:spPr>
      </p:pic>
    </p:spTree>
    <p:extLst>
      <p:ext uri="{BB962C8B-B14F-4D97-AF65-F5344CB8AC3E}">
        <p14:creationId xmlns:p14="http://schemas.microsoft.com/office/powerpoint/2010/main" val="441391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Rouen Cathedral in Full Sunlight - Harmony in Blue and Gold (1893)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95" y="369627"/>
            <a:ext cx="4347210" cy="6488373"/>
          </a:xfrm>
        </p:spPr>
      </p:pic>
    </p:spTree>
    <p:extLst>
      <p:ext uri="{BB962C8B-B14F-4D97-AF65-F5344CB8AC3E}">
        <p14:creationId xmlns:p14="http://schemas.microsoft.com/office/powerpoint/2010/main" val="3583410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Rouen Cathedral in Full Sunlight - Harmony in Gold and Blue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34" y="457200"/>
            <a:ext cx="4016131" cy="6265165"/>
          </a:xfrm>
        </p:spPr>
      </p:pic>
    </p:spTree>
    <p:extLst>
      <p:ext uri="{BB962C8B-B14F-4D97-AF65-F5344CB8AC3E}">
        <p14:creationId xmlns:p14="http://schemas.microsoft.com/office/powerpoint/2010/main" val="192098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Autofit/>
          </a:bodyPr>
          <a:lstStyle/>
          <a:p>
            <a:br>
              <a:rPr lang="en-US" sz="2800" b="1" dirty="0">
                <a:cs typeface="TH Sarabun New" panose="020B0500040200020003" pitchFamily="34" charset="-34"/>
              </a:rPr>
            </a:br>
            <a:r>
              <a:rPr lang="en-US" sz="2800" dirty="0">
                <a:cs typeface="TH Sarabun New" panose="020B0500040200020003" pitchFamily="34" charset="-34"/>
              </a:rPr>
              <a:t>Waterloo Bridge (1899)  65 x 100 cm</a:t>
            </a:r>
            <a:br>
              <a:rPr lang="en-US" sz="2800" dirty="0">
                <a:cs typeface="TH Sarabun New" panose="020B0500040200020003" pitchFamily="34" charset="-34"/>
              </a:rPr>
            </a:b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0248"/>
            <a:ext cx="8686800" cy="5497504"/>
          </a:xfrm>
        </p:spPr>
      </p:pic>
    </p:spTree>
    <p:extLst>
      <p:ext uri="{BB962C8B-B14F-4D97-AF65-F5344CB8AC3E}">
        <p14:creationId xmlns:p14="http://schemas.microsoft.com/office/powerpoint/2010/main" val="638747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Autofit/>
          </a:bodyPr>
          <a:lstStyle/>
          <a:p>
            <a:r>
              <a:rPr lang="en-US" sz="2800" dirty="0"/>
              <a:t>Waterloo Bridge, Sunlight Effect (1903)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" y="457200"/>
            <a:ext cx="9092045" cy="5867400"/>
          </a:xfrm>
        </p:spPr>
      </p:pic>
    </p:spTree>
    <p:extLst>
      <p:ext uri="{BB962C8B-B14F-4D97-AF65-F5344CB8AC3E}">
        <p14:creationId xmlns:p14="http://schemas.microsoft.com/office/powerpoint/2010/main" val="824516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Hazy Sunshine (1903)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" y="609600"/>
            <a:ext cx="9110869" cy="5867400"/>
          </a:xfrm>
        </p:spPr>
      </p:pic>
    </p:spTree>
    <p:extLst>
      <p:ext uri="{BB962C8B-B14F-4D97-AF65-F5344CB8AC3E}">
        <p14:creationId xmlns:p14="http://schemas.microsoft.com/office/powerpoint/2010/main" val="1176733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639762"/>
          </a:xfrm>
        </p:spPr>
        <p:txBody>
          <a:bodyPr>
            <a:noAutofit/>
          </a:bodyPr>
          <a:lstStyle/>
          <a:p>
            <a:r>
              <a:rPr lang="en-US" sz="2800" dirty="0"/>
              <a:t>Waterloo Bridge, Sunlight Effect, 1903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16" y="1072954"/>
            <a:ext cx="8608367" cy="5486400"/>
          </a:xfrm>
        </p:spPr>
      </p:pic>
    </p:spTree>
    <p:extLst>
      <p:ext uri="{BB962C8B-B14F-4D97-AF65-F5344CB8AC3E}">
        <p14:creationId xmlns:p14="http://schemas.microsoft.com/office/powerpoint/2010/main" val="2344878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876"/>
            <a:ext cx="8229600" cy="969723"/>
          </a:xfrm>
        </p:spPr>
        <p:txBody>
          <a:bodyPr>
            <a:noAutofit/>
          </a:bodyPr>
          <a:lstStyle/>
          <a:p>
            <a:r>
              <a:rPr lang="en-US" sz="2800" dirty="0"/>
              <a:t>Waterloo Bridge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7" y="782877"/>
            <a:ext cx="8699365" cy="5486400"/>
          </a:xfrm>
        </p:spPr>
      </p:pic>
    </p:spTree>
    <p:extLst>
      <p:ext uri="{BB962C8B-B14F-4D97-AF65-F5344CB8AC3E}">
        <p14:creationId xmlns:p14="http://schemas.microsoft.com/office/powerpoint/2010/main" val="399465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755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dirty="0"/>
              <a:t>Le </a:t>
            </a:r>
            <a:r>
              <a:rPr lang="fr-FR" sz="3200" dirty="0" err="1"/>
              <a:t>Dejeuner</a:t>
            </a:r>
            <a:r>
              <a:rPr lang="fr-FR" sz="3200" dirty="0"/>
              <a:t> sur l'Herbe (1863)</a:t>
            </a:r>
            <a:br>
              <a:rPr lang="fr-FR" sz="3200" dirty="0"/>
            </a:br>
            <a:endParaRPr lang="th-TH" sz="3200" dirty="0">
              <a:cs typeface="TH Sarabun New" panose="020B0500040200020003" pitchFamily="34" charset="-34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6967728" cy="5486400"/>
          </a:xfrm>
        </p:spPr>
      </p:pic>
    </p:spTree>
    <p:extLst>
      <p:ext uri="{BB962C8B-B14F-4D97-AF65-F5344CB8AC3E}">
        <p14:creationId xmlns:p14="http://schemas.microsoft.com/office/powerpoint/2010/main" val="492209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Sunlight Effect (1903)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2" y="685800"/>
            <a:ext cx="9167812" cy="5867400"/>
          </a:xfrm>
        </p:spPr>
      </p:pic>
    </p:spTree>
    <p:extLst>
      <p:ext uri="{BB962C8B-B14F-4D97-AF65-F5344CB8AC3E}">
        <p14:creationId xmlns:p14="http://schemas.microsoft.com/office/powerpoint/2010/main" val="3694053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 at Sunset, Pink Effect (1903)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200"/>
            <a:ext cx="9144000" cy="6400800"/>
          </a:xfrm>
        </p:spPr>
      </p:pic>
    </p:spTree>
    <p:extLst>
      <p:ext uri="{BB962C8B-B14F-4D97-AF65-F5344CB8AC3E}">
        <p14:creationId xmlns:p14="http://schemas.microsoft.com/office/powerpoint/2010/main" val="203921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London (1903)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876544"/>
          </a:xfrm>
        </p:spPr>
      </p:pic>
    </p:spTree>
    <p:extLst>
      <p:ext uri="{BB962C8B-B14F-4D97-AF65-F5344CB8AC3E}">
        <p14:creationId xmlns:p14="http://schemas.microsoft.com/office/powerpoint/2010/main" val="2871274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Effect of the Sun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803392"/>
          </a:xfrm>
        </p:spPr>
      </p:pic>
    </p:spTree>
    <p:extLst>
      <p:ext uri="{BB962C8B-B14F-4D97-AF65-F5344CB8AC3E}">
        <p14:creationId xmlns:p14="http://schemas.microsoft.com/office/powerpoint/2010/main" val="1110603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Grey Weather 1903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" y="609600"/>
            <a:ext cx="9073298" cy="5867400"/>
          </a:xfrm>
        </p:spPr>
      </p:pic>
    </p:spTree>
    <p:extLst>
      <p:ext uri="{BB962C8B-B14F-4D97-AF65-F5344CB8AC3E}">
        <p14:creationId xmlns:p14="http://schemas.microsoft.com/office/powerpoint/2010/main" val="1500998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Overcast Weather, 65 x 100 cm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3" y="762000"/>
            <a:ext cx="9167812" cy="5867400"/>
          </a:xfrm>
        </p:spPr>
      </p:pic>
    </p:spTree>
    <p:extLst>
      <p:ext uri="{BB962C8B-B14F-4D97-AF65-F5344CB8AC3E}">
        <p14:creationId xmlns:p14="http://schemas.microsoft.com/office/powerpoint/2010/main" val="260644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 Lilies (1915-1926)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55" y="494628"/>
            <a:ext cx="6386487" cy="6370561"/>
          </a:xfrm>
        </p:spPr>
      </p:pic>
    </p:spTree>
    <p:extLst>
      <p:ext uri="{BB962C8B-B14F-4D97-AF65-F5344CB8AC3E}">
        <p14:creationId xmlns:p14="http://schemas.microsoft.com/office/powerpoint/2010/main" val="38058999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2286000"/>
          </a:xfrm>
        </p:spPr>
        <p:txBody>
          <a:bodyPr>
            <a:noAutofit/>
          </a:bodyPr>
          <a:lstStyle/>
          <a:p>
            <a:r>
              <a:rPr lang="en-US" sz="2800" b="0" dirty="0"/>
              <a:t>Edgar Degas</a:t>
            </a:r>
            <a:br>
              <a:rPr lang="en-US" sz="2800" b="0" dirty="0"/>
            </a:br>
            <a:br>
              <a:rPr lang="en-US" sz="2800" b="0" dirty="0"/>
            </a:br>
            <a:r>
              <a:rPr lang="en-US" sz="2800" b="0" dirty="0"/>
              <a:t>French Painter, Sculptor, and Printmaker</a:t>
            </a:r>
            <a:br>
              <a:rPr lang="en-US" sz="2800" b="0" dirty="0"/>
            </a:br>
            <a:endParaRPr lang="th-TH" sz="2800" b="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57200"/>
            <a:ext cx="3864470" cy="5943600"/>
          </a:xfrm>
        </p:spPr>
      </p:pic>
    </p:spTree>
    <p:extLst>
      <p:ext uri="{BB962C8B-B14F-4D97-AF65-F5344CB8AC3E}">
        <p14:creationId xmlns:p14="http://schemas.microsoft.com/office/powerpoint/2010/main" val="2611345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</a:t>
            </a:r>
            <a:r>
              <a:rPr lang="en-US" sz="2800" dirty="0" err="1"/>
              <a:t>Bellelli</a:t>
            </a:r>
            <a:r>
              <a:rPr lang="en-US" sz="2800" dirty="0"/>
              <a:t> Family (1858–67)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685800"/>
            <a:ext cx="7429500" cy="5943600"/>
          </a:xfrm>
        </p:spPr>
      </p:pic>
    </p:spTree>
    <p:extLst>
      <p:ext uri="{BB962C8B-B14F-4D97-AF65-F5344CB8AC3E}">
        <p14:creationId xmlns:p14="http://schemas.microsoft.com/office/powerpoint/2010/main" val="33622192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313"/>
            <a:ext cx="8229600" cy="833887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Foyer de la Danse (1872)</a:t>
            </a:r>
            <a:br>
              <a:rPr lang="fr-FR" sz="2800" dirty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1" y="609600"/>
            <a:ext cx="8386675" cy="6088331"/>
          </a:xfrm>
        </p:spPr>
      </p:pic>
    </p:spTree>
    <p:extLst>
      <p:ext uri="{BB962C8B-B14F-4D97-AF65-F5344CB8AC3E}">
        <p14:creationId xmlns:p14="http://schemas.microsoft.com/office/powerpoint/2010/main" val="2564790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Olympia (1863)</a:t>
            </a:r>
            <a:br>
              <a:rPr lang="en-US" sz="3200" dirty="0"/>
            </a:br>
            <a:endParaRPr lang="th-TH" sz="32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2" y="1066800"/>
            <a:ext cx="7976608" cy="5353428"/>
          </a:xfrm>
        </p:spPr>
      </p:pic>
    </p:spTree>
    <p:extLst>
      <p:ext uri="{BB962C8B-B14F-4D97-AF65-F5344CB8AC3E}">
        <p14:creationId xmlns:p14="http://schemas.microsoft.com/office/powerpoint/2010/main" val="515891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 Cotton Office in New Orleans (1873)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" y="609600"/>
            <a:ext cx="7747635" cy="6112533"/>
          </a:xfrm>
        </p:spPr>
      </p:pic>
    </p:spTree>
    <p:extLst>
      <p:ext uri="{BB962C8B-B14F-4D97-AF65-F5344CB8AC3E}">
        <p14:creationId xmlns:p14="http://schemas.microsoft.com/office/powerpoint/2010/main" val="3916839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Little Dancer of Fourteen Years (1881)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62" y="609600"/>
            <a:ext cx="4486275" cy="5981700"/>
          </a:xfrm>
        </p:spPr>
      </p:pic>
    </p:spTree>
    <p:extLst>
      <p:ext uri="{BB962C8B-B14F-4D97-AF65-F5344CB8AC3E}">
        <p14:creationId xmlns:p14="http://schemas.microsoft.com/office/powerpoint/2010/main" val="148208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dirty="0"/>
              <a:t>La Toilette (Nude Arranging Her Hair) (1884-86)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67" y="533400"/>
            <a:ext cx="5550466" cy="5796831"/>
          </a:xfrm>
        </p:spPr>
      </p:pic>
    </p:spTree>
    <p:extLst>
      <p:ext uri="{BB962C8B-B14F-4D97-AF65-F5344CB8AC3E}">
        <p14:creationId xmlns:p14="http://schemas.microsoft.com/office/powerpoint/2010/main" val="19020213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74638"/>
            <a:ext cx="6172200" cy="6172200"/>
          </a:xfrm>
        </p:spPr>
      </p:pic>
    </p:spTree>
    <p:extLst>
      <p:ext uri="{BB962C8B-B14F-4D97-AF65-F5344CB8AC3E}">
        <p14:creationId xmlns:p14="http://schemas.microsoft.com/office/powerpoint/2010/main" val="3319678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" y="1217676"/>
            <a:ext cx="8505093" cy="4422648"/>
          </a:xfrm>
        </p:spPr>
      </p:pic>
    </p:spTree>
    <p:extLst>
      <p:ext uri="{BB962C8B-B14F-4D97-AF65-F5344CB8AC3E}">
        <p14:creationId xmlns:p14="http://schemas.microsoft.com/office/powerpoint/2010/main" val="16584876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74638"/>
            <a:ext cx="4953000" cy="6325842"/>
          </a:xfrm>
        </p:spPr>
      </p:pic>
    </p:spTree>
    <p:extLst>
      <p:ext uri="{BB962C8B-B14F-4D97-AF65-F5344CB8AC3E}">
        <p14:creationId xmlns:p14="http://schemas.microsoft.com/office/powerpoint/2010/main" val="21136808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3"/>
            <a:ext cx="8229600" cy="833887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Dancers Pink and Green 1894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49" y="443864"/>
            <a:ext cx="4106101" cy="59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11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br>
              <a:rPr lang="en-US" sz="2800" u="sng" dirty="0"/>
            </a:br>
            <a:r>
              <a:rPr lang="en-US" sz="2800" dirty="0"/>
              <a:t>Swaying Dancer (Dance in Green)</a:t>
            </a:r>
            <a:br>
              <a:rPr lang="en-US" sz="2800" u="sng" dirty="0">
                <a:hlinkClick r:id="rId2"/>
              </a:rPr>
            </a:br>
            <a:endParaRPr lang="th-TH" sz="2800" u="sng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"/>
            <a:ext cx="3486912" cy="6226629"/>
          </a:xfrm>
        </p:spPr>
      </p:pic>
    </p:spTree>
    <p:extLst>
      <p:ext uri="{BB962C8B-B14F-4D97-AF65-F5344CB8AC3E}">
        <p14:creationId xmlns:p14="http://schemas.microsoft.com/office/powerpoint/2010/main" val="12827525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3008313" cy="2209800"/>
          </a:xfrm>
        </p:spPr>
        <p:txBody>
          <a:bodyPr>
            <a:noAutofit/>
          </a:bodyPr>
          <a:lstStyle/>
          <a:p>
            <a:r>
              <a:rPr lang="en-US" sz="2800" b="0" dirty="0"/>
              <a:t>Pierre-</a:t>
            </a:r>
            <a:r>
              <a:rPr lang="en-US" sz="2800" b="0" dirty="0" err="1"/>
              <a:t>Auguste</a:t>
            </a:r>
            <a:r>
              <a:rPr lang="en-US" sz="2800" b="0" dirty="0"/>
              <a:t> Renoir</a:t>
            </a:r>
            <a:br>
              <a:rPr lang="en-US" sz="2800" b="0" dirty="0"/>
            </a:br>
            <a:br>
              <a:rPr lang="en-US" sz="2800" b="0" dirty="0"/>
            </a:br>
            <a:r>
              <a:rPr lang="en-US" sz="2800" b="0" dirty="0"/>
              <a:t>French Draftsman and Painter</a:t>
            </a:r>
            <a:br>
              <a:rPr lang="en-US" sz="2800" b="0" dirty="0"/>
            </a:br>
            <a:endParaRPr lang="th-TH" sz="2800" b="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18" y="440489"/>
            <a:ext cx="3886200" cy="5977021"/>
          </a:xfrm>
        </p:spPr>
      </p:pic>
    </p:spTree>
    <p:extLst>
      <p:ext uri="{BB962C8B-B14F-4D97-AF65-F5344CB8AC3E}">
        <p14:creationId xmlns:p14="http://schemas.microsoft.com/office/powerpoint/2010/main" val="35927576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Diana the Huntress (1867)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34915"/>
            <a:ext cx="4053364" cy="6118285"/>
          </a:xfrm>
        </p:spPr>
      </p:pic>
    </p:spTree>
    <p:extLst>
      <p:ext uri="{BB962C8B-B14F-4D97-AF65-F5344CB8AC3E}">
        <p14:creationId xmlns:p14="http://schemas.microsoft.com/office/powerpoint/2010/main" val="3057961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A Bar at the </a:t>
            </a:r>
            <a:r>
              <a:rPr lang="en-US" sz="3200" dirty="0" err="1"/>
              <a:t>Folies-Bergere</a:t>
            </a:r>
            <a:r>
              <a:rPr lang="en-US" sz="3200" dirty="0"/>
              <a:t> (1881-82)</a:t>
            </a:r>
            <a:br>
              <a:rPr lang="en-US" sz="3200" dirty="0"/>
            </a:br>
            <a:br>
              <a:rPr lang="en-US" sz="3200" dirty="0"/>
            </a:br>
            <a:endParaRPr lang="th-TH" sz="32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" y="1219200"/>
            <a:ext cx="7437716" cy="5509419"/>
          </a:xfrm>
        </p:spPr>
      </p:pic>
    </p:spTree>
    <p:extLst>
      <p:ext uri="{BB962C8B-B14F-4D97-AF65-F5344CB8AC3E}">
        <p14:creationId xmlns:p14="http://schemas.microsoft.com/office/powerpoint/2010/main" val="23541486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La </a:t>
            </a:r>
            <a:r>
              <a:rPr lang="en-US" sz="2800" dirty="0" err="1"/>
              <a:t>Grenouillère</a:t>
            </a:r>
            <a:r>
              <a:rPr lang="en-US" sz="2800" dirty="0"/>
              <a:t> (1869)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0" y="685800"/>
            <a:ext cx="7838200" cy="5904482"/>
          </a:xfrm>
        </p:spPr>
      </p:pic>
    </p:spTree>
    <p:extLst>
      <p:ext uri="{BB962C8B-B14F-4D97-AF65-F5344CB8AC3E}">
        <p14:creationId xmlns:p14="http://schemas.microsoft.com/office/powerpoint/2010/main" val="32484346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fr-FR" sz="2800" dirty="0"/>
              <a:t>Dance at the Moulin de la Galette (1876)</a:t>
            </a:r>
            <a:br>
              <a:rPr lang="fr-FR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209407" cy="6103648"/>
          </a:xfrm>
        </p:spPr>
      </p:pic>
    </p:spTree>
    <p:extLst>
      <p:ext uri="{BB962C8B-B14F-4D97-AF65-F5344CB8AC3E}">
        <p14:creationId xmlns:p14="http://schemas.microsoft.com/office/powerpoint/2010/main" val="21848478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/>
              <a:t>Luncheon of the Boating Party (1881)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8" y="609600"/>
            <a:ext cx="8422004" cy="6181287"/>
          </a:xfrm>
        </p:spPr>
      </p:pic>
    </p:spTree>
    <p:extLst>
      <p:ext uri="{BB962C8B-B14F-4D97-AF65-F5344CB8AC3E}">
        <p14:creationId xmlns:p14="http://schemas.microsoft.com/office/powerpoint/2010/main" val="23058668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Autofit/>
          </a:bodyPr>
          <a:lstStyle/>
          <a:p>
            <a:r>
              <a:rPr lang="en-US" sz="2400" dirty="0">
                <a:cs typeface="TH Sarabun New" panose="020B0500040200020003" pitchFamily="34" charset="-34"/>
              </a:rPr>
              <a:t>The Skiff (La </a:t>
            </a:r>
            <a:r>
              <a:rPr lang="en-US" sz="2400" dirty="0" err="1">
                <a:cs typeface="TH Sarabun New" panose="020B0500040200020003" pitchFamily="34" charset="-34"/>
              </a:rPr>
              <a:t>Yole</a:t>
            </a:r>
            <a:r>
              <a:rPr lang="en-US" sz="2400" dirty="0">
                <a:cs typeface="TH Sarabun New" panose="020B0500040200020003" pitchFamily="34" charset="-34"/>
              </a:rPr>
              <a:t>), (1875)</a:t>
            </a:r>
            <a:br>
              <a:rPr lang="en-US" sz="2400" dirty="0">
                <a:cs typeface="TH Sarabun New" panose="020B0500040200020003" pitchFamily="34" charset="-34"/>
              </a:rPr>
            </a:br>
            <a:endParaRPr lang="th-TH" sz="24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1" y="609600"/>
            <a:ext cx="8046437" cy="6145467"/>
          </a:xfrm>
        </p:spPr>
      </p:pic>
    </p:spTree>
    <p:extLst>
      <p:ext uri="{BB962C8B-B14F-4D97-AF65-F5344CB8AC3E}">
        <p14:creationId xmlns:p14="http://schemas.microsoft.com/office/powerpoint/2010/main" val="31603747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Autofit/>
          </a:bodyPr>
          <a:lstStyle/>
          <a:p>
            <a:r>
              <a:rPr lang="fr-FR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Vue de la poste à Cagnes,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21.2 x 38.1 cm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" y="1219200"/>
            <a:ext cx="9059046" cy="4844409"/>
          </a:xfrm>
        </p:spPr>
      </p:pic>
    </p:spTree>
    <p:extLst>
      <p:ext uri="{BB962C8B-B14F-4D97-AF65-F5344CB8AC3E}">
        <p14:creationId xmlns:p14="http://schemas.microsoft.com/office/powerpoint/2010/main" val="2317796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r>
              <a:rPr lang="en-US" sz="2800" dirty="0">
                <a:cs typeface="TH Sarabun New" panose="020B0500040200020003" pitchFamily="34" charset="-34"/>
              </a:rPr>
              <a:t>Nude in the Sunlight. (1875-1876)</a:t>
            </a:r>
            <a:br>
              <a:rPr lang="en-US" sz="2800" dirty="0">
                <a:cs typeface="TH Sarabun New" panose="020B0500040200020003" pitchFamily="34" charset="-34"/>
              </a:rPr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40" y="444979"/>
            <a:ext cx="4544060" cy="6196447"/>
          </a:xfrm>
        </p:spPr>
      </p:pic>
    </p:spTree>
    <p:extLst>
      <p:ext uri="{BB962C8B-B14F-4D97-AF65-F5344CB8AC3E}">
        <p14:creationId xmlns:p14="http://schemas.microsoft.com/office/powerpoint/2010/main" val="2758987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Spring 1895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90" y="533400"/>
            <a:ext cx="3668020" cy="6180889"/>
          </a:xfrm>
        </p:spPr>
      </p:pic>
    </p:spTree>
    <p:extLst>
      <p:ext uri="{BB962C8B-B14F-4D97-AF65-F5344CB8AC3E}">
        <p14:creationId xmlns:p14="http://schemas.microsoft.com/office/powerpoint/2010/main" val="24655876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63" y="266497"/>
            <a:ext cx="4853474" cy="6325006"/>
          </a:xfrm>
        </p:spPr>
      </p:pic>
    </p:spTree>
    <p:extLst>
      <p:ext uri="{BB962C8B-B14F-4D97-AF65-F5344CB8AC3E}">
        <p14:creationId xmlns:p14="http://schemas.microsoft.com/office/powerpoint/2010/main" val="20550890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31" y="152400"/>
            <a:ext cx="5423337" cy="6553200"/>
          </a:xfrm>
        </p:spPr>
      </p:pic>
    </p:spTree>
    <p:extLst>
      <p:ext uri="{BB962C8B-B14F-4D97-AF65-F5344CB8AC3E}">
        <p14:creationId xmlns:p14="http://schemas.microsoft.com/office/powerpoint/2010/main" val="25945418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Umbrellas (1881)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71500"/>
            <a:ext cx="3657600" cy="5715000"/>
          </a:xfrm>
        </p:spPr>
      </p:pic>
    </p:spTree>
    <p:extLst>
      <p:ext uri="{BB962C8B-B14F-4D97-AF65-F5344CB8AC3E}">
        <p14:creationId xmlns:p14="http://schemas.microsoft.com/office/powerpoint/2010/main" val="64718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00875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The Execution of Emperor Maximilian (1867-68)</a:t>
            </a:r>
            <a:br>
              <a:rPr lang="en-US" sz="3200" dirty="0"/>
            </a:br>
            <a:endParaRPr lang="th-TH" sz="32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7" y="713117"/>
            <a:ext cx="7239086" cy="6134819"/>
          </a:xfrm>
        </p:spPr>
      </p:pic>
    </p:spTree>
    <p:extLst>
      <p:ext uri="{BB962C8B-B14F-4D97-AF65-F5344CB8AC3E}">
        <p14:creationId xmlns:p14="http://schemas.microsoft.com/office/powerpoint/2010/main" val="39706733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Large Bathers (1884-87)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686800" cy="5762388"/>
          </a:xfrm>
        </p:spPr>
      </p:pic>
    </p:spTree>
    <p:extLst>
      <p:ext uri="{BB962C8B-B14F-4D97-AF65-F5344CB8AC3E}">
        <p14:creationId xmlns:p14="http://schemas.microsoft.com/office/powerpoint/2010/main" val="38574669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Gabrielle Renard and Infant Son Jean (1895-96)</a:t>
            </a:r>
            <a:br>
              <a:rPr lang="fr-FR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60" y="609600"/>
            <a:ext cx="4738879" cy="5761554"/>
          </a:xfrm>
        </p:spPr>
      </p:pic>
    </p:spTree>
    <p:extLst>
      <p:ext uri="{BB962C8B-B14F-4D97-AF65-F5344CB8AC3E}">
        <p14:creationId xmlns:p14="http://schemas.microsoft.com/office/powerpoint/2010/main" val="36152836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/>
              <a:t>Portrait of </a:t>
            </a:r>
            <a:r>
              <a:rPr lang="en-US" sz="2800" dirty="0" err="1"/>
              <a:t>Ambroise</a:t>
            </a:r>
            <a:r>
              <a:rPr lang="en-US" sz="2800" dirty="0"/>
              <a:t> </a:t>
            </a:r>
            <a:r>
              <a:rPr lang="en-US" sz="2800" dirty="0" err="1"/>
              <a:t>Vollard</a:t>
            </a:r>
            <a:r>
              <a:rPr lang="en-US" sz="2800" dirty="0"/>
              <a:t> (1908)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20" y="838200"/>
            <a:ext cx="4785360" cy="5835805"/>
          </a:xfrm>
        </p:spPr>
      </p:pic>
    </p:spTree>
    <p:extLst>
      <p:ext uri="{BB962C8B-B14F-4D97-AF65-F5344CB8AC3E}">
        <p14:creationId xmlns:p14="http://schemas.microsoft.com/office/powerpoint/2010/main" val="22434153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774950"/>
          </a:xfrm>
        </p:spPr>
        <p:txBody>
          <a:bodyPr>
            <a:normAutofit/>
          </a:bodyPr>
          <a:lstStyle/>
          <a:p>
            <a:r>
              <a:rPr lang="en-US" sz="2800" b="0" dirty="0"/>
              <a:t>Camille Pissarro</a:t>
            </a:r>
            <a:br>
              <a:rPr lang="en-US" sz="2800" b="0" dirty="0"/>
            </a:br>
            <a:br>
              <a:rPr lang="en-US" sz="2800" b="0" dirty="0"/>
            </a:br>
            <a:r>
              <a:rPr lang="en-US" sz="2800" b="0" dirty="0"/>
              <a:t>Danish-French Painter and Printmaker</a:t>
            </a:r>
            <a:br>
              <a:rPr lang="en-US" sz="2800" b="0" dirty="0"/>
            </a:br>
            <a:endParaRPr lang="th-TH" sz="2800" b="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23900"/>
            <a:ext cx="3517659" cy="5410200"/>
          </a:xfrm>
        </p:spPr>
      </p:pic>
    </p:spTree>
    <p:extLst>
      <p:ext uri="{BB962C8B-B14F-4D97-AF65-F5344CB8AC3E}">
        <p14:creationId xmlns:p14="http://schemas.microsoft.com/office/powerpoint/2010/main" val="12362503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Jardin de Kew, Londres, près d'un étang</a:t>
            </a:r>
            <a:br>
              <a:rPr lang="fr-FR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8" y="381000"/>
            <a:ext cx="7534892" cy="6324600"/>
          </a:xfrm>
        </p:spPr>
      </p:pic>
    </p:spTree>
    <p:extLst>
      <p:ext uri="{BB962C8B-B14F-4D97-AF65-F5344CB8AC3E}">
        <p14:creationId xmlns:p14="http://schemas.microsoft.com/office/powerpoint/2010/main" val="35844074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Entrée du village de Voisins, (1872) 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3168"/>
            <a:ext cx="7467600" cy="6277451"/>
          </a:xfrm>
        </p:spPr>
      </p:pic>
    </p:spTree>
    <p:extLst>
      <p:ext uri="{BB962C8B-B14F-4D97-AF65-F5344CB8AC3E}">
        <p14:creationId xmlns:p14="http://schemas.microsoft.com/office/powerpoint/2010/main" val="29638525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road to Versailles in various seasons (1869)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1" y="506083"/>
            <a:ext cx="7601397" cy="6324600"/>
          </a:xfrm>
        </p:spPr>
      </p:pic>
    </p:spTree>
    <p:extLst>
      <p:ext uri="{BB962C8B-B14F-4D97-AF65-F5344CB8AC3E}">
        <p14:creationId xmlns:p14="http://schemas.microsoft.com/office/powerpoint/2010/main" val="24473392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Boulevard Montmartre Morning, Grey Weather (1897)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32209"/>
            <a:ext cx="8001000" cy="63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849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Treasury and the Academy, Gray Weather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07" y="419100"/>
            <a:ext cx="5196585" cy="6248400"/>
          </a:xfrm>
        </p:spPr>
      </p:pic>
    </p:spTree>
    <p:extLst>
      <p:ext uri="{BB962C8B-B14F-4D97-AF65-F5344CB8AC3E}">
        <p14:creationId xmlns:p14="http://schemas.microsoft.com/office/powerpoint/2010/main" val="15210911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92404"/>
            <a:ext cx="7734300" cy="6471558"/>
          </a:xfrm>
        </p:spPr>
      </p:pic>
    </p:spTree>
    <p:extLst>
      <p:ext uri="{BB962C8B-B14F-4D97-AF65-F5344CB8AC3E}">
        <p14:creationId xmlns:p14="http://schemas.microsoft.com/office/powerpoint/2010/main" val="3125314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13" y="838260"/>
            <a:ext cx="3008313" cy="2438340"/>
          </a:xfrm>
        </p:spPr>
        <p:txBody>
          <a:bodyPr>
            <a:noAutofit/>
          </a:bodyPr>
          <a:lstStyle/>
          <a:p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r>
              <a:rPr lang="en-US" sz="3200" b="0" dirty="0"/>
              <a:t>Claude Monet</a:t>
            </a:r>
            <a:br>
              <a:rPr lang="en-US" sz="3200" b="0" dirty="0"/>
            </a:br>
            <a:br>
              <a:rPr lang="en-US" sz="3200" b="0" dirty="0"/>
            </a:br>
            <a:r>
              <a:rPr lang="en-US" sz="3200" b="0" dirty="0"/>
              <a:t>French Painter</a:t>
            </a:r>
            <a:br>
              <a:rPr lang="en-US" sz="3200" b="0" dirty="0"/>
            </a:br>
            <a:br>
              <a:rPr lang="en-US" sz="3200" b="0" dirty="0"/>
            </a:br>
            <a:endParaRPr lang="th-TH" sz="3200" b="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8260"/>
            <a:ext cx="3319442" cy="5105340"/>
          </a:xfrm>
        </p:spPr>
      </p:pic>
    </p:spTree>
    <p:extLst>
      <p:ext uri="{BB962C8B-B14F-4D97-AF65-F5344CB8AC3E}">
        <p14:creationId xmlns:p14="http://schemas.microsoft.com/office/powerpoint/2010/main" val="13370944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Postkutsche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von </a:t>
            </a:r>
            <a:r>
              <a:rPr lang="en-US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Louveciennes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(1870)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07" y="563671"/>
            <a:ext cx="7047186" cy="5839097"/>
          </a:xfrm>
        </p:spPr>
      </p:pic>
    </p:spTree>
    <p:extLst>
      <p:ext uri="{BB962C8B-B14F-4D97-AF65-F5344CB8AC3E}">
        <p14:creationId xmlns:p14="http://schemas.microsoft.com/office/powerpoint/2010/main" val="4308787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Automne, Peupliers, Eragny (</a:t>
            </a:r>
            <a:r>
              <a:rPr lang="fr-FR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Autumn</a:t>
            </a:r>
            <a:r>
              <a:rPr lang="fr-FR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fr-FR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Poplars</a:t>
            </a:r>
            <a:r>
              <a:rPr lang="fr-FR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, Eragny)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67" y="609600"/>
            <a:ext cx="4424065" cy="5960844"/>
          </a:xfrm>
        </p:spPr>
      </p:pic>
    </p:spTree>
    <p:extLst>
      <p:ext uri="{BB962C8B-B14F-4D97-AF65-F5344CB8AC3E}">
        <p14:creationId xmlns:p14="http://schemas.microsoft.com/office/powerpoint/2010/main" val="12630077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fr-FR" sz="2800" dirty="0"/>
              <a:t>Le Ru de </a:t>
            </a:r>
            <a:r>
              <a:rPr lang="fr-FR" sz="2800" dirty="0" err="1"/>
              <a:t>Montbuisson</a:t>
            </a:r>
            <a:r>
              <a:rPr lang="fr-FR" sz="2800" dirty="0"/>
              <a:t>, Louveciennes, </a:t>
            </a:r>
            <a:r>
              <a:rPr lang="en-US" sz="2800" dirty="0"/>
              <a:t>46 x 55.5 cm, (1869)</a:t>
            </a:r>
            <a:endParaRPr lang="fr-FR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546970"/>
            <a:ext cx="7376160" cy="6146801"/>
          </a:xfrm>
        </p:spPr>
      </p:pic>
    </p:spTree>
    <p:extLst>
      <p:ext uri="{BB962C8B-B14F-4D97-AF65-F5344CB8AC3E}">
        <p14:creationId xmlns:p14="http://schemas.microsoft.com/office/powerpoint/2010/main" val="42547731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Near  Sydenham Hill, (1871)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467600" cy="59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732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s-ES" sz="2800" dirty="0"/>
              <a:t>El bosque de </a:t>
            </a:r>
            <a:r>
              <a:rPr lang="es-ES" sz="2800" dirty="0" err="1"/>
              <a:t>Marly</a:t>
            </a:r>
            <a:r>
              <a:rPr lang="es-ES" sz="2800" dirty="0"/>
              <a:t>, (1871)</a:t>
            </a:r>
            <a:br>
              <a:rPr lang="es-E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7" y="457200"/>
            <a:ext cx="7595425" cy="6245972"/>
          </a:xfrm>
        </p:spPr>
      </p:pic>
    </p:spTree>
    <p:extLst>
      <p:ext uri="{BB962C8B-B14F-4D97-AF65-F5344CB8AC3E}">
        <p14:creationId xmlns:p14="http://schemas.microsoft.com/office/powerpoint/2010/main" val="26623043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0" y="381001"/>
            <a:ext cx="7887420" cy="6307950"/>
          </a:xfrm>
        </p:spPr>
      </p:pic>
    </p:spTree>
    <p:extLst>
      <p:ext uri="{BB962C8B-B14F-4D97-AF65-F5344CB8AC3E}">
        <p14:creationId xmlns:p14="http://schemas.microsoft.com/office/powerpoint/2010/main" val="16387373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Autofit/>
          </a:bodyPr>
          <a:lstStyle/>
          <a:p>
            <a:br>
              <a:rPr lang="es-ES" sz="2800" dirty="0"/>
            </a:br>
            <a:r>
              <a:rPr lang="es-ES" sz="2800" dirty="0"/>
              <a:t> Orchard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Flowering</a:t>
            </a:r>
            <a:r>
              <a:rPr lang="es-ES" sz="2800" dirty="0"/>
              <a:t> </a:t>
            </a:r>
            <a:r>
              <a:rPr lang="es-ES" sz="2800" dirty="0" err="1"/>
              <a:t>Trees</a:t>
            </a:r>
            <a:r>
              <a:rPr lang="es-ES" sz="2800" dirty="0"/>
              <a:t>, Spring, </a:t>
            </a:r>
            <a:r>
              <a:rPr lang="es-ES" sz="2800" dirty="0" err="1"/>
              <a:t>PonAtoise</a:t>
            </a:r>
            <a:r>
              <a:rPr lang="es-ES" sz="2800" dirty="0"/>
              <a:t>, </a:t>
            </a:r>
            <a:r>
              <a:rPr lang="es-ES" sz="2800" dirty="0">
                <a:cs typeface="TH Sarabun New" panose="020B0500040200020003" pitchFamily="34" charset="-34"/>
              </a:rPr>
              <a:t>65.5 x 81 cm. (1877)  </a:t>
            </a:r>
            <a:br>
              <a:rPr lang="es-E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3" y="533400"/>
            <a:ext cx="8081813" cy="6257091"/>
          </a:xfrm>
        </p:spPr>
      </p:pic>
    </p:spTree>
    <p:extLst>
      <p:ext uri="{BB962C8B-B14F-4D97-AF65-F5344CB8AC3E}">
        <p14:creationId xmlns:p14="http://schemas.microsoft.com/office/powerpoint/2010/main" val="30451424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0" y="274638"/>
            <a:ext cx="8229600" cy="6539126"/>
          </a:xfrm>
        </p:spPr>
      </p:pic>
    </p:spTree>
    <p:extLst>
      <p:ext uri="{BB962C8B-B14F-4D97-AF65-F5344CB8AC3E}">
        <p14:creationId xmlns:p14="http://schemas.microsoft.com/office/powerpoint/2010/main" val="7983413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 fontScale="90000"/>
          </a:bodyPr>
          <a:lstStyle/>
          <a:p>
            <a:r>
              <a:rPr lang="en-US" dirty="0"/>
              <a:t>John Singer Sargent</a:t>
            </a:r>
            <a:br>
              <a:rPr lang="en-US" dirty="0"/>
            </a:br>
            <a:r>
              <a:rPr lang="en-US" dirty="0"/>
              <a:t>American Painter</a:t>
            </a:r>
            <a:br>
              <a:rPr lang="en-US" dirty="0"/>
            </a:br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21" y="1752600"/>
            <a:ext cx="3071758" cy="4724400"/>
          </a:xfrm>
        </p:spPr>
      </p:pic>
    </p:spTree>
    <p:extLst>
      <p:ext uri="{BB962C8B-B14F-4D97-AF65-F5344CB8AC3E}">
        <p14:creationId xmlns:p14="http://schemas.microsoft.com/office/powerpoint/2010/main" val="25136752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75" y="289015"/>
            <a:ext cx="4341050" cy="6465949"/>
          </a:xfrm>
        </p:spPr>
      </p:pic>
    </p:spTree>
    <p:extLst>
      <p:ext uri="{BB962C8B-B14F-4D97-AF65-F5344CB8AC3E}">
        <p14:creationId xmlns:p14="http://schemas.microsoft.com/office/powerpoint/2010/main" val="4248658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555750"/>
          </a:xfrm>
        </p:spPr>
        <p:txBody>
          <a:bodyPr>
            <a:noAutofit/>
          </a:bodyPr>
          <a:lstStyle/>
          <a:p>
            <a:r>
              <a:rPr lang="en-US" sz="3200" b="0" dirty="0"/>
              <a:t>Women in the Garden (1866-67)</a:t>
            </a:r>
            <a:br>
              <a:rPr lang="en-US" sz="3200" b="0" dirty="0"/>
            </a:br>
            <a:endParaRPr lang="th-TH" sz="3200" b="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70" y="152400"/>
            <a:ext cx="5200650" cy="6400800"/>
          </a:xfrm>
        </p:spPr>
      </p:pic>
    </p:spTree>
    <p:extLst>
      <p:ext uri="{BB962C8B-B14F-4D97-AF65-F5344CB8AC3E}">
        <p14:creationId xmlns:p14="http://schemas.microsoft.com/office/powerpoint/2010/main" val="40979571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12" y="294766"/>
            <a:ext cx="4431575" cy="6505065"/>
          </a:xfrm>
        </p:spPr>
      </p:pic>
    </p:spTree>
    <p:extLst>
      <p:ext uri="{BB962C8B-B14F-4D97-AF65-F5344CB8AC3E}">
        <p14:creationId xmlns:p14="http://schemas.microsoft.com/office/powerpoint/2010/main" val="42221469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96" y="310581"/>
            <a:ext cx="4766207" cy="6308725"/>
          </a:xfrm>
        </p:spPr>
      </p:pic>
    </p:spTree>
    <p:extLst>
      <p:ext uri="{BB962C8B-B14F-4D97-AF65-F5344CB8AC3E}">
        <p14:creationId xmlns:p14="http://schemas.microsoft.com/office/powerpoint/2010/main" val="14015210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28" y="236584"/>
            <a:ext cx="4485344" cy="6384831"/>
          </a:xfrm>
        </p:spPr>
      </p:pic>
    </p:spTree>
    <p:extLst>
      <p:ext uri="{BB962C8B-B14F-4D97-AF65-F5344CB8AC3E}">
        <p14:creationId xmlns:p14="http://schemas.microsoft.com/office/powerpoint/2010/main" val="5814755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920" y="286140"/>
            <a:ext cx="4926160" cy="6424284"/>
          </a:xfrm>
        </p:spPr>
      </p:pic>
    </p:spTree>
    <p:extLst>
      <p:ext uri="{BB962C8B-B14F-4D97-AF65-F5344CB8AC3E}">
        <p14:creationId xmlns:p14="http://schemas.microsoft.com/office/powerpoint/2010/main" val="16633603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" y="480600"/>
            <a:ext cx="7862400" cy="5896800"/>
          </a:xfrm>
        </p:spPr>
      </p:pic>
    </p:spTree>
    <p:extLst>
      <p:ext uri="{BB962C8B-B14F-4D97-AF65-F5344CB8AC3E}">
        <p14:creationId xmlns:p14="http://schemas.microsoft.com/office/powerpoint/2010/main" val="33620717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66" y="127405"/>
            <a:ext cx="4597868" cy="6603189"/>
          </a:xfrm>
        </p:spPr>
      </p:pic>
    </p:spTree>
    <p:extLst>
      <p:ext uri="{BB962C8B-B14F-4D97-AF65-F5344CB8AC3E}">
        <p14:creationId xmlns:p14="http://schemas.microsoft.com/office/powerpoint/2010/main" val="1132349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32" y="193641"/>
            <a:ext cx="5008335" cy="6470718"/>
          </a:xfrm>
        </p:spPr>
      </p:pic>
    </p:spTree>
    <p:extLst>
      <p:ext uri="{BB962C8B-B14F-4D97-AF65-F5344CB8AC3E}">
        <p14:creationId xmlns:p14="http://schemas.microsoft.com/office/powerpoint/2010/main" val="25424582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14" y="274638"/>
            <a:ext cx="4033285" cy="6327449"/>
          </a:xfrm>
        </p:spPr>
      </p:pic>
    </p:spTree>
    <p:extLst>
      <p:ext uri="{BB962C8B-B14F-4D97-AF65-F5344CB8AC3E}">
        <p14:creationId xmlns:p14="http://schemas.microsoft.com/office/powerpoint/2010/main" val="33566411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75" y="266700"/>
            <a:ext cx="4741050" cy="6324600"/>
          </a:xfrm>
        </p:spPr>
      </p:pic>
    </p:spTree>
    <p:extLst>
      <p:ext uri="{BB962C8B-B14F-4D97-AF65-F5344CB8AC3E}">
        <p14:creationId xmlns:p14="http://schemas.microsoft.com/office/powerpoint/2010/main" val="20844505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16" y="274638"/>
            <a:ext cx="4404768" cy="6430962"/>
          </a:xfrm>
        </p:spPr>
      </p:pic>
    </p:spTree>
    <p:extLst>
      <p:ext uri="{BB962C8B-B14F-4D97-AF65-F5344CB8AC3E}">
        <p14:creationId xmlns:p14="http://schemas.microsoft.com/office/powerpoint/2010/main" val="3009399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665</Words>
  <Application>Microsoft Macintosh PowerPoint</Application>
  <PresentationFormat>On-screen Show (4:3)</PresentationFormat>
  <Paragraphs>73</Paragraphs>
  <Slides>132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5" baseType="lpstr">
      <vt:lpstr>Arial</vt:lpstr>
      <vt:lpstr>TH Sarabun New</vt:lpstr>
      <vt:lpstr>Office Theme</vt:lpstr>
      <vt:lpstr> PAI3202 Painting 6 Lines and weight value in Painting,  IMPRESSIONISM </vt:lpstr>
      <vt:lpstr>Impressionism              1872                            1892 Post-Impressionism       1880s                           1914  Neo-Impressionism       1884                             1935</vt:lpstr>
      <vt:lpstr>Édouard Manet   French Draftsman and Painter </vt:lpstr>
      <vt:lpstr>Le Dejeuner sur l'Herbe (1863) </vt:lpstr>
      <vt:lpstr>Olympia (1863) </vt:lpstr>
      <vt:lpstr>  A Bar at the Folies-Bergere (1881-82)  </vt:lpstr>
      <vt:lpstr>The Execution of Emperor Maximilian (1867-68) </vt:lpstr>
      <vt:lpstr>      Claude Monet  French Painter  </vt:lpstr>
      <vt:lpstr>Women in the Garden (1866-67) </vt:lpstr>
      <vt:lpstr>Westminster Bridge (aka The Thames below Westminster) (1871) </vt:lpstr>
      <vt:lpstr>Impression, sunrise (1873) </vt:lpstr>
      <vt:lpstr>Boulevard des Capucines (1873) </vt:lpstr>
      <vt:lpstr> Woman with a Parasol - Madame Monet and Her Son (1875) </vt:lpstr>
      <vt:lpstr>Haystacks at Giverny series</vt:lpstr>
      <vt:lpstr>Haystacks at Giverny 1884 </vt:lpstr>
      <vt:lpstr>PowerPoint Presentation</vt:lpstr>
      <vt:lpstr>PowerPoint Presentation</vt:lpstr>
      <vt:lpstr>HAYSTACKS (EFFECT OF SNOW AND SUN) 65 x 92 cm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Haystack. End of the Summer  (1890 - 1891), 60.5 × 100.8 cm </vt:lpstr>
      <vt:lpstr>Rouen Cathedral series</vt:lpstr>
      <vt:lpstr> Rouen Cathedral: The Facade at Sunset (1894) </vt:lpstr>
      <vt:lpstr>Rouen Cathedral, Full Sunlight (1894) 73.5 x 107 cm.</vt:lpstr>
      <vt:lpstr>Rouen Cathedral, West Façade, Sunlight (1892)</vt:lpstr>
      <vt:lpstr>  Rouen Cathedral, red, Sunlight 1892  </vt:lpstr>
      <vt:lpstr>Rouen Cathedral, red, Sunlight 1892-1893</vt:lpstr>
      <vt:lpstr>Rouen Cathedral, Harmony in Blue, 1892-1893</vt:lpstr>
      <vt:lpstr>Rouen Cathedral in Full Sunlight - Harmony in Blue and Gold (1893) </vt:lpstr>
      <vt:lpstr>Rouen Cathedral in Full Sunlight - Harmony in Gold and Blue</vt:lpstr>
      <vt:lpstr> Waterloo Bridge (1899)  65 x 100 cm  </vt:lpstr>
      <vt:lpstr>Waterloo Bridge, Sunlight Effect (1903)</vt:lpstr>
      <vt:lpstr>Waterloo Bridge, Hazy Sunshine (1903)</vt:lpstr>
      <vt:lpstr>Waterloo Bridge, Sunlight Effect, 1903</vt:lpstr>
      <vt:lpstr>Waterloo Bridge </vt:lpstr>
      <vt:lpstr>Waterloo Bridge, Sunlight Effect (1903)</vt:lpstr>
      <vt:lpstr>Waterloo Bridge at Sunset, Pink Effect (1903)</vt:lpstr>
      <vt:lpstr>Waterloo Bridge, London (1903)</vt:lpstr>
      <vt:lpstr>Waterloo Bridge, Effect of the Sun </vt:lpstr>
      <vt:lpstr>Waterloo Bridge, Grey Weather 1903</vt:lpstr>
      <vt:lpstr>Waterloo Bridge, Overcast Weather, 65 x 100 cm</vt:lpstr>
      <vt:lpstr>Water Lilies (1915-1926)</vt:lpstr>
      <vt:lpstr>Edgar Degas  French Painter, Sculptor, and Printmaker </vt:lpstr>
      <vt:lpstr>The Bellelli Family (1858–67) </vt:lpstr>
      <vt:lpstr>Foyer de la Danse (1872) </vt:lpstr>
      <vt:lpstr>A Cotton Office in New Orleans (1873) </vt:lpstr>
      <vt:lpstr>Little Dancer of Fourteen Years (1881) </vt:lpstr>
      <vt:lpstr>La Toilette (Nude Arranging Her Hair) (1884-86)</vt:lpstr>
      <vt:lpstr>PowerPoint Presentation</vt:lpstr>
      <vt:lpstr>PowerPoint Presentation</vt:lpstr>
      <vt:lpstr>PowerPoint Presentation</vt:lpstr>
      <vt:lpstr>Dancers Pink and Green 1894 </vt:lpstr>
      <vt:lpstr> Swaying Dancer (Dance in Green) </vt:lpstr>
      <vt:lpstr>Pierre-Auguste Renoir  French Draftsman and Painter </vt:lpstr>
      <vt:lpstr>Diana the Huntress (1867) </vt:lpstr>
      <vt:lpstr>La Grenouillère (1869) </vt:lpstr>
      <vt:lpstr>Dance at the Moulin de la Galette (1876) </vt:lpstr>
      <vt:lpstr>Luncheon of the Boating Party (1881) </vt:lpstr>
      <vt:lpstr>The Skiff (La Yole), (1875) </vt:lpstr>
      <vt:lpstr>Vue de la poste à Cagnes, 21.2 x 38.1 cm</vt:lpstr>
      <vt:lpstr>Nude in the Sunlight. (1875-1876) </vt:lpstr>
      <vt:lpstr>The Spring 1895 </vt:lpstr>
      <vt:lpstr>PowerPoint Presentation</vt:lpstr>
      <vt:lpstr>PowerPoint Presentation</vt:lpstr>
      <vt:lpstr>The Umbrellas (1881) </vt:lpstr>
      <vt:lpstr>The Large Bathers (1884-87) </vt:lpstr>
      <vt:lpstr>Gabrielle Renard and Infant Son Jean (1895-96) </vt:lpstr>
      <vt:lpstr>Portrait of Ambroise Vollard (1908) </vt:lpstr>
      <vt:lpstr>Camille Pissarro  Danish-French Painter and Printmaker </vt:lpstr>
      <vt:lpstr>Jardin de Kew, Londres, près d'un étang </vt:lpstr>
      <vt:lpstr>Entrée du village de Voisins, (1872) </vt:lpstr>
      <vt:lpstr>the road to Versailles in various seasons (1869)</vt:lpstr>
      <vt:lpstr>Boulevard Montmartre Morning, Grey Weather (1897) </vt:lpstr>
      <vt:lpstr>The Treasury and the Academy, Gray Weather </vt:lpstr>
      <vt:lpstr>PowerPoint Presentation</vt:lpstr>
      <vt:lpstr>Postkutsche von Louveciennes (1870)</vt:lpstr>
      <vt:lpstr>Automne, Peupliers, Eragny (Autumn, Poplars, Eragny)</vt:lpstr>
      <vt:lpstr>Le Ru de Montbuisson, Louveciennes, 46 x 55.5 cm, (1869)</vt:lpstr>
      <vt:lpstr>Near  Sydenham Hill, (1871)</vt:lpstr>
      <vt:lpstr>El bosque de Marly, (1871) </vt:lpstr>
      <vt:lpstr>PowerPoint Presentation</vt:lpstr>
      <vt:lpstr>  Orchard with Flowering Trees, Spring, PonAtoise, 65.5 x 81 cm. (1877)   </vt:lpstr>
      <vt:lpstr>PowerPoint Presentation</vt:lpstr>
      <vt:lpstr>John Singer Sargent American Painter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PAI3501 โครงการทัศนศิลป์</dc:title>
  <dc:creator>USER</dc:creator>
  <cp:lastModifiedBy>pisit puntien</cp:lastModifiedBy>
  <cp:revision>170</cp:revision>
  <dcterms:created xsi:type="dcterms:W3CDTF">2006-08-16T00:00:00Z</dcterms:created>
  <dcterms:modified xsi:type="dcterms:W3CDTF">2023-02-23T18:08:52Z</dcterms:modified>
</cp:coreProperties>
</file>