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3" r:id="rId2"/>
    <p:sldId id="325" r:id="rId3"/>
    <p:sldId id="326" r:id="rId4"/>
    <p:sldId id="348" r:id="rId5"/>
    <p:sldId id="351" r:id="rId6"/>
    <p:sldId id="355" r:id="rId7"/>
    <p:sldId id="344" r:id="rId8"/>
    <p:sldId id="358" r:id="rId9"/>
    <p:sldId id="363" r:id="rId10"/>
    <p:sldId id="359" r:id="rId11"/>
    <p:sldId id="356" r:id="rId12"/>
    <p:sldId id="357" r:id="rId13"/>
    <p:sldId id="360" r:id="rId14"/>
    <p:sldId id="361" r:id="rId15"/>
    <p:sldId id="347" r:id="rId16"/>
    <p:sldId id="364" r:id="rId17"/>
    <p:sldId id="365" r:id="rId18"/>
    <p:sldId id="366" r:id="rId19"/>
    <p:sldId id="367" r:id="rId20"/>
    <p:sldId id="368" r:id="rId21"/>
    <p:sldId id="349" r:id="rId22"/>
    <p:sldId id="369" r:id="rId23"/>
    <p:sldId id="350" r:id="rId24"/>
    <p:sldId id="370" r:id="rId25"/>
    <p:sldId id="372" r:id="rId26"/>
    <p:sldId id="371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40" r:id="rId35"/>
    <p:sldId id="328" r:id="rId36"/>
    <p:sldId id="329" r:id="rId37"/>
    <p:sldId id="294" r:id="rId38"/>
    <p:sldId id="279" r:id="rId39"/>
    <p:sldId id="267" r:id="rId40"/>
    <p:sldId id="271" r:id="rId41"/>
    <p:sldId id="276" r:id="rId42"/>
    <p:sldId id="270" r:id="rId43"/>
    <p:sldId id="278" r:id="rId44"/>
    <p:sldId id="281" r:id="rId45"/>
    <p:sldId id="296" r:id="rId46"/>
    <p:sldId id="257" r:id="rId47"/>
    <p:sldId id="313" r:id="rId48"/>
    <p:sldId id="314" r:id="rId49"/>
    <p:sldId id="286" r:id="rId50"/>
    <p:sldId id="258" r:id="rId51"/>
    <p:sldId id="259" r:id="rId52"/>
    <p:sldId id="272" r:id="rId53"/>
    <p:sldId id="282" r:id="rId54"/>
    <p:sldId id="283" r:id="rId55"/>
    <p:sldId id="322" r:id="rId56"/>
    <p:sldId id="317" r:id="rId57"/>
    <p:sldId id="260" r:id="rId58"/>
    <p:sldId id="261" r:id="rId59"/>
    <p:sldId id="275" r:id="rId60"/>
    <p:sldId id="291" r:id="rId61"/>
    <p:sldId id="298" r:id="rId62"/>
    <p:sldId id="316" r:id="rId63"/>
    <p:sldId id="320" r:id="rId64"/>
    <p:sldId id="262" r:id="rId65"/>
    <p:sldId id="263" r:id="rId66"/>
    <p:sldId id="264" r:id="rId67"/>
    <p:sldId id="265" r:id="rId68"/>
    <p:sldId id="266" r:id="rId69"/>
    <p:sldId id="268" r:id="rId70"/>
    <p:sldId id="288" r:id="rId71"/>
    <p:sldId id="292" r:id="rId72"/>
    <p:sldId id="293" r:id="rId73"/>
    <p:sldId id="301" r:id="rId74"/>
    <p:sldId id="324" r:id="rId75"/>
    <p:sldId id="277" r:id="rId76"/>
    <p:sldId id="304" r:id="rId77"/>
    <p:sldId id="284" r:id="rId78"/>
    <p:sldId id="285" r:id="rId79"/>
    <p:sldId id="289" r:id="rId80"/>
    <p:sldId id="290" r:id="rId81"/>
    <p:sldId id="305" r:id="rId82"/>
    <p:sldId id="306" r:id="rId83"/>
    <p:sldId id="307" r:id="rId84"/>
    <p:sldId id="308" r:id="rId85"/>
    <p:sldId id="315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7" autoAdjust="0"/>
    <p:restoredTop sz="94674"/>
  </p:normalViewPr>
  <p:slideViewPr>
    <p:cSldViewPr>
      <p:cViewPr varScale="1">
        <p:scale>
          <a:sx n="102" d="100"/>
          <a:sy n="102" d="100"/>
        </p:scale>
        <p:origin x="16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sa=i&amp;source=images&amp;cd=&amp;ved=2ahUKEwjg9YW8ivjgAhXCo48KHbxkBQkQjhx6BAgBEAM&amp;url=https%3A%2F%2Fwww.metmuseum.org%2Ftoah%2Fhd%2Fsstl%2Fhd_sstl.htm&amp;psig=AOvVaw2wBAWtdoxYVWrJmXXpZ7xG&amp;ust=1552324744230138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google.com/url?sa=i&amp;source=images&amp;cd=&amp;cad=rja&amp;uact=8&amp;ved=2ahUKEwij2_PQjPjgAhWi6XMBHVdAAzgQjhx6BAgBEAM&amp;url=https%3A%2F%2Fwww.pinterest.com%2Fpin%2F532972937128961513%2F&amp;psig=AOvVaw22KvZ_Cp6rSi3FKRbTuu-U&amp;ust=1552325290045585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wikiart.org/en/claude-lorrain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685800"/>
            <a:ext cx="9144000" cy="5486400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PAI1201 Painting 2</a:t>
            </a:r>
            <a:br>
              <a:rPr lang="en-US" sz="9600" b="1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en-US" sz="9600" b="1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4800" b="1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 / 2565</a:t>
            </a:r>
            <a:br>
              <a:rPr lang="en-US" sz="4800" b="1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4800" b="1" dirty="0" err="1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Asst.Prof.Dr</a:t>
            </a:r>
            <a:r>
              <a:rPr lang="en-US" sz="4800" b="1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en-US" sz="4800" b="1" dirty="0" err="1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Pisit</a:t>
            </a:r>
            <a:r>
              <a:rPr lang="en-US" sz="4800" b="1" dirty="0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800" b="1" dirty="0" err="1">
                <a:ln w="0"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Puntien</a:t>
            </a:r>
            <a:br>
              <a:rPr lang="en-US" sz="8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8800" b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6" y="855980"/>
            <a:ext cx="7988679" cy="5146040"/>
          </a:xfrm>
        </p:spPr>
      </p:pic>
    </p:spTree>
    <p:extLst>
      <p:ext uri="{BB962C8B-B14F-4D97-AF65-F5344CB8AC3E}">
        <p14:creationId xmlns:p14="http://schemas.microsoft.com/office/powerpoint/2010/main" val="1738116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Creation of Adam</a:t>
            </a: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6" y="1828800"/>
            <a:ext cx="8290203" cy="3691731"/>
          </a:xfrm>
        </p:spPr>
      </p:pic>
    </p:spTree>
    <p:extLst>
      <p:ext uri="{BB962C8B-B14F-4D97-AF65-F5344CB8AC3E}">
        <p14:creationId xmlns:p14="http://schemas.microsoft.com/office/powerpoint/2010/main" val="3990406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Expulsion from Paradise</a:t>
            </a:r>
            <a:br>
              <a:rPr lang="en-US" dirty="0"/>
            </a:br>
            <a:endParaRPr lang="th-TH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28800"/>
            <a:ext cx="8458200" cy="3704691"/>
          </a:xfrm>
        </p:spPr>
      </p:pic>
    </p:spTree>
    <p:extLst>
      <p:ext uri="{BB962C8B-B14F-4D97-AF65-F5344CB8AC3E}">
        <p14:creationId xmlns:p14="http://schemas.microsoft.com/office/powerpoint/2010/main" val="1548555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0" dirty="0"/>
              <a:t>David</a:t>
            </a:r>
            <a:endParaRPr lang="th-TH" sz="28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08005"/>
            <a:ext cx="3267291" cy="6241990"/>
          </a:xfrm>
        </p:spPr>
      </p:pic>
    </p:spTree>
    <p:extLst>
      <p:ext uri="{BB962C8B-B14F-4D97-AF65-F5344CB8AC3E}">
        <p14:creationId xmlns:p14="http://schemas.microsoft.com/office/powerpoint/2010/main" val="49178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93" y="361850"/>
            <a:ext cx="5145414" cy="6134299"/>
          </a:xfrm>
        </p:spPr>
      </p:pic>
    </p:spTree>
    <p:extLst>
      <p:ext uri="{BB962C8B-B14F-4D97-AF65-F5344CB8AC3E}">
        <p14:creationId xmlns:p14="http://schemas.microsoft.com/office/powerpoint/2010/main" val="41003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36"/>
            <a:ext cx="3008313" cy="703263"/>
          </a:xfrm>
        </p:spPr>
        <p:txBody>
          <a:bodyPr>
            <a:normAutofit/>
          </a:bodyPr>
          <a:lstStyle/>
          <a:p>
            <a:r>
              <a:rPr lang="th-TH" sz="2800" b="0" dirty="0" err="1"/>
              <a:t>Renaissance</a:t>
            </a:r>
            <a:endParaRPr lang="th-TH" sz="2800" b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1062"/>
            <a:ext cx="6035039" cy="502919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>
              <a:cs typeface="+mj-cs"/>
            </a:endParaRPr>
          </a:p>
          <a:p>
            <a:endParaRPr lang="en-US" dirty="0">
              <a:cs typeface="+mj-cs"/>
            </a:endParaRPr>
          </a:p>
          <a:p>
            <a:r>
              <a:rPr lang="en-US" dirty="0" err="1">
                <a:cs typeface="+mj-cs"/>
              </a:rPr>
              <a:t>Raffaello</a:t>
            </a:r>
            <a:r>
              <a:rPr lang="en-US" dirty="0">
                <a:cs typeface="+mj-cs"/>
              </a:rPr>
              <a:t> </a:t>
            </a:r>
            <a:r>
              <a:rPr lang="en-US" dirty="0" err="1">
                <a:cs typeface="+mj-cs"/>
              </a:rPr>
              <a:t>Sanzio</a:t>
            </a:r>
            <a:r>
              <a:rPr lang="en-US" dirty="0">
                <a:cs typeface="+mj-cs"/>
              </a:rPr>
              <a:t> da Urbino</a:t>
            </a:r>
            <a:endParaRPr lang="th-TH" dirty="0">
              <a:cs typeface="+mj-cs"/>
            </a:endParaRPr>
          </a:p>
          <a:p>
            <a:r>
              <a:rPr lang="en-US" dirty="0">
                <a:cs typeface="+mj-cs"/>
              </a:rPr>
              <a:t>1483-1520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88900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dirty="0"/>
              <a:t>The School of Athens</a:t>
            </a:r>
            <a:endParaRPr lang="th-TH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5489079"/>
          </a:xfrm>
        </p:spPr>
      </p:pic>
    </p:spTree>
    <p:extLst>
      <p:ext uri="{BB962C8B-B14F-4D97-AF65-F5344CB8AC3E}">
        <p14:creationId xmlns:p14="http://schemas.microsoft.com/office/powerpoint/2010/main" val="2986999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8" y="1981200"/>
            <a:ext cx="8548623" cy="3200400"/>
          </a:xfrm>
        </p:spPr>
      </p:pic>
    </p:spTree>
    <p:extLst>
      <p:ext uri="{BB962C8B-B14F-4D97-AF65-F5344CB8AC3E}">
        <p14:creationId xmlns:p14="http://schemas.microsoft.com/office/powerpoint/2010/main" val="1964228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84550"/>
          </a:xfrm>
        </p:spPr>
        <p:txBody>
          <a:bodyPr>
            <a:noAutofit/>
          </a:bodyPr>
          <a:lstStyle/>
          <a:p>
            <a:br>
              <a:rPr lang="en-US" sz="2400" cap="all" dirty="0"/>
            </a:br>
            <a:br>
              <a:rPr lang="en-US" sz="2400" cap="all" dirty="0"/>
            </a:br>
            <a:br>
              <a:rPr lang="en-US" sz="2400" cap="all" dirty="0"/>
            </a:br>
            <a:r>
              <a:rPr lang="en-US" sz="1600" b="0" cap="all" dirty="0"/>
              <a:t>MADONNA AND CHILD WITH SAINT JOHN THE BAPTIST </a:t>
            </a:r>
            <a:br>
              <a:rPr lang="en-US" sz="2400" cap="all" dirty="0"/>
            </a:br>
            <a:br>
              <a:rPr lang="en-US" sz="2400" cap="all" dirty="0"/>
            </a:br>
            <a:br>
              <a:rPr lang="en-US" sz="2400" dirty="0"/>
            </a:br>
            <a:endParaRPr lang="th-TH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93814"/>
            <a:ext cx="4190999" cy="6456135"/>
          </a:xfrm>
        </p:spPr>
      </p:pic>
    </p:spTree>
    <p:extLst>
      <p:ext uri="{BB962C8B-B14F-4D97-AF65-F5344CB8AC3E}">
        <p14:creationId xmlns:p14="http://schemas.microsoft.com/office/powerpoint/2010/main" val="31180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cap="all" dirty="0"/>
              <a:t>TRANSFIGURATION</a:t>
            </a:r>
            <a:br>
              <a:rPr lang="en-US" b="1" cap="all" dirty="0"/>
            </a:b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2565"/>
            <a:ext cx="4343400" cy="6552870"/>
          </a:xfrm>
        </p:spPr>
      </p:pic>
    </p:spTree>
    <p:extLst>
      <p:ext uri="{BB962C8B-B14F-4D97-AF65-F5344CB8AC3E}">
        <p14:creationId xmlns:p14="http://schemas.microsoft.com/office/powerpoint/2010/main" val="295667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Introduction</a:t>
            </a:r>
            <a:endParaRPr lang="th-T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Guidelines for the creation of subject works PAI1201 Painting 2</a:t>
            </a:r>
          </a:p>
          <a:p>
            <a:r>
              <a:rPr lang="en-US" dirty="0"/>
              <a:t>- Guidelines for painting with acrylic paints</a:t>
            </a:r>
          </a:p>
          <a:p>
            <a:r>
              <a:rPr lang="en-US" dirty="0"/>
              <a:t>-Principles of using materials and equipment</a:t>
            </a:r>
          </a:p>
          <a:p>
            <a:r>
              <a:rPr lang="en-US" dirty="0"/>
              <a:t>- creative approach from basic to advanced tactics</a:t>
            </a:r>
          </a:p>
          <a:p>
            <a:r>
              <a:rPr lang="en-US" dirty="0"/>
              <a:t>-Works of students in painting major Faculty of Fine and Applied Arts </a:t>
            </a:r>
            <a:r>
              <a:rPr lang="en-US" dirty="0" err="1"/>
              <a:t>Suan</a:t>
            </a:r>
            <a:r>
              <a:rPr lang="en-US" dirty="0"/>
              <a:t> </a:t>
            </a:r>
            <a:r>
              <a:rPr lang="en-US" dirty="0" err="1"/>
              <a:t>Sunandha</a:t>
            </a:r>
            <a:r>
              <a:rPr lang="en-US" dirty="0"/>
              <a:t> Rajabhat University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97772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cap="all" dirty="0"/>
              <a:t>SISTINE MADONNA</a:t>
            </a:r>
            <a:br>
              <a:rPr lang="en-US" sz="2400" b="0" cap="all" dirty="0"/>
            </a:br>
            <a:endParaRPr lang="th-TH" sz="24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2870"/>
            <a:ext cx="4648200" cy="6372260"/>
          </a:xfrm>
        </p:spPr>
      </p:pic>
    </p:spTree>
    <p:extLst>
      <p:ext uri="{BB962C8B-B14F-4D97-AF65-F5344CB8AC3E}">
        <p14:creationId xmlns:p14="http://schemas.microsoft.com/office/powerpoint/2010/main" val="3271249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39" y="82550"/>
            <a:ext cx="3008313" cy="901700"/>
          </a:xfrm>
        </p:spPr>
        <p:txBody>
          <a:bodyPr>
            <a:normAutofit/>
          </a:bodyPr>
          <a:lstStyle/>
          <a:p>
            <a:r>
              <a:rPr lang="th-TH" sz="2800" b="0" dirty="0" err="1"/>
              <a:t>Renaissance</a:t>
            </a:r>
            <a:endParaRPr lang="th-TH" sz="28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75839" y="1112242"/>
            <a:ext cx="3008313" cy="4144963"/>
          </a:xfrm>
        </p:spPr>
        <p:txBody>
          <a:bodyPr/>
          <a:lstStyle/>
          <a:p>
            <a:endParaRPr lang="en-US" dirty="0">
              <a:cs typeface="+mj-cs"/>
            </a:endParaRPr>
          </a:p>
          <a:p>
            <a:r>
              <a:rPr lang="it-IT" dirty="0">
                <a:cs typeface="+mj-cs"/>
              </a:rPr>
              <a:t>Donato di Niccolò di Betto Bardi</a:t>
            </a:r>
            <a:endParaRPr lang="th-TH" dirty="0">
              <a:cs typeface="+mj-cs"/>
            </a:endParaRPr>
          </a:p>
          <a:p>
            <a:r>
              <a:rPr lang="en-US" dirty="0">
                <a:cs typeface="+mj-cs"/>
              </a:rPr>
              <a:t>1386 – 1466</a:t>
            </a:r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533400"/>
            <a:ext cx="5302648" cy="53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5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3008313" cy="703263"/>
          </a:xfrm>
        </p:spPr>
        <p:txBody>
          <a:bodyPr>
            <a:normAutofit/>
          </a:bodyPr>
          <a:lstStyle/>
          <a:p>
            <a:r>
              <a:rPr lang="en-US" sz="2800" b="0" dirty="0"/>
              <a:t>David</a:t>
            </a:r>
            <a:endParaRPr lang="th-TH" sz="28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5030"/>
            <a:ext cx="3581400" cy="6419084"/>
          </a:xfrm>
        </p:spPr>
      </p:pic>
    </p:spTree>
    <p:extLst>
      <p:ext uri="{BB962C8B-B14F-4D97-AF65-F5344CB8AC3E}">
        <p14:creationId xmlns:p14="http://schemas.microsoft.com/office/powerpoint/2010/main" val="1942004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" y="304800"/>
            <a:ext cx="3008313" cy="703263"/>
          </a:xfrm>
        </p:spPr>
        <p:txBody>
          <a:bodyPr>
            <a:normAutofit/>
          </a:bodyPr>
          <a:lstStyle/>
          <a:p>
            <a:r>
              <a:rPr lang="th-TH" sz="2800" b="0" dirty="0" err="1"/>
              <a:t>Renaissance</a:t>
            </a:r>
            <a:endParaRPr lang="th-TH" sz="2800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8611" y="1242218"/>
            <a:ext cx="3008313" cy="4373563"/>
          </a:xfrm>
        </p:spPr>
        <p:txBody>
          <a:bodyPr>
            <a:normAutofit/>
          </a:bodyPr>
          <a:lstStyle/>
          <a:p>
            <a:r>
              <a:rPr lang="en-US" sz="1800" dirty="0">
                <a:cs typeface="+mj-cs"/>
              </a:rPr>
              <a:t>Sandro Botticelli</a:t>
            </a:r>
            <a:endParaRPr lang="th-TH" sz="1800" dirty="0">
              <a:cs typeface="+mj-cs"/>
            </a:endParaRPr>
          </a:p>
          <a:p>
            <a:r>
              <a:rPr lang="en-US" sz="1800" dirty="0">
                <a:cs typeface="+mj-cs"/>
              </a:rPr>
              <a:t>1445 -1510</a:t>
            </a:r>
            <a:endParaRPr lang="th-TH" sz="1800" dirty="0"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25" y="381000"/>
            <a:ext cx="558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Birth of Venus</a:t>
            </a:r>
            <a:br>
              <a:rPr lang="en-US" dirty="0"/>
            </a:b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8" y="1076779"/>
            <a:ext cx="8665424" cy="5470049"/>
          </a:xfrm>
        </p:spPr>
      </p:pic>
    </p:spTree>
    <p:extLst>
      <p:ext uri="{BB962C8B-B14F-4D97-AF65-F5344CB8AC3E}">
        <p14:creationId xmlns:p14="http://schemas.microsoft.com/office/powerpoint/2010/main" val="2650629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92" y="465284"/>
            <a:ext cx="4152015" cy="6103464"/>
          </a:xfrm>
        </p:spPr>
      </p:pic>
    </p:spTree>
    <p:extLst>
      <p:ext uri="{BB962C8B-B14F-4D97-AF65-F5344CB8AC3E}">
        <p14:creationId xmlns:p14="http://schemas.microsoft.com/office/powerpoint/2010/main" val="2947401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7" y="274638"/>
            <a:ext cx="7804586" cy="5993921"/>
          </a:xfrm>
        </p:spPr>
      </p:pic>
    </p:spTree>
    <p:extLst>
      <p:ext uri="{BB962C8B-B14F-4D97-AF65-F5344CB8AC3E}">
        <p14:creationId xmlns:p14="http://schemas.microsoft.com/office/powerpoint/2010/main" val="2334737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t"/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u="sng" dirty="0">
                <a:solidFill>
                  <a:schemeClr val="accent6">
                    <a:lumMod val="75000"/>
                  </a:schemeClr>
                </a:solidFill>
                <a:hlinkClick r:id="rId2"/>
              </a:rPr>
              <a:t>Still-Life Painting in Southern Europe, 1600–1800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endParaRPr lang="th-TH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02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The Afternoon Meal (La </a:t>
            </a:r>
            <a:r>
              <a:rPr lang="en-US" sz="1800" dirty="0" err="1"/>
              <a:t>Merienda</a:t>
            </a:r>
            <a:r>
              <a:rPr lang="en-US" sz="1800" dirty="0"/>
              <a:t>) Luis </a:t>
            </a:r>
            <a:r>
              <a:rPr lang="en-US" sz="1800" dirty="0" err="1"/>
              <a:t>Meléndez</a:t>
            </a:r>
            <a:r>
              <a:rPr lang="en-US" sz="1800" dirty="0"/>
              <a:t> (Spanish, Naples 1716–1780 Madrid)</a:t>
            </a:r>
            <a:endParaRPr lang="th-TH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914400"/>
            <a:ext cx="8458200" cy="5476354"/>
          </a:xfrm>
        </p:spPr>
      </p:pic>
    </p:spTree>
    <p:extLst>
      <p:ext uri="{BB962C8B-B14F-4D97-AF65-F5344CB8AC3E}">
        <p14:creationId xmlns:p14="http://schemas.microsoft.com/office/powerpoint/2010/main" val="1673606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it-IT" sz="1800" cap="all" dirty="0"/>
              <a:t>CARAVAGGIO AND CARAVAGGISTI IN 17THCENTURY EUROPE</a:t>
            </a:r>
            <a:br>
              <a:rPr lang="it-IT" sz="1800" cap="all" dirty="0"/>
            </a:br>
            <a:endParaRPr lang="th-TH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539760" cy="4831317"/>
          </a:xfrm>
        </p:spPr>
      </p:pic>
    </p:spTree>
    <p:extLst>
      <p:ext uri="{BB962C8B-B14F-4D97-AF65-F5344CB8AC3E}">
        <p14:creationId xmlns:p14="http://schemas.microsoft.com/office/powerpoint/2010/main" val="850990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Principles of use of materials and equipment</a:t>
            </a:r>
            <a:endParaRPr lang="th-T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95" y="4145291"/>
            <a:ext cx="3263705" cy="243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98655"/>
            <a:ext cx="2217420" cy="295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5880295" cy="543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20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0" y="131523"/>
            <a:ext cx="9026100" cy="1143000"/>
          </a:xfrm>
        </p:spPr>
        <p:txBody>
          <a:bodyPr>
            <a:noAutofit/>
          </a:bodyPr>
          <a:lstStyle/>
          <a:p>
            <a:r>
              <a:rPr lang="en-US" sz="1800" dirty="0"/>
              <a:t>Caravaggio Still Life Paintings </a:t>
            </a:r>
            <a:r>
              <a:rPr lang="en-US" sz="1800" dirty="0" err="1"/>
              <a:t>Filetommaso</a:t>
            </a:r>
            <a:r>
              <a:rPr lang="en-US" sz="1800" dirty="0"/>
              <a:t> </a:t>
            </a:r>
            <a:r>
              <a:rPr lang="en-US" sz="1800" dirty="0" err="1"/>
              <a:t>Salini</a:t>
            </a:r>
            <a:r>
              <a:rPr lang="en-US" sz="1800" dirty="0"/>
              <a:t> – Still-Life With Fruit, Vegetables And Animals</a:t>
            </a:r>
            <a:br>
              <a:rPr lang="en-US" sz="1800" dirty="0"/>
            </a:br>
            <a:endParaRPr lang="th-TH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50" y="1143000"/>
            <a:ext cx="8721300" cy="4943248"/>
          </a:xfrm>
        </p:spPr>
      </p:pic>
    </p:spTree>
    <p:extLst>
      <p:ext uri="{BB962C8B-B14F-4D97-AF65-F5344CB8AC3E}">
        <p14:creationId xmlns:p14="http://schemas.microsoft.com/office/powerpoint/2010/main" val="2455216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411162"/>
          </a:xfrm>
        </p:spPr>
        <p:txBody>
          <a:bodyPr>
            <a:normAutofit/>
          </a:bodyPr>
          <a:lstStyle/>
          <a:p>
            <a:r>
              <a:rPr lang="fr-FR" sz="2000" u="sng" dirty="0" err="1">
                <a:hlinkClick r:id="rId2"/>
              </a:rPr>
              <a:t>Italian</a:t>
            </a:r>
            <a:r>
              <a:rPr lang="fr-FR" sz="2000" u="sng" dirty="0">
                <a:hlinkClick r:id="rId2"/>
              </a:rPr>
              <a:t> Renaissance </a:t>
            </a:r>
            <a:r>
              <a:rPr lang="fr-FR" sz="2000" u="sng" dirty="0" err="1">
                <a:hlinkClick r:id="rId2"/>
              </a:rPr>
              <a:t>Landscape</a:t>
            </a:r>
            <a:r>
              <a:rPr lang="fr-FR" sz="2000" u="sng" dirty="0">
                <a:hlinkClick r:id="rId2"/>
              </a:rPr>
              <a:t> Painting</a:t>
            </a:r>
            <a:endParaRPr lang="th-TH" sz="2000" u="sng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1" y="654637"/>
            <a:ext cx="8376698" cy="5548725"/>
          </a:xfrm>
        </p:spPr>
      </p:pic>
    </p:spTree>
    <p:extLst>
      <p:ext uri="{BB962C8B-B14F-4D97-AF65-F5344CB8AC3E}">
        <p14:creationId xmlns:p14="http://schemas.microsoft.com/office/powerpoint/2010/main" val="754369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35" y="122238"/>
            <a:ext cx="8229600" cy="563562"/>
          </a:xfrm>
        </p:spPr>
        <p:txBody>
          <a:bodyPr>
            <a:noAutofit/>
          </a:bodyPr>
          <a:lstStyle/>
          <a:p>
            <a:r>
              <a:rPr lang="en-US" sz="2000" dirty="0"/>
              <a:t>Landscape with the Funeral of </a:t>
            </a:r>
            <a:r>
              <a:rPr lang="en-US" sz="2000" dirty="0" err="1"/>
              <a:t>Phocion</a:t>
            </a:r>
            <a:r>
              <a:rPr lang="en-US" sz="2000" dirty="0"/>
              <a:t> Nicolas Poussin, 1648</a:t>
            </a:r>
            <a:br>
              <a:rPr lang="en-US" sz="2000" b="1" dirty="0"/>
            </a:br>
            <a:endParaRPr lang="th-TH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7" y="838200"/>
            <a:ext cx="8435196" cy="5657206"/>
          </a:xfrm>
        </p:spPr>
      </p:pic>
    </p:spTree>
    <p:extLst>
      <p:ext uri="{BB962C8B-B14F-4D97-AF65-F5344CB8AC3E}">
        <p14:creationId xmlns:p14="http://schemas.microsoft.com/office/powerpoint/2010/main" val="3001118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Autofit/>
          </a:bodyPr>
          <a:lstStyle/>
          <a:p>
            <a:br>
              <a:rPr lang="en-US" sz="1800" dirty="0"/>
            </a:br>
            <a:r>
              <a:rPr lang="en-US" sz="1800" dirty="0"/>
              <a:t>Veduta of Delphi, with a sacrificial procession, </a:t>
            </a:r>
            <a:r>
              <a:rPr lang="en-US" sz="1800" dirty="0">
                <a:hlinkClick r:id="rId2"/>
              </a:rPr>
              <a:t>Claude Lorrain</a:t>
            </a:r>
            <a:r>
              <a:rPr lang="en-US" sz="1800" dirty="0"/>
              <a:t>, 1645</a:t>
            </a:r>
            <a:br>
              <a:rPr lang="en-US" sz="1800" dirty="0"/>
            </a:br>
            <a:endParaRPr lang="th-TH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8" y="717115"/>
            <a:ext cx="8655144" cy="6172200"/>
          </a:xfrm>
        </p:spPr>
      </p:pic>
    </p:spTree>
    <p:extLst>
      <p:ext uri="{BB962C8B-B14F-4D97-AF65-F5344CB8AC3E}">
        <p14:creationId xmlns:p14="http://schemas.microsoft.com/office/powerpoint/2010/main" val="3814309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Work of art </a:t>
            </a:r>
            <a:b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</a:b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by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S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uan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S</a:t>
            </a:r>
            <a:r>
              <a:rPr lang="en-US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unandha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 Rajabhat University students</a:t>
            </a:r>
            <a:endParaRPr lang="th-T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77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87" y="190500"/>
            <a:ext cx="4621425" cy="6477000"/>
          </a:xfrm>
        </p:spPr>
      </p:pic>
    </p:spTree>
    <p:extLst>
      <p:ext uri="{BB962C8B-B14F-4D97-AF65-F5344CB8AC3E}">
        <p14:creationId xmlns:p14="http://schemas.microsoft.com/office/powerpoint/2010/main" val="101750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487" y="266700"/>
            <a:ext cx="6039026" cy="6324600"/>
          </a:xfrm>
        </p:spPr>
      </p:pic>
    </p:spTree>
    <p:extLst>
      <p:ext uri="{BB962C8B-B14F-4D97-AF65-F5344CB8AC3E}">
        <p14:creationId xmlns:p14="http://schemas.microsoft.com/office/powerpoint/2010/main" val="3075855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สาขาจิตรกรรม\นักศึกษาจิตรกรรม-ผลการเรียน\Crop จืตรกรรม2 - resize\DSC086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48" y="189879"/>
            <a:ext cx="4856703" cy="64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2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สาขาจิตรกรรม\นักศึกษาจิตรกรรม-ผลการเรียน\Crop จืตรกรรม2 - resize\DSC04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15529"/>
            <a:ext cx="4495800" cy="622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9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สาขาจิตรกรรม\นักศึกษาจิตรกรรม-ผลการเรียน\Crop จืตรกรรม2 - resize\Copy of SA502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2" y="396081"/>
            <a:ext cx="8195115" cy="60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61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b="0" dirty="0" err="1"/>
              <a:t>Renaissance</a:t>
            </a:r>
            <a:endParaRPr lang="th-TH" sz="32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1600" dirty="0"/>
          </a:p>
          <a:p>
            <a:r>
              <a:rPr lang="en-US" sz="1600" dirty="0"/>
              <a:t>Leonardo da Vinci</a:t>
            </a:r>
            <a:endParaRPr lang="th-TH" sz="1600" dirty="0"/>
          </a:p>
          <a:p>
            <a:r>
              <a:rPr lang="en-US" dirty="0"/>
              <a:t>1452 – 1519</a:t>
            </a:r>
          </a:p>
          <a:p>
            <a:endParaRPr lang="th-T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"/>
            <a:ext cx="4343400" cy="65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1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สาขาจิตรกรรม\นักศึกษาจิตรกรรม-ผลการเรียน\Crop จืตรกรรม2 - resize\DSC013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60" y="232410"/>
            <a:ext cx="4929679" cy="63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36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สาขาจิตรกรรม\นักศึกษาจิตรกรรม-ผลการเรียน\Crop จืตรกรรม2 - resize\DSC03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00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สาขาจิตรกรรม\นักศึกษาจิตรกรรม-ผลการเรียน\Crop จืตรกรรม2 - resize\DSC01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3267"/>
            <a:ext cx="8534400" cy="62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99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2530" name="Picture 2" descr="E:\สาขาจิตรกรรม\นักศึกษาจิตรกรรม-ผลการเรียน\Crop จืตรกรรม2 - resize\DSC03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7" y="294883"/>
            <a:ext cx="8541065" cy="62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7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สาขาจิตรกรรม\นักศึกษาจิตรกรรม-ผลการเรียน\Crop จืตรกรรม2 - resize\DSC047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" y="372719"/>
            <a:ext cx="8153401" cy="611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86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สาขาจิตรกรรม\นักศึกษาจิตรกรรม-ผลการเรียน\Crop จืตรกรรม2 - resize\DSC09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48" y="393198"/>
            <a:ext cx="8319103" cy="607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850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สาขาจิตรกรรม\นักศึกษาจิตรกรรม-ผลการเรียน\Crop จืตรกรรม2 - resize\DSC0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15244"/>
            <a:ext cx="4648200" cy="622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สาขาจิตรกรรม\นักศึกษาจิตรกรรม-ผลการเรียน\Crop จืตรกรรม2 - resize\DSC099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92818"/>
            <a:ext cx="8077200" cy="6272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:\สาขาจิตรกรรม\นักศึกษาจิตรกรรม-ผลการเรียน\Crop จืตรกรรม2 - resize\DSC099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7900" y="345632"/>
            <a:ext cx="4648200" cy="6166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สาขาจิตรกรรม\นักศึกษาจิตรกรรม-ผลการเรียน\Crop จืตรกรรม2 - resize\DSC03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302557"/>
            <a:ext cx="4724401" cy="62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852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89150"/>
          </a:xfrm>
        </p:spPr>
        <p:txBody>
          <a:bodyPr>
            <a:normAutofit/>
          </a:bodyPr>
          <a:lstStyle/>
          <a:p>
            <a:r>
              <a:rPr lang="en-US" sz="2800" b="0" dirty="0"/>
              <a:t>Mona Lisa</a:t>
            </a:r>
            <a:br>
              <a:rPr lang="en-US" sz="2000" dirty="0"/>
            </a:br>
            <a:br>
              <a:rPr lang="en-US" dirty="0"/>
            </a:br>
            <a:br>
              <a:rPr lang="en-US" sz="2000" dirty="0"/>
            </a:br>
            <a:r>
              <a:rPr lang="en-US" sz="2000" b="0" dirty="0"/>
              <a:t>Oil on poplar panel</a:t>
            </a:r>
            <a:br>
              <a:rPr lang="en-US" b="0" dirty="0"/>
            </a:br>
            <a:r>
              <a:rPr lang="en-US" b="0" dirty="0"/>
              <a:t>77 x 53 cm.</a:t>
            </a:r>
            <a:endParaRPr lang="th-TH" b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5491"/>
            <a:ext cx="4495800" cy="6712821"/>
          </a:xfrm>
        </p:spPr>
      </p:pic>
    </p:spTree>
    <p:extLst>
      <p:ext uri="{BB962C8B-B14F-4D97-AF65-F5344CB8AC3E}">
        <p14:creationId xmlns:p14="http://schemas.microsoft.com/office/powerpoint/2010/main" val="4840283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สาขาจิตรกรรม\นักศึกษาจิตรกรรม-ผลการเรียน\Crop จืตรกรรม2 - resize\DSC0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544099"/>
            <a:ext cx="7696201" cy="576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0340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สาขาจิตรกรรม\นักศึกษาจิตรกรรม-ผลการเรียน\Crop จืตรกรรม2 - resize\DSC00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1" y="353501"/>
            <a:ext cx="8321937" cy="615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2207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สาขาจิตรกรรม\นักศึกษาจิตรกรรม-ผลการเรียน\Crop จืตรกรรม2 - resize\DSC01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6" y="389121"/>
            <a:ext cx="4662488" cy="60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1790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สาขาจิตรกรรม\นักศึกษาจิตรกรรม-ผลการเรียน\Crop จืตรกรรม2 - resize\DSC04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6477"/>
            <a:ext cx="4876799" cy="650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855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สาขาจิตรกรรม\นักศึกษาจิตรกรรม-ผลการเรียน\Crop จืตรกรรม2 - resize\DSC04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7029"/>
            <a:ext cx="8382000" cy="628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747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:\สาขาจิตรกรรม\นักศึกษาจิตรกรรม-ผลการเรียน\Crop จืตรกรรม2 - resize\SA5042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76726"/>
            <a:ext cx="4724400" cy="6304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:\สาขาจิตรกรรม\นักศึกษาจิตรกรรม-ผลการเรียน\Crop จืตรกรรม2 - resize\SA5042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67328"/>
            <a:ext cx="8229600" cy="6123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สาขาจิตรกรรม\นักศึกษาจิตรกรรม-ผลการเรียน\Crop จืตรกรรม2 - resize\DSC00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0" y="427503"/>
            <a:ext cx="7917999" cy="600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579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สาขาจิตรกรรม\นักศึกษาจิตรกรรม-ผลการเรียน\Crop จืตรกรรม2 - resize\DSC00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3846"/>
            <a:ext cx="4876800" cy="633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583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สาขาจิตรกรรม\นักศึกษาจิตรกรรม-ผลการเรียน\Crop จืตรกรรม2 - resize\DSC03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7017"/>
            <a:ext cx="5029200" cy="64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55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945218" cy="5029200"/>
          </a:xfrm>
        </p:spPr>
      </p:pic>
    </p:spTree>
    <p:extLst>
      <p:ext uri="{BB962C8B-B14F-4D97-AF65-F5344CB8AC3E}">
        <p14:creationId xmlns:p14="http://schemas.microsoft.com/office/powerpoint/2010/main" val="3450545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สาขาจิตรกรรม\นักศึกษาจิตรกรรม-ผลการเรียน\Crop จืตรกรรม2 - resize\DSC05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7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31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E:\สาขาจิตรกรรม\นักศึกษาจิตรกรรม-ผลการเรียน\Crop จืตรกรรม2 - resize\DSC093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8091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:\สาขาจิตรกรรม\นักศึกษาจิตรกรรม-ผลการเรียน\Crop จืตรกรรม2 - resize\SA5038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:\สาขาจิตรกรรม\นักศึกษาจิตรกรรม-ผลการเรียน\Crop จืตรกรรม2 - resize\SA503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7620"/>
            <a:ext cx="9207263" cy="6850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สาขาจิตรกรรม\นักศึกษาจิตรกรรม-ผลการเรียน\Crop จืตรกรรม2 - resize\DSC00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7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2517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สาขาจิตรกรรม\นักศึกษาจิตรกรรม-ผลการเรียน\Crop จืตรกรรม2 - resize\DSC00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" y="0"/>
            <a:ext cx="9147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52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สาขาจิตรกรรม\นักศึกษาจิตรกรรม-ผลการเรียน\Crop จืตรกรรม2 - resize\DSC00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551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สาขาจิตรกรรม\นักศึกษาจิตรกรรม-ผลการเรียน\Crop จืตรกรรม2 - resize\DSC00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3285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0661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สาขาจิตรกรรม\นักศึกษาจิตรกรรม-ผลการเรียน\Crop จืตรกรรม2 - resize\DSC00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90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635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สาขาจิตรกรรม\นักศึกษาจิตรกรรม-ผลการเรียน\Crop จืตรกรรม2 - resize\DSC00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701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2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>
            <a:normAutofit/>
          </a:bodyPr>
          <a:lstStyle/>
          <a:p>
            <a:r>
              <a:rPr lang="th-TH" sz="2800" b="0" dirty="0" err="1"/>
              <a:t>Renaissance</a:t>
            </a:r>
            <a:endParaRPr lang="th-TH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62152" y="1219200"/>
            <a:ext cx="2566340" cy="1079500"/>
          </a:xfrm>
        </p:spPr>
        <p:txBody>
          <a:bodyPr>
            <a:normAutofit/>
          </a:bodyPr>
          <a:lstStyle/>
          <a:p>
            <a:r>
              <a:rPr lang="en-US" sz="1600" dirty="0"/>
              <a:t>Michelangelo di Lodovico Buonarroti</a:t>
            </a:r>
          </a:p>
          <a:p>
            <a:r>
              <a:rPr lang="en-US" sz="1600" dirty="0"/>
              <a:t>1475 -1564</a:t>
            </a:r>
          </a:p>
          <a:p>
            <a:endParaRPr lang="th-TH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43" y="152400"/>
            <a:ext cx="566326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470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สาขาจิตรกรรม\นักศึกษาจิตรกรรม-ผลการเรียน\Crop จืตรกรรม2 - resize\DSC052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0"/>
            <a:ext cx="91477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8166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สาขาจิตรกรรม\นักศึกษาจิตรกรรม-ผลการเรียน\Crop จืตรกรรม2 - resize\DSC05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7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9774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สาขาจิตรกรรม\นักศึกษาจิตรกรรม-ผลการเรียน\Crop จืตรกรรม2 - resize\DSC05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13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652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สาขาจิตรกรรม\นักศึกษาจิตรกรรม-ผลการเรียน\Crop จืตรกรรม2 - resize\DSC094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41" y="0"/>
            <a:ext cx="912385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65491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:\สาขาจิตรกรรม\นักศึกษาจิตรกรรม-ผลการเรียน\Crop จืตรกรรม2 - resize\DSC094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756" y="279821"/>
            <a:ext cx="8364487" cy="6298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สาขาจิตรกรรม\นักศึกษาจิตรกรรม-ผลการเรียน\Crop จืตรกรรม2 - resize\DSC03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6815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สาขาจิตรกรรม\นักศึกษาจิตรกรรม-ผลการเรียน\Crop จืตรกรรม2 - resize\DSC095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33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84363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สาขาจิตรกรรม\นักศึกษาจิตรกรรม-ผลการเรียน\Crop จืตรกรรม2 - resize\DSC05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7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226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สาขาจิตรกรรม\นักศึกษาจิตรกรรม-ผลการเรียน\Crop จืตรกรรม2 - resize\DSC05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41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018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สาขาจิตรกรรม\นักศึกษาจิตรกรรม-ผลการเรียน\Crop จืตรกรรม2 - resize\DSC05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141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20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8" y="558983"/>
            <a:ext cx="3008313" cy="2317750"/>
          </a:xfrm>
        </p:spPr>
        <p:txBody>
          <a:bodyPr>
            <a:normAutofit fontScale="90000"/>
          </a:bodyPr>
          <a:lstStyle/>
          <a:p>
            <a:r>
              <a:rPr lang="en-US" sz="2800" b="0" cap="all" dirty="0"/>
              <a:t>FRESCO PAINTING</a:t>
            </a:r>
            <a:br>
              <a:rPr lang="en-US" sz="2800" b="0" cap="all" dirty="0"/>
            </a:br>
            <a:br>
              <a:rPr lang="en-US" b="0" cap="all" dirty="0"/>
            </a:br>
            <a:br>
              <a:rPr lang="en-US" b="0" cap="all" dirty="0"/>
            </a:br>
            <a:br>
              <a:rPr lang="en-US" b="0" dirty="0"/>
            </a:br>
            <a:br>
              <a:rPr lang="en-US" b="0" dirty="0"/>
            </a:br>
            <a:r>
              <a:rPr lang="en-US" b="0" dirty="0"/>
              <a:t>Last Judgement 1536-41 (fresco), Sistine Chapel </a:t>
            </a:r>
            <a:endParaRPr lang="th-TH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21" y="685800"/>
            <a:ext cx="5468112" cy="5486400"/>
          </a:xfrm>
        </p:spPr>
      </p:pic>
    </p:spTree>
    <p:extLst>
      <p:ext uri="{BB962C8B-B14F-4D97-AF65-F5344CB8AC3E}">
        <p14:creationId xmlns:p14="http://schemas.microsoft.com/office/powerpoint/2010/main" val="40192080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สาขาจิตรกรรม\นักศึกษาจิตรกรรม-ผลการเรียน\Crop จืตรกรรม2 - resize\DSC05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141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203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:\สาขาจิตรกรรม\นักศึกษาจิตรกรรม-ผลการเรียน\Crop จืตรกรรม2 - resize\DSC095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799" y="-7620"/>
            <a:ext cx="5155791" cy="6865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สาขาจิตรกรรม\นักศึกษาจิตรกรรม-ผลการเรียน\Crop จืตรกรรม2 - resize\DSC095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2404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:\สาขาจิตรกรรม\นักศึกษาจิตรกรรม-ผลการเรียน\Crop จืตรกรรม2 - resize\DSC095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999" y="0"/>
            <a:ext cx="515006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:\สาขาจิตรกรรม\นักศึกษาจิตรกรรม-ผลการเรียน\Crop จืตรกรรม2 - resize\DSC095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1" y="7620"/>
            <a:ext cx="9122189" cy="6850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:\สาขาจิตรกรรม\นักศึกษาจิตรกรรม-ผลการเรียน\Crop จืตรกรรม2 - resize\SA5022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01" y="0"/>
            <a:ext cx="9009739" cy="6850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3008313" cy="1162050"/>
          </a:xfrm>
        </p:spPr>
        <p:txBody>
          <a:bodyPr>
            <a:normAutofit/>
          </a:bodyPr>
          <a:lstStyle/>
          <a:p>
            <a:r>
              <a:rPr lang="en-US" b="0" dirty="0"/>
              <a:t>The Last </a:t>
            </a:r>
            <a:r>
              <a:rPr lang="en-US" b="0" dirty="0" err="1"/>
              <a:t>Judgement</a:t>
            </a:r>
            <a:br>
              <a:rPr lang="en-US" b="1" dirty="0"/>
            </a:br>
            <a:endParaRPr lang="th-TH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46" y="199628"/>
            <a:ext cx="5382286" cy="6458744"/>
          </a:xfrm>
        </p:spPr>
      </p:pic>
    </p:spTree>
    <p:extLst>
      <p:ext uri="{BB962C8B-B14F-4D97-AF65-F5344CB8AC3E}">
        <p14:creationId xmlns:p14="http://schemas.microsoft.com/office/powerpoint/2010/main" val="2783025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</TotalTime>
  <Words>273</Words>
  <Application>Microsoft Macintosh PowerPoint</Application>
  <PresentationFormat>On-screen Show (4:3)</PresentationFormat>
  <Paragraphs>48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TH Sarabun New</vt:lpstr>
      <vt:lpstr>Office Theme</vt:lpstr>
      <vt:lpstr>PAI1201 Painting 2  2 / 2565 Asst.Prof.Dr. Pisit Puntien </vt:lpstr>
      <vt:lpstr>Introduction</vt:lpstr>
      <vt:lpstr>Principles of use of materials and equipment</vt:lpstr>
      <vt:lpstr>Renaissance</vt:lpstr>
      <vt:lpstr>Mona Lisa   Oil on poplar panel 77 x 53 cm.</vt:lpstr>
      <vt:lpstr>PowerPoint Presentation</vt:lpstr>
      <vt:lpstr>Renaissance</vt:lpstr>
      <vt:lpstr>FRESCO PAINTING     Last Judgement 1536-41 (fresco), Sistine Chapel </vt:lpstr>
      <vt:lpstr>The Last Judgement </vt:lpstr>
      <vt:lpstr>PowerPoint Presentation</vt:lpstr>
      <vt:lpstr>The Creation of Adam</vt:lpstr>
      <vt:lpstr>Expulsion from Paradise </vt:lpstr>
      <vt:lpstr>David</vt:lpstr>
      <vt:lpstr>PowerPoint Presentation</vt:lpstr>
      <vt:lpstr>Renaissance</vt:lpstr>
      <vt:lpstr>The School of Athens</vt:lpstr>
      <vt:lpstr>PowerPoint Presentation</vt:lpstr>
      <vt:lpstr>   MADONNA AND CHILD WITH SAINT JOHN THE BAPTIST    </vt:lpstr>
      <vt:lpstr>TRANSFIGURATION </vt:lpstr>
      <vt:lpstr>SISTINE MADONNA </vt:lpstr>
      <vt:lpstr>Renaissance</vt:lpstr>
      <vt:lpstr>David</vt:lpstr>
      <vt:lpstr>Renaissance</vt:lpstr>
      <vt:lpstr>The Birth of Venus </vt:lpstr>
      <vt:lpstr>PowerPoint Presentation</vt:lpstr>
      <vt:lpstr>PowerPoint Presentation</vt:lpstr>
      <vt:lpstr>  Still-Life Painting in Southern Europe, 1600–1800 </vt:lpstr>
      <vt:lpstr>The Afternoon Meal (La Merienda) Luis Meléndez (Spanish, Naples 1716–1780 Madrid)</vt:lpstr>
      <vt:lpstr>CARAVAGGIO AND CARAVAGGISTI IN 17THCENTURY EUROPE </vt:lpstr>
      <vt:lpstr>Caravaggio Still Life Paintings Filetommaso Salini – Still-Life With Fruit, Vegetables And Animals </vt:lpstr>
      <vt:lpstr>Italian Renaissance Landscape Painting</vt:lpstr>
      <vt:lpstr>Landscape with the Funeral of Phocion Nicolas Poussin, 1648 </vt:lpstr>
      <vt:lpstr> Veduta of Delphi, with a sacrificial procession, Claude Lorrain, 1645 </vt:lpstr>
      <vt:lpstr>Work of art  by Suan Sunandha Rajabhat University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PAI4201 โครงการจิตรกรรม</dc:title>
  <dc:creator>USER</dc:creator>
  <cp:lastModifiedBy>pisit puntien</cp:lastModifiedBy>
  <cp:revision>98</cp:revision>
  <dcterms:created xsi:type="dcterms:W3CDTF">2006-08-16T00:00:00Z</dcterms:created>
  <dcterms:modified xsi:type="dcterms:W3CDTF">2023-02-23T17:46:58Z</dcterms:modified>
</cp:coreProperties>
</file>