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85" r:id="rId3"/>
    <p:sldId id="291" r:id="rId4"/>
    <p:sldId id="286" r:id="rId5"/>
    <p:sldId id="301" r:id="rId6"/>
    <p:sldId id="302" r:id="rId7"/>
    <p:sldId id="303" r:id="rId8"/>
    <p:sldId id="304" r:id="rId9"/>
    <p:sldId id="292" r:id="rId10"/>
    <p:sldId id="296" r:id="rId11"/>
    <p:sldId id="294" r:id="rId12"/>
    <p:sldId id="295" r:id="rId13"/>
    <p:sldId id="287" r:id="rId14"/>
    <p:sldId id="288" r:id="rId15"/>
    <p:sldId id="289" r:id="rId16"/>
    <p:sldId id="290" r:id="rId17"/>
    <p:sldId id="266" r:id="rId18"/>
    <p:sldId id="297" r:id="rId19"/>
    <p:sldId id="258" r:id="rId20"/>
    <p:sldId id="268" r:id="rId21"/>
    <p:sldId id="259" r:id="rId22"/>
    <p:sldId id="260" r:id="rId23"/>
    <p:sldId id="300" r:id="rId24"/>
    <p:sldId id="262" r:id="rId25"/>
    <p:sldId id="263" r:id="rId26"/>
    <p:sldId id="264" r:id="rId27"/>
    <p:sldId id="265" r:id="rId28"/>
    <p:sldId id="299" r:id="rId29"/>
    <p:sldId id="267" r:id="rId30"/>
    <p:sldId id="269" r:id="rId31"/>
    <p:sldId id="270" r:id="rId32"/>
    <p:sldId id="271" r:id="rId33"/>
    <p:sldId id="282" r:id="rId34"/>
    <p:sldId id="280" r:id="rId35"/>
    <p:sldId id="272" r:id="rId36"/>
    <p:sldId id="273" r:id="rId37"/>
    <p:sldId id="274" r:id="rId38"/>
    <p:sldId id="275" r:id="rId39"/>
    <p:sldId id="277" r:id="rId40"/>
    <p:sldId id="276" r:id="rId41"/>
    <p:sldId id="278" r:id="rId42"/>
    <p:sldId id="279" r:id="rId43"/>
    <p:sldId id="281" r:id="rId44"/>
    <p:sldId id="283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74"/>
  </p:normalViewPr>
  <p:slideViewPr>
    <p:cSldViewPr>
      <p:cViewPr varScale="1">
        <p:scale>
          <a:sx n="86" d="100"/>
          <a:sy n="86" d="100"/>
        </p:scale>
        <p:origin x="135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FEDF6-E41A-B946-9849-C3E4DC642BCF}" type="datetimeFigureOut">
              <a:rPr lang="en-TH" smtClean="0"/>
              <a:t>20/7/2021 R</a:t>
            </a:fld>
            <a:endParaRPr lang="en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D99D7-A17B-CA4E-A439-0A04C4BF7E9E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50156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D99D7-A17B-CA4E-A439-0A04C4BF7E9E}" type="slidenum">
              <a:rPr lang="en-TH" smtClean="0"/>
              <a:t>15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823932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930" y="365919"/>
            <a:ext cx="8229600" cy="6126162"/>
          </a:xfrm>
          <a:effectLst>
            <a:reflection blurRad="6350" stA="50000" endA="300" endPos="55500" dist="50800" dir="5400000" sy="-100000" algn="bl" rotWithShape="0"/>
          </a:effectLst>
        </p:spPr>
        <p:txBody>
          <a:bodyPr>
            <a:normAutofit/>
          </a:bodyPr>
          <a:lstStyle/>
          <a:p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PAI3501 </a:t>
            </a:r>
            <a:r>
              <a:rPr lang="th-TH" sz="60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โครงการทัศนศิลป์</a:t>
            </a: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1</a:t>
            </a:r>
            <a:b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60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PAI3501 Visual Arts Project 1</a:t>
            </a:r>
            <a:br>
              <a:rPr lang="en-US" sz="6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b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ผู้ช่วยศาสตราจารย์ ดร.พิสิษฐ์ พันธ์เทียน</a:t>
            </a:r>
            <a:b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สาขาวิชาจิตรกรรม คณะศิลปกรรมศาสตร์</a:t>
            </a:r>
            <a:b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มหาวิทยาลัยราชภัฏสวน</a:t>
            </a:r>
            <a:r>
              <a:rPr lang="th-TH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สุนัน</a:t>
            </a:r>
            <a: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ทา</a:t>
            </a:r>
            <a:b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1/2564</a:t>
            </a:r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9520-969E-DA4D-B3E1-290355A07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42" y="84138"/>
            <a:ext cx="8229600" cy="982662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ศิลปะการจัดวาง (</a:t>
            </a:r>
            <a:r>
              <a:rPr lang="en-US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Installation Arts</a:t>
            </a:r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en-TH" dirty="0"/>
          </a:p>
        </p:txBody>
      </p:sp>
      <p:pic>
        <p:nvPicPr>
          <p:cNvPr id="5" name="Content Placeholder 4" descr="A picture containing indoor, wall, floor, several&#10;&#10;Description automatically generated">
            <a:extLst>
              <a:ext uri="{FF2B5EF4-FFF2-40B4-BE49-F238E27FC236}">
                <a16:creationId xmlns:a16="http://schemas.microsoft.com/office/drawing/2014/main" id="{2158A9B3-0613-3D46-A578-2D2F4402D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13959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F76CC0C-32E9-3249-99AB-0A634033E1FB}"/>
              </a:ext>
            </a:extLst>
          </p:cNvPr>
          <p:cNvSpPr txBox="1">
            <a:spLocks/>
          </p:cNvSpPr>
          <p:nvPr/>
        </p:nvSpPr>
        <p:spPr>
          <a:xfrm>
            <a:off x="7239000" y="5867400"/>
            <a:ext cx="1905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b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TH" sz="1800" dirty="0"/>
              <a:t>Joseph Beuys</a:t>
            </a:r>
          </a:p>
        </p:txBody>
      </p:sp>
    </p:spTree>
    <p:extLst>
      <p:ext uri="{BB962C8B-B14F-4D97-AF65-F5344CB8AC3E}">
        <p14:creationId xmlns:p14="http://schemas.microsoft.com/office/powerpoint/2010/main" val="2077210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2E270-4B4D-6C4F-BCD5-DBAC2753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07" y="0"/>
            <a:ext cx="8229600" cy="990600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ศิลปะกับสิ่งแวดล้อม (</a:t>
            </a:r>
            <a:r>
              <a:rPr lang="en-US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Environment Arts</a:t>
            </a:r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en-TH" sz="1800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 descr="A picture containing sky, outdoor, people, crowd&#10;&#10;Description automatically generated">
            <a:extLst>
              <a:ext uri="{FF2B5EF4-FFF2-40B4-BE49-F238E27FC236}">
                <a16:creationId xmlns:a16="http://schemas.microsoft.com/office/drawing/2014/main" id="{0931CB48-ED36-6142-9A45-7E3671960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" y="818577"/>
            <a:ext cx="9144000" cy="5591717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213D18-58EB-1342-8302-50EFA79081EB}"/>
              </a:ext>
            </a:extLst>
          </p:cNvPr>
          <p:cNvSpPr/>
          <p:nvPr/>
        </p:nvSpPr>
        <p:spPr>
          <a:xfrm>
            <a:off x="7010400" y="6242447"/>
            <a:ext cx="21335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Christo (</a:t>
            </a:r>
            <a:r>
              <a:rPr lang="en-US" sz="16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Wrapprd</a:t>
            </a:r>
            <a:r>
              <a:rPr lang="en-US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Reichstag)</a:t>
            </a:r>
            <a:endParaRPr lang="en-TH" sz="1600" dirty="0"/>
          </a:p>
        </p:txBody>
      </p:sp>
    </p:spTree>
    <p:extLst>
      <p:ext uri="{BB962C8B-B14F-4D97-AF65-F5344CB8AC3E}">
        <p14:creationId xmlns:p14="http://schemas.microsoft.com/office/powerpoint/2010/main" val="4214734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79E99-02D8-B24B-9684-8328026C5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175"/>
            <a:ext cx="8229600" cy="1143000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ภูมิทัศน์ศิลป์ (</a:t>
            </a:r>
            <a:r>
              <a:rPr lang="en-US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Land Arts</a:t>
            </a:r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en-TH" dirty="0"/>
          </a:p>
        </p:txBody>
      </p:sp>
      <p:pic>
        <p:nvPicPr>
          <p:cNvPr id="5" name="Content Placeholder 4" descr="A picture containing ground, water, outdoor, nature&#10;&#10;Description automatically generated">
            <a:extLst>
              <a:ext uri="{FF2B5EF4-FFF2-40B4-BE49-F238E27FC236}">
                <a16:creationId xmlns:a16="http://schemas.microsoft.com/office/drawing/2014/main" id="{9354D055-2ED9-5244-A6FE-83767EE1C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4" y="994721"/>
            <a:ext cx="8009830" cy="53340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6592E5-1BBB-8447-8021-B9B3DD2CFAE4}"/>
              </a:ext>
            </a:extLst>
          </p:cNvPr>
          <p:cNvSpPr txBox="1">
            <a:spLocks/>
          </p:cNvSpPr>
          <p:nvPr/>
        </p:nvSpPr>
        <p:spPr>
          <a:xfrm>
            <a:off x="7543800" y="6126163"/>
            <a:ext cx="1600200" cy="754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th-TH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1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Robert Smithson</a:t>
            </a:r>
            <a:endParaRPr lang="en-TH" sz="1600" dirty="0"/>
          </a:p>
        </p:txBody>
      </p:sp>
    </p:spTree>
    <p:extLst>
      <p:ext uri="{BB962C8B-B14F-4D97-AF65-F5344CB8AC3E}">
        <p14:creationId xmlns:p14="http://schemas.microsoft.com/office/powerpoint/2010/main" val="3456322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5962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การสร้างโครงการทัศนศิลป์</a:t>
            </a:r>
            <a:endParaRPr lang="th-TH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2D8DAD-D49E-41F4-AEC7-95EF10259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54" y="799675"/>
            <a:ext cx="4556466" cy="470532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2800" dirty="0"/>
              <a:t>ประสบการณ์เชิงเอกสาร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D7EF9-C988-49C0-AD49-2EA924949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054" y="1270527"/>
            <a:ext cx="4568305" cy="405057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/>
              <a:t>1. ส่วนนำความคิด</a:t>
            </a:r>
          </a:p>
          <a:p>
            <a:pPr marL="0" indent="0">
              <a:buNone/>
            </a:pPr>
            <a:r>
              <a:rPr lang="th-TH" dirty="0"/>
              <a:t>     - ชื่อโครงการ/ ชื่อหัวข้อ</a:t>
            </a:r>
          </a:p>
          <a:p>
            <a:pPr marL="0" indent="0">
              <a:buNone/>
            </a:pPr>
            <a:r>
              <a:rPr lang="th-TH" dirty="0"/>
              <a:t>     - ที่มา/ แรงบันดาลใจ/ ปัญหา</a:t>
            </a:r>
          </a:p>
          <a:p>
            <a:pPr marL="0" indent="0">
              <a:buNone/>
            </a:pPr>
            <a:r>
              <a:rPr lang="th-TH" dirty="0"/>
              <a:t>     - วัตถุประสงค์ของการสร้างสรรค์</a:t>
            </a:r>
          </a:p>
          <a:p>
            <a:pPr marL="0" indent="0">
              <a:buNone/>
            </a:pPr>
            <a:r>
              <a:rPr lang="th-TH" dirty="0"/>
              <a:t>     - ขอบเขตการสร้างสรรค์</a:t>
            </a:r>
          </a:p>
          <a:p>
            <a:pPr marL="0" indent="0">
              <a:buNone/>
            </a:pPr>
            <a:r>
              <a:rPr lang="th-TH" dirty="0"/>
              <a:t>2. ส่วนการทบทวนเอกสาร การอ้างอิง</a:t>
            </a:r>
          </a:p>
          <a:p>
            <a:pPr marL="0" indent="0">
              <a:buNone/>
            </a:pPr>
            <a:r>
              <a:rPr lang="th-TH" dirty="0"/>
              <a:t>3. ส่วนวิธีการดำเนินการสร้างสรรค์</a:t>
            </a:r>
          </a:p>
          <a:p>
            <a:pPr marL="0" indent="0">
              <a:buNone/>
            </a:pPr>
            <a:r>
              <a:rPr lang="th-TH" dirty="0"/>
              <a:t>4. ส่วนการวิเคราะห์ สังเคราะห์ </a:t>
            </a:r>
            <a:r>
              <a:rPr lang="en-US" dirty="0"/>
              <a:t>&gt; </a:t>
            </a:r>
            <a:r>
              <a:rPr lang="th-TH" dirty="0"/>
              <a:t>สร้างสรรค์ผลงาน</a:t>
            </a:r>
          </a:p>
          <a:p>
            <a:pPr marL="0" indent="0">
              <a:buNone/>
            </a:pPr>
            <a:r>
              <a:rPr lang="th-TH" dirty="0"/>
              <a:t>5. ส่วนการสรุปการสร้างสรรค์ </a:t>
            </a:r>
            <a:r>
              <a:rPr lang="en-US" dirty="0"/>
              <a:t>&gt;</a:t>
            </a:r>
            <a:r>
              <a:rPr lang="th-TH" dirty="0"/>
              <a:t> การเผยแพร่ผลงาน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7FD12D-5172-4F65-9F57-85FEEC11BD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1520" y="791584"/>
            <a:ext cx="4593454" cy="47053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th-TH" sz="2800" dirty="0"/>
              <a:t>ประสบการณ์เชิงศิลปะ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30677-A28A-4226-B344-893A7566A9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66715" y="1262463"/>
            <a:ext cx="4594410" cy="405057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/>
              <a:t>1. ความงาม ความประทับใจ ความสะเทือนอารมณ์</a:t>
            </a:r>
          </a:p>
          <a:p>
            <a:pPr marL="0" indent="0">
              <a:buNone/>
            </a:pPr>
            <a:r>
              <a:rPr lang="th-TH" dirty="0"/>
              <a:t>    (นามธรรม)</a:t>
            </a:r>
          </a:p>
          <a:p>
            <a:pPr marL="0" indent="0">
              <a:buNone/>
            </a:pPr>
            <a:r>
              <a:rPr lang="th-TH" dirty="0"/>
              <a:t>2. อิทธิพลจากธรรมชาติ อิทธิพลจากงานศิลปะ</a:t>
            </a:r>
          </a:p>
          <a:p>
            <a:pPr marL="0" indent="0">
              <a:buNone/>
            </a:pPr>
            <a:r>
              <a:rPr lang="th-TH" dirty="0"/>
              <a:t>    (รูปธรรม)</a:t>
            </a:r>
          </a:p>
          <a:p>
            <a:pPr marL="0" indent="0">
              <a:buNone/>
            </a:pPr>
            <a:r>
              <a:rPr lang="th-TH" dirty="0"/>
              <a:t>3. การวาดภาพ การปั้นรูป การทดลองเทคนิควัสดุ </a:t>
            </a:r>
          </a:p>
          <a:p>
            <a:pPr marL="0" indent="0">
              <a:buNone/>
            </a:pPr>
            <a:r>
              <a:rPr lang="th-TH" dirty="0"/>
              <a:t>    (ปฏิบัติ) </a:t>
            </a:r>
          </a:p>
          <a:p>
            <a:pPr marL="0" indent="0">
              <a:buNone/>
            </a:pPr>
            <a:r>
              <a:rPr lang="en-US" dirty="0"/>
              <a:t>4</a:t>
            </a:r>
            <a:r>
              <a:rPr lang="th-TH" dirty="0"/>
              <a:t>. ... ฯลฯ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3E37E2-4E96-498C-A01B-ED20B6CA3959}"/>
              </a:ext>
            </a:extLst>
          </p:cNvPr>
          <p:cNvSpPr/>
          <p:nvPr/>
        </p:nvSpPr>
        <p:spPr>
          <a:xfrm>
            <a:off x="-17754" y="5950998"/>
            <a:ext cx="9144000" cy="9070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70C0"/>
                </a:solidFill>
              </a:rPr>
              <a:t>หัวข้อโครงการ แนวคิด รูปแบบ เทคนิค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2400" b="1" dirty="0"/>
              <a:t>+</a:t>
            </a:r>
            <a:r>
              <a:rPr lang="en-US" sz="2400" dirty="0"/>
              <a:t> </a:t>
            </a:r>
            <a:r>
              <a:rPr lang="th-TH" sz="3200" b="1" dirty="0">
                <a:solidFill>
                  <a:srgbClr val="FF0000"/>
                </a:solidFill>
              </a:rPr>
              <a:t>ภาพในจินตนาการ จินตภาพสมมติ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38DF03C7-6916-4A63-8381-A14DADEE1FFC}"/>
              </a:ext>
            </a:extLst>
          </p:cNvPr>
          <p:cNvSpPr/>
          <p:nvPr/>
        </p:nvSpPr>
        <p:spPr>
          <a:xfrm>
            <a:off x="4311930" y="5313386"/>
            <a:ext cx="484632" cy="575707"/>
          </a:xfrm>
          <a:prstGeom prst="down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7911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37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การเก็บข้อมูลเพื่อสร้างโครงการทัศนศิลป์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2C200581-15E5-4923-9B07-4D71820D5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731288"/>
              </p:ext>
            </p:extLst>
          </p:nvPr>
        </p:nvGraphicFramePr>
        <p:xfrm>
          <a:off x="266700" y="1371600"/>
          <a:ext cx="8610600" cy="494051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870200">
                  <a:extLst>
                    <a:ext uri="{9D8B030D-6E8A-4147-A177-3AD203B41FA5}">
                      <a16:colId xmlns:a16="http://schemas.microsoft.com/office/drawing/2014/main" val="1924804934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2037275333"/>
                    </a:ext>
                  </a:extLst>
                </a:gridCol>
                <a:gridCol w="2870200">
                  <a:extLst>
                    <a:ext uri="{9D8B030D-6E8A-4147-A177-3AD203B41FA5}">
                      <a16:colId xmlns:a16="http://schemas.microsoft.com/office/drawing/2014/main" val="708185601"/>
                    </a:ext>
                  </a:extLst>
                </a:gridCol>
              </a:tblGrid>
              <a:tr h="604792">
                <a:tc>
                  <a:txBody>
                    <a:bodyPr/>
                    <a:lstStyle/>
                    <a:p>
                      <a:pPr algn="ctr"/>
                      <a:r>
                        <a:rPr lang="th-TH" sz="3200" dirty="0"/>
                        <a:t>ถาม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/>
                        <a:t>ตอบ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/>
                        <a:t>วิธีบันทึก/ </a:t>
                      </a:r>
                      <a:r>
                        <a:rPr lang="th-TH" sz="3200" dirty="0">
                          <a:solidFill>
                            <a:srgbClr val="0070C0"/>
                          </a:solidFill>
                        </a:rPr>
                        <a:t>ผลที่ได้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713924"/>
                  </a:ext>
                </a:extLst>
              </a:tr>
              <a:tr h="604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สนใจอะไร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…</a:t>
                      </a:r>
                      <a:r>
                        <a:rPr lang="th-TH" sz="2400" dirty="0"/>
                        <a:t>จิตรกรรมลัทธิประทับใจ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จด จำ/  </a:t>
                      </a:r>
                      <a:r>
                        <a:rPr lang="th-TH" sz="2400" dirty="0">
                          <a:solidFill>
                            <a:srgbClr val="0070C0"/>
                          </a:solidFill>
                        </a:rPr>
                        <a:t>ความรู้เกี่ยวกับลัทธิศิลปะ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09403"/>
                  </a:ext>
                </a:extLst>
              </a:tr>
              <a:tr h="604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รู้สึกอย่างไร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…</a:t>
                      </a:r>
                      <a:r>
                        <a:rPr lang="th-TH" sz="2400" dirty="0"/>
                        <a:t>ฉับไว รวดเร็ว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วาดเส้น/ </a:t>
                      </a:r>
                      <a:r>
                        <a:rPr lang="th-TH" sz="2400" dirty="0">
                          <a:solidFill>
                            <a:srgbClr val="0070C0"/>
                          </a:solidFill>
                        </a:rPr>
                        <a:t>ทิศทางของเส้น </a:t>
                      </a:r>
                    </a:p>
                    <a:p>
                      <a:r>
                        <a:rPr lang="th-TH" sz="2400" dirty="0">
                          <a:solidFill>
                            <a:srgbClr val="0070C0"/>
                          </a:solidFill>
                        </a:rPr>
                        <a:t>ทิศทางของฝีแปรง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798635"/>
                  </a:ext>
                </a:extLst>
              </a:tr>
              <a:tr h="604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สิ่งที่เห็นในภาพ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…</a:t>
                      </a:r>
                      <a:r>
                        <a:rPr lang="th-TH" sz="2400" dirty="0"/>
                        <a:t>สีสันเคลื่อนไหว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ระบายสีสัน/ </a:t>
                      </a:r>
                      <a:r>
                        <a:rPr lang="th-TH" sz="2400" dirty="0">
                          <a:solidFill>
                            <a:srgbClr val="0070C0"/>
                          </a:solidFill>
                        </a:rPr>
                        <a:t>ทิศทางการเคลื่อนของสี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90222"/>
                  </a:ext>
                </a:extLst>
              </a:tr>
              <a:tr h="604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เกี่ยวข้องกับสิ่งใด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…</a:t>
                      </a:r>
                      <a:r>
                        <a:rPr lang="th-TH" sz="2400" dirty="0"/>
                        <a:t>คู่สี ทิศทางของฝีแปรง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ระบายคู่สี/ </a:t>
                      </a:r>
                      <a:r>
                        <a:rPr lang="th-TH" sz="2400" dirty="0">
                          <a:solidFill>
                            <a:srgbClr val="0070C0"/>
                          </a:solidFill>
                        </a:rPr>
                        <a:t>ความกลมกลืน ความขัดแย้ง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69124"/>
                  </a:ext>
                </a:extLst>
              </a:tr>
              <a:tr h="10438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สื่อความหมายอย่างไร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…</a:t>
                      </a:r>
                      <a:r>
                        <a:rPr lang="th-TH" sz="2400" dirty="0"/>
                        <a:t>แสงสี และความงามในธรรมชาติ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dirty="0"/>
                        <a:t>ภาพร่าง/ </a:t>
                      </a:r>
                      <a:r>
                        <a:rPr lang="th-TH" sz="2400" dirty="0">
                          <a:solidFill>
                            <a:srgbClr val="0070C0"/>
                          </a:solidFill>
                        </a:rPr>
                        <a:t>ชื่อภาพ ความหมาย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106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802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noFill/>
        </p:spPr>
        <p:txBody>
          <a:bodyPr>
            <a:normAutofit fontScale="90000"/>
          </a:bodyPr>
          <a:lstStyle/>
          <a:p>
            <a:br>
              <a:rPr lang="th-TH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กลวิธีการสร้างสรรค์งานทัศนศิลป์รูปแบบเฉพาะบุคคล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A4B44E0-EFAD-43E1-9A43-5C94E118F7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0223957"/>
              </p:ext>
            </p:extLst>
          </p:nvPr>
        </p:nvGraphicFramePr>
        <p:xfrm>
          <a:off x="0" y="1187148"/>
          <a:ext cx="9125212" cy="563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8155">
                  <a:extLst>
                    <a:ext uri="{9D8B030D-6E8A-4147-A177-3AD203B41FA5}">
                      <a16:colId xmlns:a16="http://schemas.microsoft.com/office/drawing/2014/main" val="2083480880"/>
                    </a:ext>
                  </a:extLst>
                </a:gridCol>
                <a:gridCol w="3215507">
                  <a:extLst>
                    <a:ext uri="{9D8B030D-6E8A-4147-A177-3AD203B41FA5}">
                      <a16:colId xmlns:a16="http://schemas.microsoft.com/office/drawing/2014/main" val="267430103"/>
                    </a:ext>
                  </a:extLst>
                </a:gridCol>
                <a:gridCol w="3591550">
                  <a:extLst>
                    <a:ext uri="{9D8B030D-6E8A-4147-A177-3AD203B41FA5}">
                      <a16:colId xmlns:a16="http://schemas.microsoft.com/office/drawing/2014/main" val="2246250462"/>
                    </a:ext>
                  </a:extLst>
                </a:gridCol>
              </a:tblGrid>
              <a:tr h="478868">
                <a:tc gridSpan="3">
                  <a:txBody>
                    <a:bodyPr/>
                    <a:lstStyle/>
                    <a:p>
                      <a:pPr algn="ctr"/>
                      <a:r>
                        <a:rPr lang="th-TH" sz="2400" b="1" dirty="0"/>
                        <a:t>การตีความ การแทนค่า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679006"/>
                  </a:ext>
                </a:extLst>
              </a:tr>
              <a:tr h="478868">
                <a:tc rowSpan="2">
                  <a:txBody>
                    <a:bodyPr/>
                    <a:lstStyle/>
                    <a:p>
                      <a:pPr algn="ctr"/>
                      <a:r>
                        <a:rPr lang="th-TH" sz="2400" b="1" dirty="0"/>
                        <a:t>เรื่อง แนวเรื่อง เนื้อหา</a:t>
                      </a:r>
                    </a:p>
                  </a:txBody>
                  <a:tcPr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h-TH" sz="2400" b="1" dirty="0"/>
                        <a:t>การแทนค่าความหมาย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3405514"/>
                  </a:ext>
                </a:extLst>
              </a:tr>
              <a:tr h="478868"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รูปทรงธรรมชาติ/ รูปทรงสามัญ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/>
                        <a:t>รูปทรงศิลปะ/ ทัศ</a:t>
                      </a:r>
                      <a:r>
                        <a:rPr lang="th-TH" sz="2400" dirty="0" err="1"/>
                        <a:t>นธาตู</a:t>
                      </a:r>
                      <a:endParaRPr lang="th-TH" sz="24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3937306"/>
                  </a:ext>
                </a:extLst>
              </a:tr>
              <a:tr h="1661955">
                <a:tc>
                  <a:txBody>
                    <a:bodyPr/>
                    <a:lstStyle/>
                    <a:p>
                      <a:r>
                        <a:rPr lang="th-TH" sz="2400" dirty="0"/>
                        <a:t>ธรรมะและธรรมชาติ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dirty="0"/>
                    </a:p>
                    <a:p>
                      <a:endParaRPr lang="th-TH" sz="2400" dirty="0"/>
                    </a:p>
                    <a:p>
                      <a:endParaRPr lang="th-TH" sz="2400" dirty="0"/>
                    </a:p>
                    <a:p>
                      <a:endParaRPr lang="th-TH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991555"/>
                  </a:ext>
                </a:extLst>
              </a:tr>
              <a:tr h="2540241">
                <a:tc>
                  <a:txBody>
                    <a:bodyPr/>
                    <a:lstStyle/>
                    <a:p>
                      <a:r>
                        <a:rPr lang="th-TH" sz="2400" dirty="0"/>
                        <a:t>สงครามกับความแตกสลาย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sz="2400" dirty="0"/>
                    </a:p>
                    <a:p>
                      <a:endParaRPr lang="th-TH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127674"/>
                  </a:ext>
                </a:extLst>
              </a:tr>
            </a:tbl>
          </a:graphicData>
        </a:graphic>
      </p:graphicFrame>
      <p:pic>
        <p:nvPicPr>
          <p:cNvPr id="5" name="Picture 4" descr="A pink flower on a green plant&#10;&#10;Description automatically generated with low confidence">
            <a:extLst>
              <a:ext uri="{FF2B5EF4-FFF2-40B4-BE49-F238E27FC236}">
                <a16:creationId xmlns:a16="http://schemas.microsoft.com/office/drawing/2014/main" id="{7911B4A3-C73B-1B47-B57A-46A33E19B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667000"/>
            <a:ext cx="2438400" cy="1607126"/>
          </a:xfrm>
          <a:prstGeom prst="rect">
            <a:avLst/>
          </a:prstGeom>
        </p:spPr>
      </p:pic>
      <p:pic>
        <p:nvPicPr>
          <p:cNvPr id="7" name="Picture 6" descr="A picture containing colorful, painting, painted&#10;&#10;Description automatically generated">
            <a:extLst>
              <a:ext uri="{FF2B5EF4-FFF2-40B4-BE49-F238E27FC236}">
                <a16:creationId xmlns:a16="http://schemas.microsoft.com/office/drawing/2014/main" id="{393EE900-ADF3-0845-A3CF-75C7F8D7D3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36" y="2667000"/>
            <a:ext cx="2037964" cy="1628248"/>
          </a:xfrm>
          <a:prstGeom prst="rect">
            <a:avLst/>
          </a:prstGeom>
        </p:spPr>
      </p:pic>
      <p:pic>
        <p:nvPicPr>
          <p:cNvPr id="9" name="Picture 8" descr="A picture containing person, outdoor, grass, person&#10;&#10;Description automatically generated">
            <a:extLst>
              <a:ext uri="{FF2B5EF4-FFF2-40B4-BE49-F238E27FC236}">
                <a16:creationId xmlns:a16="http://schemas.microsoft.com/office/drawing/2014/main" id="{DE98F919-C396-1F47-BFDD-78ECC93A25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449220"/>
            <a:ext cx="3124200" cy="2365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BD1699-9FD7-9B46-B3D5-44BD001277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415900"/>
            <a:ext cx="1785847" cy="237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4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th-TH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ศิลปะกับพื้นที่ และกระบวนการเผยแพร่ผลงานออกสู่สังคม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0" y="6253467"/>
            <a:ext cx="1295400" cy="60497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4900" dirty="0"/>
              <a:t>Yayoi Kusama</a:t>
            </a:r>
            <a:endParaRPr lang="th-TH" sz="4900" dirty="0"/>
          </a:p>
          <a:p>
            <a:pPr marL="0" indent="0">
              <a:buNone/>
            </a:pPr>
            <a:endParaRPr lang="th-TH" sz="6400" dirty="0"/>
          </a:p>
        </p:txBody>
      </p:sp>
      <p:pic>
        <p:nvPicPr>
          <p:cNvPr id="5" name="Picture 4" descr="A picture containing indoor, floor, colorful, room&#10;&#10;Description automatically generated">
            <a:extLst>
              <a:ext uri="{FF2B5EF4-FFF2-40B4-BE49-F238E27FC236}">
                <a16:creationId xmlns:a16="http://schemas.microsoft.com/office/drawing/2014/main" id="{D0275328-4792-EB4C-9339-627C51BAC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7" y="838200"/>
            <a:ext cx="8285943" cy="552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42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Background pattern&#10;&#10;Description automatically generated">
            <a:extLst>
              <a:ext uri="{FF2B5EF4-FFF2-40B4-BE49-F238E27FC236}">
                <a16:creationId xmlns:a16="http://schemas.microsoft.com/office/drawing/2014/main" id="{3FEE50BE-4FD6-4E6F-B5D8-D5E15EE02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675" y="207113"/>
            <a:ext cx="4671423" cy="644334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AF106C-A706-F748-82C6-F0F9B34CA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5F167BE-059A-4D5E-AEC0-43522EF37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27" y="467208"/>
            <a:ext cx="4131699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58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3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3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4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Freeform: Shape 4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55B3252A-1976-417B-A039-17AB15102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11" y="467208"/>
            <a:ext cx="4253730" cy="59235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วัตถุประสงค์รายวิชา</a:t>
            </a:r>
            <a:endParaRPr lang="th-TH" sz="4000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514350" indent="-514350">
              <a:buAutoNum type="arabicPeriod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เพื่อให้นักศึกษามีความสามารถและการฝึกประสบการณ์การสร้างโครงการทัศนศิลป์</a:t>
            </a:r>
          </a:p>
          <a:p>
            <a:pPr marL="514350" indent="-514350">
              <a:buAutoNum type="arabicPeriod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เพื่อให้นักศึกษามีความรู้ ความเข้าใจในกระบวนการเก็บข้อมูลเพื่อสร้างโครงการทัศนศิลป์</a:t>
            </a:r>
          </a:p>
          <a:p>
            <a:pPr marL="514350" indent="-514350">
              <a:buAutoNum type="arabicPeriod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เพื่อให้นักศึกษามีทักษะในกลวิธีการสร้างสรรค์งานทัศนศิลป์รูปแบบเฉพาะบุคคล</a:t>
            </a:r>
          </a:p>
          <a:p>
            <a:pPr marL="514350" indent="-514350">
              <a:buAutoNum type="arabicPeriod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เพื่อให้นักศึกษารู้จักการจัดวางผลงานศิลปะให้เหมาะสมกับพื้นที่ และกระบวนการเผยแพร่ผลงานออกสู่สังคม</a:t>
            </a:r>
          </a:p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3760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Content Placeholder 10" descr="A person wearing a costume&#10;&#10;Description automatically generated with low confidence">
            <a:extLst>
              <a:ext uri="{FF2B5EF4-FFF2-40B4-BE49-F238E27FC236}">
                <a16:creationId xmlns:a16="http://schemas.microsoft.com/office/drawing/2014/main" id="{B22608F2-A3D5-4282-A03D-49CC4C396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18" y="335826"/>
            <a:ext cx="4596708" cy="618634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5FEE85-1F3D-4896-A923-F03803460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48" y="467208"/>
            <a:ext cx="4281056" cy="592358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picture containing text, stone&#10;&#10;Description automatically generated">
            <a:extLst>
              <a:ext uri="{FF2B5EF4-FFF2-40B4-BE49-F238E27FC236}">
                <a16:creationId xmlns:a16="http://schemas.microsoft.com/office/drawing/2014/main" id="{394DBD54-F447-4655-8DE5-0FE89A132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8607"/>
            <a:ext cx="4684374" cy="65386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dirty="0">
                <a:solidFill>
                  <a:srgbClr val="FFFFFF"/>
                </a:solidFill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170F836-664C-47E9-A940-F29F20E92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06264"/>
            <a:ext cx="4604284" cy="646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98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EF4D7DD4-505A-4D66-9043-7D5AD53EF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/>
          <a:stretch/>
        </p:blipFill>
        <p:spPr>
          <a:xfrm>
            <a:off x="4551610" y="241366"/>
            <a:ext cx="4249488" cy="637526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20150910_1257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13221" y="467208"/>
            <a:ext cx="4146510" cy="592358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EF91099-4A2E-4610-A97B-0EED047D6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" r="1229"/>
          <a:stretch/>
        </p:blipFill>
        <p:spPr>
          <a:xfrm>
            <a:off x="3885702" y="467208"/>
            <a:ext cx="4401548" cy="5923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FB2DCF82-6869-477A-B911-4AEF0BF83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684" y="248156"/>
            <a:ext cx="4580414" cy="636168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8E8C14C-315C-4284-9F05-5DCA7840D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95" y="467208"/>
            <a:ext cx="4235362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07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Content Placeholder 10" descr="Calendar&#10;&#10;Description automatically generated with low confidence">
            <a:extLst>
              <a:ext uri="{FF2B5EF4-FFF2-40B4-BE49-F238E27FC236}">
                <a16:creationId xmlns:a16="http://schemas.microsoft.com/office/drawing/2014/main" id="{7CE3773E-8227-4B51-9E4C-54CB15AA97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931" y="267661"/>
            <a:ext cx="4517136" cy="6322677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341" y="17745"/>
            <a:ext cx="4256372" cy="143005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ทัศนศิลป์</a:t>
            </a:r>
            <a:r>
              <a:rPr lang="en-US" sz="4000" b="1" dirty="0">
                <a:solidFill>
                  <a:srgbClr val="0070C0"/>
                </a:solidFill>
              </a:rPr>
              <a:t> Visual Arts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0BDF554E-5262-1E4D-A423-D00157D29E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r="3780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F581B-76AF-4CB9-9D18-E509851AD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85341" y="1447800"/>
            <a:ext cx="4256373" cy="5392455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114300" indent="0">
              <a:lnSpc>
                <a:spcPct val="90000"/>
              </a:lnSpc>
              <a:buNone/>
            </a:pPr>
            <a:r>
              <a:rPr lang="en-US" dirty="0" err="1"/>
              <a:t>ศิลปกรรมประเภทหนึ่งซึ่งแสดงออกด้วยลักษณะที่เป็นรูปภาพหรือรูปทรง</a:t>
            </a:r>
            <a:r>
              <a:rPr lang="en-US" dirty="0"/>
              <a:t> </a:t>
            </a:r>
            <a:r>
              <a:rPr lang="en-US" dirty="0" err="1"/>
              <a:t>รับรู้ได้ด้วยการเห็นและสัมผัสได้ด้วยการจับต้อง</a:t>
            </a:r>
            <a:r>
              <a:rPr lang="en-US" dirty="0"/>
              <a:t> </a:t>
            </a:r>
            <a:r>
              <a:rPr lang="en-US" dirty="0" err="1"/>
              <a:t>เช่น</a:t>
            </a:r>
            <a:r>
              <a:rPr lang="en-US" dirty="0"/>
              <a:t> </a:t>
            </a:r>
            <a:r>
              <a:rPr lang="en-US" dirty="0" err="1"/>
              <a:t>ภาพจิตรกรรม</a:t>
            </a:r>
            <a:r>
              <a:rPr lang="en-US" dirty="0"/>
              <a:t> </a:t>
            </a:r>
            <a:r>
              <a:rPr lang="en-US" dirty="0" err="1"/>
              <a:t>ภาพพิมพ์</a:t>
            </a:r>
            <a:r>
              <a:rPr lang="en-US" dirty="0"/>
              <a:t> </a:t>
            </a:r>
            <a:r>
              <a:rPr lang="en-US" dirty="0" err="1"/>
              <a:t>งานประติมากรรม</a:t>
            </a:r>
            <a:r>
              <a:rPr lang="en-US" dirty="0"/>
              <a:t> </a:t>
            </a:r>
            <a:r>
              <a:rPr lang="en-US" dirty="0" err="1"/>
              <a:t>งานสถาปัตยกรรม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63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6B75F2AC-FC74-46AA-8065-1A68E1348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766763"/>
            <a:ext cx="5419311" cy="532447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, nature, sunset&#10;&#10;Description automatically generated">
            <a:extLst>
              <a:ext uri="{FF2B5EF4-FFF2-40B4-BE49-F238E27FC236}">
                <a16:creationId xmlns:a16="http://schemas.microsoft.com/office/drawing/2014/main" id="{82AD4CB8-A30E-480E-BFF2-D907BA080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28" y="244735"/>
            <a:ext cx="4457970" cy="636852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DDB7AB83-7CA5-4E0C-8D36-AF605C17B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1091922"/>
            <a:ext cx="5419311" cy="46741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41109F00-6FA3-451E-BBA5-7B6A488DC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732893"/>
            <a:ext cx="5419311" cy="539221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4D178A-2226-4BC4-B29A-144966B68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491704"/>
            <a:ext cx="5419311" cy="587459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, building, brick&#10;&#10;Description automatically generated">
            <a:extLst>
              <a:ext uri="{FF2B5EF4-FFF2-40B4-BE49-F238E27FC236}">
                <a16:creationId xmlns:a16="http://schemas.microsoft.com/office/drawing/2014/main" id="{860295A1-CA51-4AAA-999B-606690032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787086"/>
            <a:ext cx="5419311" cy="528382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7F429D7-61D4-4C88-9742-33B6BC288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98" y="283736"/>
            <a:ext cx="4482000" cy="629052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&#10;&#10;Description automatically generated">
            <a:extLst>
              <a:ext uri="{FF2B5EF4-FFF2-40B4-BE49-F238E27FC236}">
                <a16:creationId xmlns:a16="http://schemas.microsoft.com/office/drawing/2014/main" id="{9AA0A2FA-9BD6-4C8A-8FEF-D2131B1DE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46" y="295335"/>
            <a:ext cx="4496809" cy="626733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664550A-A418-41FE-B112-615372603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875" y="259880"/>
            <a:ext cx="4595223" cy="633823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93B05956-49E0-4CA3-AAB6-AB13FBD18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719344"/>
            <a:ext cx="5419311" cy="54193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8086" y="0"/>
            <a:ext cx="5565913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6167"/>
            <a:ext cx="4191000" cy="107088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ประเภทของงานทัศนศิลป์</a:t>
            </a:r>
            <a:endParaRPr lang="th-TH" sz="4000" b="1" dirty="0">
              <a:solidFill>
                <a:srgbClr val="0070C0"/>
              </a:solidFill>
            </a:endParaRPr>
          </a:p>
        </p:txBody>
      </p:sp>
      <p:pic>
        <p:nvPicPr>
          <p:cNvPr id="5" name="Picture 4" descr="A picture containing colorful, painting&#10;&#10;Description automatically generated">
            <a:extLst>
              <a:ext uri="{FF2B5EF4-FFF2-40B4-BE49-F238E27FC236}">
                <a16:creationId xmlns:a16="http://schemas.microsoft.com/office/drawing/2014/main" id="{823D7702-1571-5A4B-BA0C-2F88A7119F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5"/>
          <a:stretch/>
        </p:blipFill>
        <p:spPr>
          <a:xfrm>
            <a:off x="20" y="10"/>
            <a:ext cx="5176278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914399"/>
            <a:ext cx="4190980" cy="5917433"/>
          </a:xfrm>
        </p:spPr>
        <p:txBody>
          <a:bodyPr>
            <a:noAutofit/>
          </a:bodyPr>
          <a:lstStyle/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จิตรกรรม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Painting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ประติมากรรม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Sculpture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ภาพพิมพ์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Graphic Arts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ศิลปะไทย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Thai Arts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ศิลปะสื่อผสม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Mixed Media Arts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ศิลปะการจัดวาง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Installation Arts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ศิลปะกับสิ่งแวดล้อม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Environment Arts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ภูมิทัศน์ศิลป์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Land Arts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ดิจิตัลอาร์ต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Digital Arts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คอมพิวเตอร์อาร์ต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Computer Arts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ภาพยนตร์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Cinema Arts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ภาพถ่าย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Photo Arts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ศิลปะภาพถ่าย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Photo Arts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ศิลปะการถ่ายภาพ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Photography Arts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สถาปัตยกรรม (</a:t>
            </a:r>
            <a:r>
              <a:rPr lang="en-US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Architecture</a:t>
            </a:r>
            <a:r>
              <a:rPr lang="th-TH" sz="18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9145776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D884E08F-E6B5-4B63-83B9-92C7281CC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787086"/>
            <a:ext cx="5419311" cy="528382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C99FDD02-66EC-417A-ABE6-742C9EA4F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861601"/>
            <a:ext cx="5419311" cy="513479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Background pattern&#10;&#10;Description automatically generated">
            <a:extLst>
              <a:ext uri="{FF2B5EF4-FFF2-40B4-BE49-F238E27FC236}">
                <a16:creationId xmlns:a16="http://schemas.microsoft.com/office/drawing/2014/main" id="{47745BBD-E554-4D6C-98F1-CF4EB9910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753215"/>
            <a:ext cx="5419311" cy="5351569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1886A8E8-F657-4C01-9CAF-1BE84004C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827731"/>
            <a:ext cx="5419311" cy="520253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3321" y="3165298"/>
            <a:ext cx="4355594" cy="302895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42858" y="2085760"/>
            <a:ext cx="6857572" cy="268605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030" y="2767106"/>
            <a:ext cx="2160621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ตัวอย่างแบบร่างสูจิบัตรนิทรรศการศิลปกรรม</a:t>
            </a:r>
            <a:b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ของนักศึกษาสาขาวิชาจิตรกรรม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7E542D50-A95F-4845-8246-8436363A3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1" y="841279"/>
            <a:ext cx="5419311" cy="517544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A9025-0575-445E-8A6B-5CF781A9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6430"/>
            <a:ext cx="8229600" cy="639762"/>
          </a:xfrm>
        </p:spPr>
        <p:txBody>
          <a:bodyPr>
            <a:noAutofit/>
          </a:bodyPr>
          <a:lstStyle/>
          <a:p>
            <a:r>
              <a:rPr lang="th-TH" sz="4000" b="1" dirty="0">
                <a:solidFill>
                  <a:srgbClr val="0070C0"/>
                </a:solidFill>
              </a:rPr>
              <a:t>จิตรกรรม (</a:t>
            </a:r>
            <a:r>
              <a:rPr lang="en-US" sz="4000" b="1" dirty="0">
                <a:solidFill>
                  <a:srgbClr val="0070C0"/>
                </a:solidFill>
              </a:rPr>
              <a:t>Painting)</a:t>
            </a:r>
            <a:endParaRPr lang="th-TH" sz="4000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 descr="A framed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369AF535-693D-401D-8745-8D17950927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13" y="736192"/>
            <a:ext cx="5297487" cy="601794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7ABD82-D0B9-490F-BF14-DBFC81D84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43800" y="6405154"/>
            <a:ext cx="1371600" cy="35641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th-TH" sz="1600" dirty="0"/>
              <a:t>ชาติชาย ปุยเปีย</a:t>
            </a:r>
          </a:p>
        </p:txBody>
      </p:sp>
    </p:spTree>
    <p:extLst>
      <p:ext uri="{BB962C8B-B14F-4D97-AF65-F5344CB8AC3E}">
        <p14:creationId xmlns:p14="http://schemas.microsoft.com/office/powerpoint/2010/main" val="637163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BF1F7-714F-45FF-BDE1-27BE5EB99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8105"/>
            <a:ext cx="8229600" cy="838200"/>
          </a:xfrm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rgbClr val="0070C0"/>
                </a:solidFill>
              </a:rPr>
              <a:t>ประติมากรรม (</a:t>
            </a:r>
            <a:r>
              <a:rPr lang="en-US" sz="4000" b="1" dirty="0">
                <a:solidFill>
                  <a:srgbClr val="0070C0"/>
                </a:solidFill>
              </a:rPr>
              <a:t>Sculpture)</a:t>
            </a:r>
            <a:endParaRPr lang="th-TH" sz="4000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 descr="A picture containing outdoor, building, sky, statue&#10;&#10;Description automatically generated">
            <a:extLst>
              <a:ext uri="{FF2B5EF4-FFF2-40B4-BE49-F238E27FC236}">
                <a16:creationId xmlns:a16="http://schemas.microsoft.com/office/drawing/2014/main" id="{1440E78E-7CB8-477D-8526-B54339B713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45" y="1752600"/>
            <a:ext cx="3048000" cy="2283581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337003C-ADE1-4C35-8176-73B950355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56124" y="6492081"/>
            <a:ext cx="1387876" cy="36591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600" dirty="0"/>
              <a:t>Takashi Murakami</a:t>
            </a:r>
            <a:endParaRPr lang="th-TH" sz="1600" dirty="0"/>
          </a:p>
        </p:txBody>
      </p:sp>
      <p:pic>
        <p:nvPicPr>
          <p:cNvPr id="7" name="Picture 6" descr="A picture containing building, outdoor, crowd&#10;&#10;Description automatically generated">
            <a:extLst>
              <a:ext uri="{FF2B5EF4-FFF2-40B4-BE49-F238E27FC236}">
                <a16:creationId xmlns:a16="http://schemas.microsoft.com/office/drawing/2014/main" id="{86B22758-DA1C-4DE7-977F-1CAB7E94F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2" y="175260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62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7723-25E0-4EF7-A56C-4EE9B3E9F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4000" b="1" dirty="0">
                <a:solidFill>
                  <a:srgbClr val="0070C0"/>
                </a:solidFill>
              </a:rPr>
              <a:t>ภาพพิมพ์ (</a:t>
            </a:r>
            <a:r>
              <a:rPr lang="en-US" sz="4000" b="1" dirty="0">
                <a:solidFill>
                  <a:srgbClr val="0070C0"/>
                </a:solidFill>
              </a:rPr>
              <a:t>Graphic Arts)</a:t>
            </a:r>
            <a:endParaRPr lang="th-TH" sz="4000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D3C2E7AF-4C09-4F1C-8B04-2F99EA31BDC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10980"/>
            <a:ext cx="5334000" cy="5339632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B139CC-3933-49C7-8344-503ED902B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48600" y="6477000"/>
            <a:ext cx="1295400" cy="3810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600" dirty="0"/>
              <a:t>Andy Warhol</a:t>
            </a:r>
            <a:endParaRPr lang="th-TH" sz="1600" dirty="0"/>
          </a:p>
        </p:txBody>
      </p:sp>
    </p:spTree>
    <p:extLst>
      <p:ext uri="{BB962C8B-B14F-4D97-AF65-F5344CB8AC3E}">
        <p14:creationId xmlns:p14="http://schemas.microsoft.com/office/powerpoint/2010/main" val="2111139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30874-62B6-4F49-B3BE-CF07C7075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rgbClr val="0070C0"/>
                </a:solidFill>
              </a:rPr>
              <a:t>ศิลปะไทย (</a:t>
            </a:r>
            <a:r>
              <a:rPr lang="en-US" sz="4000" b="1" dirty="0">
                <a:solidFill>
                  <a:srgbClr val="0070C0"/>
                </a:solidFill>
              </a:rPr>
              <a:t>Thai Arts)</a:t>
            </a:r>
            <a:endParaRPr lang="th-TH" sz="4000" b="1" dirty="0">
              <a:solidFill>
                <a:srgbClr val="0070C0"/>
              </a:solidFill>
            </a:endParaRPr>
          </a:p>
        </p:txBody>
      </p:sp>
      <p:pic>
        <p:nvPicPr>
          <p:cNvPr id="7" name="Content Placeholder 6" descr="A picture containing decorated, several&#10;&#10;Description automatically generated">
            <a:extLst>
              <a:ext uri="{FF2B5EF4-FFF2-40B4-BE49-F238E27FC236}">
                <a16:creationId xmlns:a16="http://schemas.microsoft.com/office/drawing/2014/main" id="{B41524ED-4487-494D-B920-182A8485C1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15339"/>
            <a:ext cx="6400800" cy="5568696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329CFF-50E3-4F90-ACD6-451096241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400" y="6446837"/>
            <a:ext cx="990600" cy="4111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th-TH" sz="1600" dirty="0"/>
              <a:t>ถวัลย์ ดัชนี</a:t>
            </a:r>
          </a:p>
        </p:txBody>
      </p:sp>
    </p:spTree>
    <p:extLst>
      <p:ext uri="{BB962C8B-B14F-4D97-AF65-F5344CB8AC3E}">
        <p14:creationId xmlns:p14="http://schemas.microsoft.com/office/powerpoint/2010/main" val="2771080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5125F-B0A6-8E41-B7A9-93199E59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4000" cy="1158081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ศิลปะสื่อผสม (</a:t>
            </a:r>
            <a:r>
              <a:rPr lang="en-US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Mixed Media Arts</a:t>
            </a:r>
            <a:r>
              <a:rPr lang="th-TH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en-TH" b="1" dirty="0">
              <a:solidFill>
                <a:srgbClr val="0070C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6E887D-2DB6-0545-AD75-F9CF8CD8B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06" y="1137205"/>
            <a:ext cx="8478388" cy="516651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E60D76E-3583-3940-BF29-8D3E7D282B0F}"/>
              </a:ext>
            </a:extLst>
          </p:cNvPr>
          <p:cNvSpPr txBox="1">
            <a:spLocks/>
          </p:cNvSpPr>
          <p:nvPr/>
        </p:nvSpPr>
        <p:spPr>
          <a:xfrm>
            <a:off x="6629400" y="6324600"/>
            <a:ext cx="2514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8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วิโ</a:t>
            </a:r>
            <a:r>
              <a:rPr lang="th-TH" sz="1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ชค มุกดามณี</a:t>
            </a:r>
            <a:endParaRPr lang="en-TH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04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6">
      <a:majorFont>
        <a:latin typeface="TH Sarabun New"/>
        <a:ea typeface=""/>
        <a:cs typeface="TH Sarabun New"/>
      </a:majorFont>
      <a:minorFont>
        <a:latin typeface="TH Sarabun New"/>
        <a:ea typeface=""/>
        <a:cs typeface="TH Sarabun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1516</TotalTime>
  <Words>921</Words>
  <Application>Microsoft Office PowerPoint</Application>
  <PresentationFormat>On-screen Show (4:3)</PresentationFormat>
  <Paragraphs>122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PAI3501 โครงการทัศนศิลป์ 1 PAI3501 Visual Arts Project 1  ผู้ช่วยศาสตราจารย์ ดร.พิสิษฐ์ พันธ์เทียน สาขาวิชาจิตรกรรม คณะศิลปกรรมศาสตร์ มหาวิทยาลัยราชภัฏสวนสุนันทา 1/2564</vt:lpstr>
      <vt:lpstr>วัตถุประสงค์รายวิชา</vt:lpstr>
      <vt:lpstr> ทัศนศิลป์ Visual Arts</vt:lpstr>
      <vt:lpstr>ประเภทของงานทัศนศิลป์</vt:lpstr>
      <vt:lpstr>จิตรกรรม (Painting)</vt:lpstr>
      <vt:lpstr>ประติมากรรม (Sculpture)</vt:lpstr>
      <vt:lpstr>ภาพพิมพ์ (Graphic Arts)</vt:lpstr>
      <vt:lpstr>ศิลปะไทย (Thai Arts)</vt:lpstr>
      <vt:lpstr>ศิลปะสื่อผสม (Mixed Media Arts)</vt:lpstr>
      <vt:lpstr>ศิลปะการจัดวาง (Installation Arts)</vt:lpstr>
      <vt:lpstr>ศิลปะกับสิ่งแวดล้อม (Environment Arts)</vt:lpstr>
      <vt:lpstr>ภูมิทัศน์ศิลป์ (Land Arts)</vt:lpstr>
      <vt:lpstr>การสร้างโครงการทัศนศิลป์</vt:lpstr>
      <vt:lpstr> การเก็บข้อมูลเพื่อสร้างโครงการทัศนศิลป์ </vt:lpstr>
      <vt:lpstr> กลวิธีการสร้างสรรค์งานทัศนศิลป์รูปแบบเฉพาะบุคคล </vt:lpstr>
      <vt:lpstr>ศิลปะกับพื้นที่ และกระบวนการเผยแพร่ผลงานออกสู่สังคม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 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  <vt:lpstr>ตัวอย่างแบบร่างสูจิบัตรนิทรรศการศิลปกรรม ของนักศึกษาสาขาวิชาจิตรกรรม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PAI3501 โครงการทัศนศิลป์</dc:title>
  <dc:creator>USER</dc:creator>
  <cp:lastModifiedBy>pisit puntien</cp:lastModifiedBy>
  <cp:revision>87</cp:revision>
  <dcterms:created xsi:type="dcterms:W3CDTF">2006-08-16T00:00:00Z</dcterms:created>
  <dcterms:modified xsi:type="dcterms:W3CDTF">2021-07-19T18:47:32Z</dcterms:modified>
</cp:coreProperties>
</file>