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3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G_4586.jpeg"/>
          <p:cNvSpPr>
            <a:spLocks noGrp="1"/>
          </p:cNvSpPr>
          <p:nvPr>
            <p:ph type="pic" sz="half" idx="21"/>
          </p:nvPr>
        </p:nvSpPr>
        <p:spPr>
          <a:xfrm>
            <a:off x="603884" y="868211"/>
            <a:ext cx="7011470" cy="46743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G_4561.jpeg"/>
          <p:cNvSpPr>
            <a:spLocks noGrp="1"/>
          </p:cNvSpPr>
          <p:nvPr>
            <p:ph type="pic" sz="quarter" idx="21"/>
          </p:nvPr>
        </p:nvSpPr>
        <p:spPr>
          <a:xfrm>
            <a:off x="6718300" y="4775600"/>
            <a:ext cx="5334000" cy="453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G_4566.jpeg"/>
          <p:cNvSpPr>
            <a:spLocks noGrp="1"/>
          </p:cNvSpPr>
          <p:nvPr>
            <p:ph type="pic" sz="quarter" idx="22"/>
          </p:nvPr>
        </p:nvSpPr>
        <p:spPr>
          <a:xfrm>
            <a:off x="6459296" y="768350"/>
            <a:ext cx="5852008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G_4568.jpeg"/>
          <p:cNvSpPr>
            <a:spLocks noGrp="1"/>
          </p:cNvSpPr>
          <p:nvPr>
            <p:ph type="pic" idx="23"/>
          </p:nvPr>
        </p:nvSpPr>
        <p:spPr>
          <a:xfrm>
            <a:off x="533400" y="762000"/>
            <a:ext cx="61722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โครงการจิตรกรรม…"/>
          <p:cNvSpPr txBox="1">
            <a:spLocks noGrp="1"/>
          </p:cNvSpPr>
          <p:nvPr>
            <p:ph type="ctrTitle"/>
          </p:nvPr>
        </p:nvSpPr>
        <p:spPr>
          <a:xfrm>
            <a:off x="-10080" y="198534"/>
            <a:ext cx="12989490" cy="351981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  <p:txBody>
          <a:bodyPr>
            <a:no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โครงการจิตรกรรม</a:t>
            </a:r>
            <a:endParaRPr sz="1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 sz="6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9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PAI4201</a:t>
            </a:r>
          </a:p>
        </p:txBody>
      </p:sp>
      <p:sp>
        <p:nvSpPr>
          <p:cNvPr id="120" name="สาขาวิชาจิตรกรรม คณะศิลปกรรมศาสตร์…"/>
          <p:cNvSpPr txBox="1">
            <a:spLocks noGrp="1"/>
          </p:cNvSpPr>
          <p:nvPr>
            <p:ph type="subTitle" sz="half" idx="1"/>
          </p:nvPr>
        </p:nvSpPr>
        <p:spPr>
          <a:xfrm>
            <a:off x="108870" y="4601227"/>
            <a:ext cx="12787060" cy="476594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90727">
              <a:defRPr sz="4200" b="1">
                <a:solidFill>
                  <a:srgbClr val="011D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สาขาวิชาจิตรกรรม</a:t>
            </a:r>
            <a:r>
              <a:rPr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60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คณะศิลปกรรมศาสตร์</a:t>
            </a:r>
            <a:endParaRPr sz="6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490727">
              <a:defRPr sz="4200" b="1">
                <a:solidFill>
                  <a:srgbClr val="011D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มหาวิทยาลัยราชภัฏสวนสุนันทา</a:t>
            </a:r>
            <a:endParaRPr lang="th-TH" sz="6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490727">
              <a:defRPr sz="4200" b="1">
                <a:solidFill>
                  <a:srgbClr val="011D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490727">
              <a:defRPr sz="4200" b="1">
                <a:solidFill>
                  <a:srgbClr val="011D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ผศ.ดร</a:t>
            </a:r>
            <a:r>
              <a:rPr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sz="60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พิสิษฐ์</a:t>
            </a:r>
            <a:r>
              <a:rPr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6000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พันธ์เทียน</a:t>
            </a:r>
            <a:endParaRPr lang="th-TH" sz="6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490727">
              <a:defRPr sz="4200" b="1">
                <a:solidFill>
                  <a:srgbClr val="011D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h-TH"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1/2564</a:t>
            </a:r>
            <a:endParaRPr sz="6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4522.jpeg" descr="IMG_45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73" y="-1"/>
            <a:ext cx="728509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มุมทำงาน"/>
          <p:cNvSpPr/>
          <p:nvPr/>
        </p:nvSpPr>
        <p:spPr>
          <a:xfrm>
            <a:off x="7701017" y="285256"/>
            <a:ext cx="5071523" cy="2702667"/>
          </a:xfrm>
          <a:prstGeom prst="wedgeEllipseCallout">
            <a:avLst>
              <a:gd name="adj1" fmla="val -65655"/>
              <a:gd name="adj2" fmla="val 49806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6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มุมทำงาน</a:t>
            </a:r>
            <a:endParaRPr sz="6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มุมทำงาน"/>
          <p:cNvSpPr/>
          <p:nvPr/>
        </p:nvSpPr>
        <p:spPr>
          <a:xfrm>
            <a:off x="9191112" y="2641600"/>
            <a:ext cx="2286001" cy="2033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0"/>
                </a:moveTo>
                <a:cubicBezTo>
                  <a:pt x="3869" y="0"/>
                  <a:pt x="3600" y="302"/>
                  <a:pt x="3600" y="674"/>
                </a:cubicBezTo>
                <a:lnTo>
                  <a:pt x="3600" y="8092"/>
                </a:lnTo>
                <a:lnTo>
                  <a:pt x="0" y="10115"/>
                </a:lnTo>
                <a:lnTo>
                  <a:pt x="3600" y="12138"/>
                </a:lnTo>
                <a:lnTo>
                  <a:pt x="3600" y="20926"/>
                </a:lnTo>
                <a:cubicBezTo>
                  <a:pt x="3600" y="21298"/>
                  <a:pt x="3869" y="21600"/>
                  <a:pt x="4200" y="21600"/>
                </a:cubicBezTo>
                <a:lnTo>
                  <a:pt x="21000" y="21600"/>
                </a:lnTo>
                <a:cubicBezTo>
                  <a:pt x="21331" y="21600"/>
                  <a:pt x="21600" y="21298"/>
                  <a:pt x="21600" y="20926"/>
                </a:cubicBezTo>
                <a:lnTo>
                  <a:pt x="21600" y="674"/>
                </a:lnTo>
                <a:cubicBezTo>
                  <a:pt x="21600" y="302"/>
                  <a:pt x="21331" y="0"/>
                  <a:pt x="21000" y="0"/>
                </a:cubicBezTo>
                <a:lnTo>
                  <a:pt x="42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มุมทำงาน</a:t>
            </a:r>
          </a:p>
        </p:txBody>
      </p:sp>
      <p:pic>
        <p:nvPicPr>
          <p:cNvPr id="152" name="IMG_4572.jpeg" descr="IMG_45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2"/>
            <a:ext cx="130048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มุมทำงาน"/>
          <p:cNvSpPr/>
          <p:nvPr/>
        </p:nvSpPr>
        <p:spPr>
          <a:xfrm>
            <a:off x="1280655" y="6766331"/>
            <a:ext cx="5071523" cy="2702667"/>
          </a:xfrm>
          <a:prstGeom prst="wedgeEllipseCallout">
            <a:avLst>
              <a:gd name="adj1" fmla="val 54656"/>
              <a:gd name="adj2" fmla="val -68692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6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มุมทำงาน</a:t>
            </a:r>
            <a:endParaRPr sz="6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แสดงให้เห็นขนาดของผลงานเทียบกับร่างกายนักศึกษา"/>
          <p:cNvSpPr txBox="1">
            <a:spLocks noGrp="1"/>
          </p:cNvSpPr>
          <p:nvPr>
            <p:ph type="title"/>
          </p:nvPr>
        </p:nvSpPr>
        <p:spPr>
          <a:xfrm>
            <a:off x="154405" y="8208736"/>
            <a:ext cx="12695990" cy="1422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sz="6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แสดงให้เห็นขนาดของผลงานเทียบกับร่างกายนักศึกษา</a:t>
            </a:r>
            <a:endParaRPr sz="6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6" name="IMG_4551.jpeg" descr="IMG_45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87" y="0"/>
            <a:ext cx="11296426" cy="8208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4656.jpeg" descr="IMG_46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"/>
            <a:ext cx="13004801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นศ. สาขาวิชาจิตรกรรม"/>
          <p:cNvSpPr/>
          <p:nvPr/>
        </p:nvSpPr>
        <p:spPr>
          <a:xfrm>
            <a:off x="6031419" y="7327923"/>
            <a:ext cx="5366395" cy="2178367"/>
          </a:xfrm>
          <a:prstGeom prst="wedgeEllipseCallout">
            <a:avLst>
              <a:gd name="adj1" fmla="val -35680"/>
              <a:gd name="adj2" fmla="val -64906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sz="5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สาขาวิชาจิตรกรรม</a:t>
            </a:r>
            <a:endParaRPr sz="5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4654.jpeg" descr="IMG_46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074"/>
            <a:ext cx="130048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นศ. สาขาวิชาจิตรกรรม"/>
          <p:cNvSpPr/>
          <p:nvPr/>
        </p:nvSpPr>
        <p:spPr>
          <a:xfrm>
            <a:off x="6212314" y="163831"/>
            <a:ext cx="6202437" cy="2382942"/>
          </a:xfrm>
          <a:prstGeom prst="wedgeEllipseCallout">
            <a:avLst>
              <a:gd name="adj1" fmla="val -34455"/>
              <a:gd name="adj2" fmla="val 65729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sz="5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สาขาวิชาจิตรกรรม</a:t>
            </a:r>
            <a:endParaRPr sz="5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การจัดการวัสดุ อุปกรณ์"/>
          <p:cNvSpPr txBox="1">
            <a:spLocks noGrp="1"/>
          </p:cNvSpPr>
          <p:nvPr>
            <p:ph type="title"/>
          </p:nvPr>
        </p:nvSpPr>
        <p:spPr>
          <a:xfrm>
            <a:off x="1586886" y="8325203"/>
            <a:ext cx="9831028" cy="1121784"/>
          </a:xfrm>
          <a:prstGeom prst="rect">
            <a:avLst/>
          </a:prstGeom>
        </p:spPr>
        <p:txBody>
          <a:bodyPr>
            <a:noAutofit/>
          </a:bodyPr>
          <a:lstStyle>
            <a:lvl1pPr defTabSz="438150">
              <a:defRPr sz="6000"/>
            </a:lvl1pPr>
          </a:lstStyle>
          <a:p>
            <a:r>
              <a:rPr sz="8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การจัดการวัสดุ</a:t>
            </a:r>
            <a:r>
              <a:rPr sz="8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8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endParaRPr sz="8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5" name="IMG_4586.jpeg" descr="IMG_45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71" y="72949"/>
            <a:ext cx="11693058" cy="7795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Grp="1" noChangeAspect="1"/>
          </p:cNvPicPr>
          <p:nvPr>
            <p:ph type="pic" idx="23"/>
          </p:nvPr>
        </p:nvPicPr>
        <p:blipFill>
          <a:blip r:embed="rId2"/>
          <a:srcRect l="6790" r="6790"/>
          <a:stretch>
            <a:fillRect/>
          </a:stretch>
        </p:blipFill>
        <p:spPr>
          <a:xfrm>
            <a:off x="26632" y="78978"/>
            <a:ext cx="6219347" cy="9595565"/>
          </a:xfrm>
          <a:prstGeom prst="rect">
            <a:avLst/>
          </a:prstGeom>
        </p:spPr>
      </p:pic>
      <p:sp>
        <p:nvSpPr>
          <p:cNvPr id="168" name="ที่เก็บหัวปากกา / พู่กัน ทำจากกระดาษกล่อง"/>
          <p:cNvSpPr/>
          <p:nvPr/>
        </p:nvSpPr>
        <p:spPr>
          <a:xfrm>
            <a:off x="6417865" y="6451463"/>
            <a:ext cx="5934870" cy="2838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20" y="0"/>
                </a:moveTo>
                <a:cubicBezTo>
                  <a:pt x="3688" y="0"/>
                  <a:pt x="3094" y="1242"/>
                  <a:pt x="3094" y="2772"/>
                </a:cubicBezTo>
                <a:lnTo>
                  <a:pt x="3094" y="7342"/>
                </a:lnTo>
                <a:lnTo>
                  <a:pt x="0" y="9211"/>
                </a:lnTo>
                <a:lnTo>
                  <a:pt x="3094" y="11084"/>
                </a:lnTo>
                <a:lnTo>
                  <a:pt x="3094" y="18828"/>
                </a:lnTo>
                <a:cubicBezTo>
                  <a:pt x="3094" y="20358"/>
                  <a:pt x="3688" y="21600"/>
                  <a:pt x="4420" y="21600"/>
                </a:cubicBezTo>
                <a:lnTo>
                  <a:pt x="20274" y="21600"/>
                </a:lnTo>
                <a:cubicBezTo>
                  <a:pt x="21006" y="21600"/>
                  <a:pt x="21600" y="20358"/>
                  <a:pt x="21600" y="18828"/>
                </a:cubicBezTo>
                <a:lnTo>
                  <a:pt x="21600" y="2772"/>
                </a:lnTo>
                <a:cubicBezTo>
                  <a:pt x="21600" y="1242"/>
                  <a:pt x="21006" y="0"/>
                  <a:pt x="20274" y="0"/>
                </a:cubicBezTo>
                <a:lnTo>
                  <a:pt x="4420" y="0"/>
                </a:ln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ที่เก็บหัวปากกา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/ </a:t>
            </a:r>
            <a:endParaRPr lang="th-TH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พู่กัน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ทำจากกระดาษกล่อง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4559.jpeg" descr="IMG_45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819" y="22959"/>
            <a:ext cx="8642782" cy="5766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4566.jpeg" descr="IMG_456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87" y="-3836"/>
            <a:ext cx="3843568" cy="581994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ภาชนะประเภทต่างๆ สำหรับใส่พู่กัน"/>
          <p:cNvSpPr/>
          <p:nvPr/>
        </p:nvSpPr>
        <p:spPr>
          <a:xfrm>
            <a:off x="5560897" y="6227506"/>
            <a:ext cx="6190226" cy="3021201"/>
          </a:xfrm>
          <a:prstGeom prst="wedgeEllipseCallout">
            <a:avLst>
              <a:gd name="adj1" fmla="val -47214"/>
              <a:gd name="adj2" fmla="val -60799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6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ภาชนะประเภทต่างๆ</a:t>
            </a:r>
            <a:r>
              <a:rPr sz="6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6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สำหรับใส่พู่กัน</a:t>
            </a:r>
            <a:endParaRPr sz="6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4552.jpeg" descr="IMG_45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3" y="75021"/>
            <a:ext cx="5799587" cy="798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4557.jpeg" descr="IMG_455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67" y="46101"/>
            <a:ext cx="8044989" cy="804499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ที่ใส่พู่กันในลักษณะแผ่นไม้เจาะรู"/>
          <p:cNvSpPr/>
          <p:nvPr/>
        </p:nvSpPr>
        <p:spPr>
          <a:xfrm>
            <a:off x="4350825" y="7703662"/>
            <a:ext cx="7915552" cy="1905001"/>
          </a:xfrm>
          <a:prstGeom prst="roundRect">
            <a:avLst>
              <a:gd name="adj" fmla="val 10000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ที่ใส่พู่กันในลักษณะแผ่นไม้เจาะรู</a:t>
            </a:r>
            <a:endParaRPr sz="5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4539.png" descr="IMG_45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54" y="-101709"/>
            <a:ext cx="7430610" cy="995701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โต๊ะวางวัสดุ อุปกรณ์สำหรับงานจิตรกรรม"/>
          <p:cNvSpPr/>
          <p:nvPr/>
        </p:nvSpPr>
        <p:spPr>
          <a:xfrm>
            <a:off x="6881397" y="5781476"/>
            <a:ext cx="6026644" cy="3347086"/>
          </a:xfrm>
          <a:prstGeom prst="wedgeEllipseCallout">
            <a:avLst>
              <a:gd name="adj1" fmla="val -45276"/>
              <a:gd name="adj2" fmla="val -51531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1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4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โต๊ะวางวัสดุ</a:t>
            </a:r>
            <a:r>
              <a:rPr sz="4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อุปกรณ์สำหรับงานจิตรกรรม</a:t>
            </a:r>
            <a:endParaRPr sz="4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rtist Studio / สตูดิโอศิลปิน"/>
          <p:cNvSpPr txBox="1">
            <a:spLocks noGrp="1"/>
          </p:cNvSpPr>
          <p:nvPr>
            <p:ph type="ctrTitle"/>
          </p:nvPr>
        </p:nvSpPr>
        <p:spPr>
          <a:xfrm>
            <a:off x="1270000" y="188106"/>
            <a:ext cx="10464800" cy="1525238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rPr dirty="0"/>
              <a:t>Artist Studio / </a:t>
            </a:r>
            <a:r>
              <a:rPr sz="8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สตูดิโอศิลปิน</a:t>
            </a:r>
            <a:endParaRPr sz="8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3" name="การสร้างพื้นที่ทำงานที่บ้าน ในสถานการณ์ Covid 19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1674936"/>
            <a:ext cx="10464800" cy="11303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การสร้างพื้นที่ทำงานที่บ้าน</a:t>
            </a:r>
            <a:r>
              <a:rPr sz="4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ในสถานการณ์</a:t>
            </a:r>
            <a:r>
              <a:rPr sz="4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Covid 19</a:t>
            </a:r>
          </a:p>
        </p:txBody>
      </p:sp>
      <p:pic>
        <p:nvPicPr>
          <p:cNvPr id="124" name="IMG_4583.jpeg" descr="IMG_45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32" y="2513053"/>
            <a:ext cx="10726736" cy="7240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4538.jpeg" descr="IMG_45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0" y="0"/>
            <a:ext cx="73152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โต๊ะวางวัสดุ อุปกรณ์สำหรับงานจิตรกรรม"/>
          <p:cNvSpPr/>
          <p:nvPr/>
        </p:nvSpPr>
        <p:spPr>
          <a:xfrm>
            <a:off x="6775150" y="226269"/>
            <a:ext cx="6026644" cy="3347086"/>
          </a:xfrm>
          <a:prstGeom prst="wedgeEllipseCallout">
            <a:avLst>
              <a:gd name="adj1" fmla="val -53335"/>
              <a:gd name="adj2" fmla="val 34856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1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โต๊ะวางวัสดุ</a:t>
            </a:r>
            <a:r>
              <a:rPr sz="5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5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อุปกรณ์สำหรับงานจิตรกรรม</a:t>
            </a:r>
            <a:endParaRPr sz="5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4671.jpeg" descr="IMG_46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255" y="0"/>
            <a:ext cx="838280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โต๊ะวางวัสดุ อุปกรณ์…"/>
          <p:cNvSpPr/>
          <p:nvPr/>
        </p:nvSpPr>
        <p:spPr>
          <a:xfrm>
            <a:off x="111937" y="5430651"/>
            <a:ext cx="4299334" cy="3104413"/>
          </a:xfrm>
          <a:prstGeom prst="wedgeEllipseCallout">
            <a:avLst>
              <a:gd name="adj1" fmla="val 65458"/>
              <a:gd name="adj2" fmla="val -751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โต๊ะวางวัสดุ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 sz="3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สำหรับงานจิตรกรรม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ทั้งนี้! นักศึกษาสามารถแสดงให้เห็นถึงการจัดการ “Artist Studio”ในมุมมองต่างๆ ได้มากกว่าตัวอย่างข้างต้น"/>
          <p:cNvSpPr txBox="1">
            <a:spLocks noGrp="1"/>
          </p:cNvSpPr>
          <p:nvPr>
            <p:ph type="ctrTitle"/>
          </p:nvPr>
        </p:nvSpPr>
        <p:spPr>
          <a:xfrm>
            <a:off x="452694" y="1408054"/>
            <a:ext cx="12274776" cy="5005271"/>
          </a:xfrm>
          <a:prstGeom prst="rect">
            <a:avLst/>
          </a:prstGeom>
        </p:spPr>
        <p:txBody>
          <a:bodyPr>
            <a:normAutofit/>
          </a:bodyPr>
          <a:lstStyle>
            <a:lvl1pPr defTabSz="479044">
              <a:defRPr sz="6560"/>
            </a:lvl1pPr>
          </a:lstStyle>
          <a:p>
            <a:r>
              <a:rPr sz="8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</a:t>
            </a:r>
            <a:r>
              <a:rPr sz="8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! </a:t>
            </a:r>
            <a:r>
              <a:rPr sz="8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นักศึกษาสามารถแสดงให้เห็นถึงการจัดการ</a:t>
            </a:r>
            <a:r>
              <a:rPr sz="8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“Artist </a:t>
            </a:r>
            <a:r>
              <a:rPr sz="8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Studio”ในมุมมองต่างๆ</a:t>
            </a:r>
            <a:r>
              <a:rPr sz="8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8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ได้มากกว่าตัวอย่างข้างต้น</a:t>
            </a:r>
            <a:endParaRPr sz="8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Jackson Pollok / การทำงานจิตรกรรมบนพื้นระนาบ"/>
          <p:cNvSpPr txBox="1">
            <a:spLocks noGrp="1"/>
          </p:cNvSpPr>
          <p:nvPr>
            <p:ph type="subTitle" sz="quarter" idx="1"/>
          </p:nvPr>
        </p:nvSpPr>
        <p:spPr>
          <a:xfrm>
            <a:off x="2290731" y="8770616"/>
            <a:ext cx="9986689" cy="94057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Jackson Pollok /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การทำงานจิตรกรรมบนพื้นระนาบ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7" name="IMG_4525.jpeg" descr="IMG_45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51" y="49863"/>
            <a:ext cx="11343898" cy="8507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John Singer Sargent / การทำงานจิตรกรรมในแนวตั้ง"/>
          <p:cNvSpPr txBox="1">
            <a:spLocks noGrp="1"/>
          </p:cNvSpPr>
          <p:nvPr>
            <p:ph type="subTitle" sz="quarter" idx="1"/>
          </p:nvPr>
        </p:nvSpPr>
        <p:spPr>
          <a:xfrm>
            <a:off x="6924706" y="8094436"/>
            <a:ext cx="5625873" cy="1613860"/>
          </a:xfrm>
          <a:prstGeom prst="rect">
            <a:avLst/>
          </a:prstGeom>
        </p:spPr>
        <p:txBody>
          <a:bodyPr>
            <a:normAutofit/>
          </a:bodyPr>
          <a:lstStyle>
            <a:lvl1pPr algn="r"/>
          </a:lstStyle>
          <a:p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John Singer Sargent  </a:t>
            </a:r>
            <a:endParaRPr lang="th-TH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การทำงานจิตรกรรมในแนวตั้ง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0" name="IMG_4527.jpeg" descr="IMG_45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29" y="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ucian Freud…"/>
          <p:cNvSpPr txBox="1">
            <a:spLocks noGrp="1"/>
          </p:cNvSpPr>
          <p:nvPr>
            <p:ph type="subTitle" sz="quarter" idx="1"/>
          </p:nvPr>
        </p:nvSpPr>
        <p:spPr>
          <a:xfrm>
            <a:off x="5262698" y="8117203"/>
            <a:ext cx="7227169" cy="18946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z="4000"/>
            </a:pP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Lucian Freud</a:t>
            </a:r>
          </a:p>
          <a:p>
            <a:pPr algn="r">
              <a:defRPr sz="4000"/>
            </a:pP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การทำงานจิตรกรรมในแนวตั้ง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3" name="IMG_4593.jpeg" descr="IMG_45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0" y="10631"/>
            <a:ext cx="11749100" cy="7832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ศักดิ์วุฒิ วิเศษมณี / การทำงานจิตรกรรมในแนวตั้ง"/>
          <p:cNvSpPr txBox="1">
            <a:spLocks noGrp="1"/>
          </p:cNvSpPr>
          <p:nvPr>
            <p:ph type="subTitle" sz="quarter" idx="1"/>
          </p:nvPr>
        </p:nvSpPr>
        <p:spPr>
          <a:xfrm>
            <a:off x="8394287" y="7893144"/>
            <a:ext cx="4321326" cy="1860456"/>
          </a:xfrm>
          <a:prstGeom prst="rect">
            <a:avLst/>
          </a:prstGeom>
        </p:spPr>
        <p:txBody>
          <a:bodyPr>
            <a:normAutofit/>
          </a:bodyPr>
          <a:lstStyle>
            <a:lvl1pPr algn="r"/>
          </a:lstStyle>
          <a:p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ศักดิ์วุฒิ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วิเศษมณี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การทำงานจิตรกรรมในแนวตั้ง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6" name="IMG_4584.jpeg" descr="IMG_45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8" y="0"/>
            <a:ext cx="839793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4581.jpeg" descr="IMG_458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0694" b="6544"/>
          <a:stretch>
            <a:fillRect/>
          </a:stretch>
        </p:blipFill>
        <p:spPr>
          <a:xfrm>
            <a:off x="6794190" y="1661667"/>
            <a:ext cx="5827287" cy="7230497"/>
          </a:xfrm>
          <a:prstGeom prst="rect">
            <a:avLst/>
          </a:prstGeom>
        </p:spPr>
      </p:pic>
      <p:sp>
        <p:nvSpPr>
          <p:cNvPr id="139" name="วัตถุประสงค์ “สตูดิโอศิลปิน”"/>
          <p:cNvSpPr txBox="1">
            <a:spLocks noGrp="1"/>
          </p:cNvSpPr>
          <p:nvPr>
            <p:ph type="title"/>
          </p:nvPr>
        </p:nvSpPr>
        <p:spPr>
          <a:xfrm>
            <a:off x="68372" y="358782"/>
            <a:ext cx="12868056" cy="1005307"/>
          </a:xfrm>
          <a:prstGeom prst="rect">
            <a:avLst/>
          </a:prstGeom>
        </p:spPr>
        <p:txBody>
          <a:bodyPr>
            <a:noAutofit/>
          </a:bodyPr>
          <a:lstStyle>
            <a:lvl1pPr defTabSz="438150">
              <a:defRPr sz="5400"/>
            </a:lvl1pPr>
          </a:lstStyle>
          <a:p>
            <a:r>
              <a:rPr sz="8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</a:t>
            </a:r>
            <a:r>
              <a:rPr sz="8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“</a:t>
            </a:r>
            <a:r>
              <a:rPr sz="8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สตูดิโอศิลปิน</a:t>
            </a:r>
            <a:r>
              <a:rPr sz="8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</a:p>
        </p:txBody>
      </p:sp>
      <p:sp>
        <p:nvSpPr>
          <p:cNvPr id="140" name="ในสถานการณ์โรคระบาดโควิด 19 มีความจำเป็นต้องทำงานศิลปะที่บ้าน / ที่พักอาศัย…"/>
          <p:cNvSpPr txBox="1">
            <a:spLocks noGrp="1"/>
          </p:cNvSpPr>
          <p:nvPr>
            <p:ph type="body" idx="1"/>
          </p:nvPr>
        </p:nvSpPr>
        <p:spPr>
          <a:xfrm>
            <a:off x="194401" y="983158"/>
            <a:ext cx="6414089" cy="85876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94607" indent="-394607">
              <a:defRPr sz="2900"/>
            </a:pP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ในสถานการณ์โรคระบาดโควิด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19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มีความจำเป็นต้องทำงานศิลปะที่บ้าน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/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ที่พักอาศัย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94607" indent="-394607">
              <a:defRPr sz="2900"/>
            </a:pP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แสดงให้เห็นการจัดการพื้นที่ทำงานศิลปะในลักษณะ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Artist Studio</a:t>
            </a:r>
          </a:p>
          <a:p>
            <a:pPr marL="394607" indent="-394607">
              <a:defRPr sz="2900"/>
            </a:pP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แสดงให้เห็นขนาดผลงานเทียบกับร่างกายของนักศึกษา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94607" indent="-394607">
              <a:defRPr sz="2900"/>
            </a:pP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***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ไม่จำเป็นต้องซื้อวัสดุอุปกรณ์เพิ่มเติม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แต่ให้จัดการสิ่งที่มีอยู่แล้วในที่พักอาศัย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มาประกอบ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/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จัดการ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/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จัดระเบียบ</a:t>
            </a:r>
            <a:r>
              <a:rPr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sz="4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ให้เป็นพื้นที่ที่เหมาะสมกับการทำงานศิลปะ</a:t>
            </a:r>
            <a:endParaRPr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4581.jpeg" descr="IMG_458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9816" b="29816"/>
          <a:stretch>
            <a:fillRect/>
          </a:stretch>
        </p:blipFill>
        <p:spPr>
          <a:xfrm>
            <a:off x="351035" y="300158"/>
            <a:ext cx="12302679" cy="7445519"/>
          </a:xfrm>
          <a:prstGeom prst="rect">
            <a:avLst/>
          </a:prstGeom>
        </p:spPr>
      </p:pic>
      <p:sp>
        <p:nvSpPr>
          <p:cNvPr id="143" name="การจัดการพื้นที่ทำงาน"/>
          <p:cNvSpPr txBox="1">
            <a:spLocks noGrp="1"/>
          </p:cNvSpPr>
          <p:nvPr>
            <p:ph type="title"/>
          </p:nvPr>
        </p:nvSpPr>
        <p:spPr>
          <a:xfrm>
            <a:off x="2437903" y="8063326"/>
            <a:ext cx="9053353" cy="1390116"/>
          </a:xfrm>
          <a:prstGeom prst="rect">
            <a:avLst/>
          </a:prstGeom>
        </p:spPr>
        <p:txBody>
          <a:bodyPr>
            <a:noAutofit/>
          </a:bodyPr>
          <a:lstStyle>
            <a:lvl1pPr defTabSz="303783">
              <a:defRPr sz="4160"/>
            </a:lvl1pPr>
          </a:lstStyle>
          <a:p>
            <a:r>
              <a:rPr sz="8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การจัดการพื้นที่ทำงาน</a:t>
            </a:r>
            <a:endParaRPr sz="8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4578.jpeg" descr="IMG_45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4" y="0"/>
            <a:ext cx="780721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มุมทำงาน"/>
          <p:cNvSpPr/>
          <p:nvPr/>
        </p:nvSpPr>
        <p:spPr>
          <a:xfrm>
            <a:off x="8338500" y="224543"/>
            <a:ext cx="4138198" cy="2205289"/>
          </a:xfrm>
          <a:prstGeom prst="wedgeEllipseCallout">
            <a:avLst>
              <a:gd name="adj1" fmla="val -65655"/>
              <a:gd name="adj2" fmla="val 49806"/>
            </a:avLst>
          </a:prstGeom>
          <a:solidFill>
            <a:srgbClr val="008CB4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6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มุมทำงาน</a:t>
            </a:r>
            <a:endParaRPr sz="6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Custom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Helvetica</vt:lpstr>
      <vt:lpstr>Helvetica Light</vt:lpstr>
      <vt:lpstr>Helvetica Neue</vt:lpstr>
      <vt:lpstr>TH Sarabun New</vt:lpstr>
      <vt:lpstr>Gradient</vt:lpstr>
      <vt:lpstr>โครงการจิตรกรรม PAI4201</vt:lpstr>
      <vt:lpstr>Artist Studio / สตูดิโอศิลปิน</vt:lpstr>
      <vt:lpstr>PowerPoint Presentation</vt:lpstr>
      <vt:lpstr>PowerPoint Presentation</vt:lpstr>
      <vt:lpstr>PowerPoint Presentation</vt:lpstr>
      <vt:lpstr>PowerPoint Presentation</vt:lpstr>
      <vt:lpstr>วัตถุประสงค์ “สตูดิโอศิลปิน”</vt:lpstr>
      <vt:lpstr>การจัดการพื้นที่ทำงาน</vt:lpstr>
      <vt:lpstr>PowerPoint Presentation</vt:lpstr>
      <vt:lpstr>PowerPoint Presentation</vt:lpstr>
      <vt:lpstr>PowerPoint Presentation</vt:lpstr>
      <vt:lpstr>แสดงให้เห็นขนาดของผลงานเทียบกับร่างกายนักศึกษา</vt:lpstr>
      <vt:lpstr>PowerPoint Presentation</vt:lpstr>
      <vt:lpstr>PowerPoint Presentation</vt:lpstr>
      <vt:lpstr>การจัดการวัสดุ อุปกรณ์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ทั้งนี้! นักศึกษาสามารถแสดงให้เห็นถึงการจัดการ “Artist Studio”ในมุมมองต่างๆ ได้มากกว่าตัวอย่างข้างต้น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โครงการจิตรกรรม PAI4201</dc:title>
  <cp:lastModifiedBy>pisit puntien</cp:lastModifiedBy>
  <cp:revision>1</cp:revision>
  <dcterms:modified xsi:type="dcterms:W3CDTF">2021-09-02T15:25:39Z</dcterms:modified>
</cp:coreProperties>
</file>