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3" r:id="rId2"/>
    <p:sldId id="325" r:id="rId3"/>
    <p:sldId id="326" r:id="rId4"/>
    <p:sldId id="348" r:id="rId5"/>
    <p:sldId id="351" r:id="rId6"/>
    <p:sldId id="355" r:id="rId7"/>
    <p:sldId id="344" r:id="rId8"/>
    <p:sldId id="358" r:id="rId9"/>
    <p:sldId id="363" r:id="rId10"/>
    <p:sldId id="359" r:id="rId11"/>
    <p:sldId id="356" r:id="rId12"/>
    <p:sldId id="357" r:id="rId13"/>
    <p:sldId id="360" r:id="rId14"/>
    <p:sldId id="361" r:id="rId15"/>
    <p:sldId id="347" r:id="rId16"/>
    <p:sldId id="364" r:id="rId17"/>
    <p:sldId id="365" r:id="rId18"/>
    <p:sldId id="366" r:id="rId19"/>
    <p:sldId id="367" r:id="rId20"/>
    <p:sldId id="368" r:id="rId21"/>
    <p:sldId id="349" r:id="rId22"/>
    <p:sldId id="369" r:id="rId23"/>
    <p:sldId id="350" r:id="rId24"/>
    <p:sldId id="370" r:id="rId25"/>
    <p:sldId id="372" r:id="rId26"/>
    <p:sldId id="371" r:id="rId27"/>
    <p:sldId id="373" r:id="rId28"/>
    <p:sldId id="374" r:id="rId29"/>
    <p:sldId id="375" r:id="rId30"/>
    <p:sldId id="376" r:id="rId31"/>
    <p:sldId id="377" r:id="rId32"/>
    <p:sldId id="378" r:id="rId33"/>
    <p:sldId id="3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60"/>
  </p:normalViewPr>
  <p:slideViewPr>
    <p:cSldViewPr>
      <p:cViewPr varScale="1">
        <p:scale>
          <a:sx n="86" d="100"/>
          <a:sy n="86" d="100"/>
        </p:scale>
        <p:origin x="158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source=images&amp;cd=&amp;ved=2ahUKEwjg9YW8ivjgAhXCo48KHbxkBQkQjhx6BAgBEAM&amp;url=https%3A%2F%2Fwww.metmuseum.org%2Ftoah%2Fhd%2Fsstl%2Fhd_sstl.htm&amp;psig=AOvVaw2wBAWtdoxYVWrJmXXpZ7xG&amp;ust=155232474423013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google.com/url?sa=i&amp;source=images&amp;cd=&amp;cad=rja&amp;uact=8&amp;ved=2ahUKEwij2_PQjPjgAhWi6XMBHVdAAzgQjhx6BAgBEAM&amp;url=https%3A%2F%2Fwww.pinterest.com%2Fpin%2F532972937128961513%2F&amp;psig=AOvVaw22KvZ_Cp6rSi3FKRbTuu-U&amp;ust=1552325290045585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wikiart.org/en/nicolas-poussi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wikiart.org/en/claude-lorra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029200"/>
          </a:xfrm>
        </p:spPr>
        <p:txBody>
          <a:bodyPr>
            <a:normAutofit/>
          </a:bodyPr>
          <a:lstStyle/>
          <a:p>
            <a:r>
              <a:rPr lang="en-US" sz="6600" b="1" dirty="0">
                <a:ln w="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PAI1201 Painting 2</a:t>
            </a:r>
            <a:br>
              <a:rPr lang="en-US" sz="8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8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PAI1201 </a:t>
            </a:r>
            <a:r>
              <a:rPr lang="th-TH" sz="8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จิตรกรรม 2</a:t>
            </a:r>
            <a:br>
              <a:rPr lang="th-TH" sz="8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br>
              <a:rPr lang="th-TH" sz="8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5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2/2564</a:t>
            </a:r>
            <a:endParaRPr lang="en-US" sz="54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0" y="609600"/>
            <a:ext cx="7988679" cy="5146040"/>
          </a:xfrm>
        </p:spPr>
      </p:pic>
    </p:spTree>
    <p:extLst>
      <p:ext uri="{BB962C8B-B14F-4D97-AF65-F5344CB8AC3E}">
        <p14:creationId xmlns:p14="http://schemas.microsoft.com/office/powerpoint/2010/main" val="173811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Creation of Adam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2" y="1600200"/>
            <a:ext cx="8454635" cy="3764955"/>
          </a:xfrm>
        </p:spPr>
      </p:pic>
    </p:spTree>
    <p:extLst>
      <p:ext uri="{BB962C8B-B14F-4D97-AF65-F5344CB8AC3E}">
        <p14:creationId xmlns:p14="http://schemas.microsoft.com/office/powerpoint/2010/main" val="399040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Expulsion from Paradise</a:t>
            </a:r>
            <a:br>
              <a:rPr lang="en-US" dirty="0"/>
            </a:b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3604564"/>
          </a:xfrm>
        </p:spPr>
      </p:pic>
    </p:spTree>
    <p:extLst>
      <p:ext uri="{BB962C8B-B14F-4D97-AF65-F5344CB8AC3E}">
        <p14:creationId xmlns:p14="http://schemas.microsoft.com/office/powerpoint/2010/main" val="154855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David</a:t>
            </a:r>
            <a:endParaRPr lang="th-TH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89" y="273050"/>
            <a:ext cx="3111102" cy="59436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9178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93" y="457200"/>
            <a:ext cx="4764414" cy="5680076"/>
          </a:xfrm>
        </p:spPr>
      </p:pic>
    </p:spTree>
    <p:extLst>
      <p:ext uri="{BB962C8B-B14F-4D97-AF65-F5344CB8AC3E}">
        <p14:creationId xmlns:p14="http://schemas.microsoft.com/office/powerpoint/2010/main" val="41003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dirty="0" err="1"/>
              <a:t>Renaissance</a:t>
            </a:r>
            <a:endParaRPr lang="th-TH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17" y="609600"/>
            <a:ext cx="6035039" cy="502919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cs typeface="+mj-cs"/>
            </a:endParaRPr>
          </a:p>
          <a:p>
            <a:endParaRPr lang="en-US" dirty="0">
              <a:cs typeface="+mj-cs"/>
            </a:endParaRPr>
          </a:p>
          <a:p>
            <a:r>
              <a:rPr lang="en-US" dirty="0">
                <a:cs typeface="+mj-cs"/>
              </a:rPr>
              <a:t>Raphael  1483-1520</a:t>
            </a:r>
          </a:p>
          <a:p>
            <a:endParaRPr lang="en-US" dirty="0">
              <a:cs typeface="+mj-cs"/>
            </a:endParaRPr>
          </a:p>
          <a:p>
            <a:r>
              <a:rPr lang="en-US" dirty="0" err="1">
                <a:cs typeface="+mj-cs"/>
              </a:rPr>
              <a:t>Raffaello</a:t>
            </a:r>
            <a:r>
              <a:rPr lang="en-US" dirty="0">
                <a:cs typeface="+mj-cs"/>
              </a:rPr>
              <a:t> </a:t>
            </a:r>
            <a:r>
              <a:rPr lang="en-US" dirty="0" err="1">
                <a:cs typeface="+mj-cs"/>
              </a:rPr>
              <a:t>Sanzio</a:t>
            </a:r>
            <a:r>
              <a:rPr lang="en-US" dirty="0">
                <a:cs typeface="+mj-cs"/>
              </a:rPr>
              <a:t> da </a:t>
            </a:r>
            <a:r>
              <a:rPr lang="en-US" dirty="0" err="1">
                <a:cs typeface="+mj-cs"/>
              </a:rPr>
              <a:t>Urbino</a:t>
            </a:r>
            <a:endParaRPr lang="th-TH" dirty="0"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890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i="1" dirty="0"/>
              <a:t>The School of Athens</a:t>
            </a:r>
            <a:endParaRPr lang="th-TH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1" y="1066800"/>
            <a:ext cx="7659458" cy="5108799"/>
          </a:xfrm>
        </p:spPr>
      </p:pic>
    </p:spTree>
    <p:extLst>
      <p:ext uri="{BB962C8B-B14F-4D97-AF65-F5344CB8AC3E}">
        <p14:creationId xmlns:p14="http://schemas.microsoft.com/office/powerpoint/2010/main" val="298699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209800"/>
            <a:ext cx="7848600" cy="2938328"/>
          </a:xfrm>
        </p:spPr>
      </p:pic>
    </p:spTree>
    <p:extLst>
      <p:ext uri="{BB962C8B-B14F-4D97-AF65-F5344CB8AC3E}">
        <p14:creationId xmlns:p14="http://schemas.microsoft.com/office/powerpoint/2010/main" val="1964228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384550"/>
          </a:xfrm>
        </p:spPr>
        <p:txBody>
          <a:bodyPr>
            <a:noAutofit/>
          </a:bodyPr>
          <a:lstStyle/>
          <a:p>
            <a:br>
              <a:rPr lang="en-US" sz="2400" cap="all" dirty="0"/>
            </a:br>
            <a:br>
              <a:rPr lang="en-US" sz="2400" cap="all" dirty="0"/>
            </a:br>
            <a:br>
              <a:rPr lang="en-US" sz="2400" cap="all" dirty="0"/>
            </a:br>
            <a:r>
              <a:rPr lang="en-US" sz="1600" b="0" cap="all" dirty="0"/>
              <a:t>MADONNA AND CHILD WITH SAINT JOHN THE BAPTIST </a:t>
            </a:r>
            <a:br>
              <a:rPr lang="en-US" sz="2400" cap="all" dirty="0"/>
            </a:br>
            <a:br>
              <a:rPr lang="en-US" sz="2400" cap="all" dirty="0"/>
            </a:br>
            <a:br>
              <a:rPr lang="en-US" sz="2400" dirty="0"/>
            </a:br>
            <a:endParaRPr lang="th-TH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3050"/>
            <a:ext cx="3945783" cy="6078386"/>
          </a:xfrm>
        </p:spPr>
      </p:pic>
    </p:spTree>
    <p:extLst>
      <p:ext uri="{BB962C8B-B14F-4D97-AF65-F5344CB8AC3E}">
        <p14:creationId xmlns:p14="http://schemas.microsoft.com/office/powerpoint/2010/main" val="311802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/>
              <a:t>TRANSFIGURATION</a:t>
            </a:r>
            <a:br>
              <a:rPr lang="en-US" b="1" cap="all" dirty="0"/>
            </a:b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3050"/>
            <a:ext cx="3976731" cy="599967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667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บทนำ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แนวทางการสร้างสรรค์ผลงานรายวิชา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PAI1201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จิตรกรรม 2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แนวทางการเขียนภาพด้วยสีอะคริลิก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หลักการการใช้วัสดุ อุปกรณ์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แนวทางการสร้างสรรค์ จากขั้นพื้นฐานจนถึงกลวิธีขั้นสูง 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ผลงานของนักศึกษาสาขาวิชาจิตรกรรม คณะศิลปกรรมศาสตร์ มหาวิทยาลัยราช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ภัฏ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สวน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สุนัน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ทา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7772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cap="all" dirty="0"/>
              <a:t>SISTINE MADONNA</a:t>
            </a:r>
            <a:br>
              <a:rPr lang="en-US" sz="2400" b="0" cap="all" dirty="0"/>
            </a:br>
            <a:endParaRPr lang="th-TH" sz="24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99565"/>
            <a:ext cx="4419600" cy="605887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1249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dirty="0" err="1"/>
              <a:t>Renaissance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sz="1800" dirty="0"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/>
          <a:p>
            <a:r>
              <a:rPr lang="en-US" dirty="0">
                <a:cs typeface="+mj-cs"/>
              </a:rPr>
              <a:t>Donatello 1386 – 1466</a:t>
            </a:r>
          </a:p>
          <a:p>
            <a:endParaRPr lang="en-US" dirty="0">
              <a:cs typeface="+mj-cs"/>
            </a:endParaRPr>
          </a:p>
          <a:p>
            <a:endParaRPr lang="en-US" dirty="0">
              <a:cs typeface="+mj-cs"/>
            </a:endParaRPr>
          </a:p>
          <a:p>
            <a:r>
              <a:rPr lang="it-IT" dirty="0">
                <a:cs typeface="+mj-cs"/>
              </a:rPr>
              <a:t>Donato di Niccolò di Betto Bardi</a:t>
            </a:r>
            <a:endParaRPr lang="th-TH" dirty="0">
              <a:cs typeface="+mj-cs"/>
            </a:endParaRP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43" y="823515"/>
            <a:ext cx="4752181" cy="47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45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David</a:t>
            </a:r>
            <a:endParaRPr lang="th-TH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31277"/>
            <a:ext cx="3233453" cy="579544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2004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dirty="0" err="1"/>
              <a:t>Renaissance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>
            <a:normAutofit/>
          </a:bodyPr>
          <a:lstStyle/>
          <a:p>
            <a:r>
              <a:rPr lang="en-US" sz="1800" dirty="0">
                <a:cs typeface="+mj-cs"/>
              </a:rPr>
              <a:t>Botticelli  1445 -1510</a:t>
            </a:r>
            <a:endParaRPr lang="th-TH" sz="1800" dirty="0">
              <a:cs typeface="+mj-cs"/>
            </a:endParaRPr>
          </a:p>
          <a:p>
            <a:r>
              <a:rPr lang="en-US" sz="1800" dirty="0" err="1">
                <a:cs typeface="+mj-cs"/>
              </a:rPr>
              <a:t>Sandro</a:t>
            </a:r>
            <a:r>
              <a:rPr lang="en-US" sz="1800" dirty="0">
                <a:cs typeface="+mj-cs"/>
              </a:rPr>
              <a:t> Botticelli</a:t>
            </a:r>
            <a:endParaRPr lang="th-TH" sz="1800" dirty="0">
              <a:cs typeface="+mj-cs"/>
            </a:endParaRPr>
          </a:p>
          <a:p>
            <a:endParaRPr lang="th-TH" sz="1800" dirty="0"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25" y="381000"/>
            <a:ext cx="558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The Birth of Venus</a:t>
            </a:r>
            <a:br>
              <a:rPr lang="en-US" dirty="0"/>
            </a:b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8" y="1066800"/>
            <a:ext cx="8055824" cy="5085239"/>
          </a:xfrm>
        </p:spPr>
      </p:pic>
    </p:spTree>
    <p:extLst>
      <p:ext uri="{BB962C8B-B14F-4D97-AF65-F5344CB8AC3E}">
        <p14:creationId xmlns:p14="http://schemas.microsoft.com/office/powerpoint/2010/main" val="265062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92" y="601296"/>
            <a:ext cx="3847215" cy="5655407"/>
          </a:xfrm>
        </p:spPr>
      </p:pic>
    </p:spTree>
    <p:extLst>
      <p:ext uri="{BB962C8B-B14F-4D97-AF65-F5344CB8AC3E}">
        <p14:creationId xmlns:p14="http://schemas.microsoft.com/office/powerpoint/2010/main" val="2947401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90703"/>
            <a:ext cx="7391400" cy="5676594"/>
          </a:xfrm>
        </p:spPr>
      </p:pic>
    </p:spTree>
    <p:extLst>
      <p:ext uri="{BB962C8B-B14F-4D97-AF65-F5344CB8AC3E}">
        <p14:creationId xmlns:p14="http://schemas.microsoft.com/office/powerpoint/2010/main" val="2334737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Still-Life Painting in Southern Europe, 1600–1800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th-TH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5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02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The Afternoon Meal (La </a:t>
            </a:r>
            <a:r>
              <a:rPr lang="en-US" sz="1800" b="1" dirty="0" err="1"/>
              <a:t>Merienda</a:t>
            </a:r>
            <a:r>
              <a:rPr lang="en-US" sz="1800" b="1" dirty="0"/>
              <a:t>) Luis </a:t>
            </a:r>
            <a:r>
              <a:rPr lang="en-US" sz="1800" b="1" dirty="0" err="1"/>
              <a:t>Meléndez</a:t>
            </a:r>
            <a:r>
              <a:rPr lang="en-US" sz="1800" b="1" dirty="0"/>
              <a:t> (Spanish, Naples 1716–1780 Madrid)</a:t>
            </a:r>
            <a:endParaRPr lang="th-TH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62173"/>
            <a:ext cx="7620000" cy="4933653"/>
          </a:xfrm>
        </p:spPr>
      </p:pic>
    </p:spTree>
    <p:extLst>
      <p:ext uri="{BB962C8B-B14F-4D97-AF65-F5344CB8AC3E}">
        <p14:creationId xmlns:p14="http://schemas.microsoft.com/office/powerpoint/2010/main" val="167360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it-IT" sz="1800" b="1" cap="all" dirty="0"/>
              <a:t>CARAVAGGIO AND CARAVAGGISTI IN 17THCENTURY EUROPE</a:t>
            </a:r>
            <a:br>
              <a:rPr lang="it-IT" sz="1800" b="1" cap="all" dirty="0"/>
            </a:br>
            <a:endParaRPr lang="th-TH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0" y="1228889"/>
            <a:ext cx="7777760" cy="4400221"/>
          </a:xfrm>
        </p:spPr>
      </p:pic>
    </p:spTree>
    <p:extLst>
      <p:ext uri="{BB962C8B-B14F-4D97-AF65-F5344CB8AC3E}">
        <p14:creationId xmlns:p14="http://schemas.microsoft.com/office/powerpoint/2010/main" val="85099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หลักการการใช้วัสดุ อุปกรณ์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95" y="4145291"/>
            <a:ext cx="3263705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98655"/>
            <a:ext cx="2217420" cy="2951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9"/>
            <a:ext cx="5880295" cy="54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20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Caravaggio Still Life Paintings </a:t>
            </a:r>
            <a:r>
              <a:rPr lang="en-US" sz="1800" dirty="0" err="1"/>
              <a:t>Filetommaso</a:t>
            </a:r>
            <a:r>
              <a:rPr lang="en-US" sz="1800" dirty="0"/>
              <a:t> </a:t>
            </a:r>
            <a:r>
              <a:rPr lang="en-US" sz="1800" dirty="0" err="1"/>
              <a:t>Salini</a:t>
            </a:r>
            <a:r>
              <a:rPr lang="en-US" sz="1800" dirty="0"/>
              <a:t> – Still-Life With Fruit, Vegetables And Animals</a:t>
            </a:r>
            <a:br>
              <a:rPr lang="en-US" sz="1800" dirty="0"/>
            </a:br>
            <a:endParaRPr lang="th-TH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0" y="1396923"/>
            <a:ext cx="8187900" cy="4640916"/>
          </a:xfrm>
        </p:spPr>
      </p:pic>
    </p:spTree>
    <p:extLst>
      <p:ext uri="{BB962C8B-B14F-4D97-AF65-F5344CB8AC3E}">
        <p14:creationId xmlns:p14="http://schemas.microsoft.com/office/powerpoint/2010/main" val="2455216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rmAutofit/>
          </a:bodyPr>
          <a:lstStyle/>
          <a:p>
            <a:r>
              <a:rPr lang="fr-FR" sz="2000" u="sng" dirty="0" err="1">
                <a:hlinkClick r:id="rId2"/>
              </a:rPr>
              <a:t>Italian</a:t>
            </a:r>
            <a:r>
              <a:rPr lang="fr-FR" sz="2000" u="sng" dirty="0">
                <a:hlinkClick r:id="rId2"/>
              </a:rPr>
              <a:t> Renaissance </a:t>
            </a:r>
            <a:r>
              <a:rPr lang="fr-FR" sz="2000" u="sng" dirty="0" err="1">
                <a:hlinkClick r:id="rId2"/>
              </a:rPr>
              <a:t>Landscape</a:t>
            </a:r>
            <a:r>
              <a:rPr lang="fr-FR" sz="2000" u="sng" dirty="0">
                <a:hlinkClick r:id="rId2"/>
              </a:rPr>
              <a:t> Painting</a:t>
            </a:r>
            <a:endParaRPr lang="th-TH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5" y="806062"/>
            <a:ext cx="7919498" cy="5245876"/>
          </a:xfrm>
        </p:spPr>
      </p:pic>
    </p:spTree>
    <p:extLst>
      <p:ext uri="{BB962C8B-B14F-4D97-AF65-F5344CB8AC3E}">
        <p14:creationId xmlns:p14="http://schemas.microsoft.com/office/powerpoint/2010/main" val="754369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2000" b="1" dirty="0"/>
              <a:t>Landscape with the Funeral of </a:t>
            </a:r>
            <a:r>
              <a:rPr lang="en-US" sz="2000" b="1" dirty="0" err="1"/>
              <a:t>Phocion</a:t>
            </a:r>
            <a:r>
              <a:rPr lang="en-US" sz="2000" b="1" dirty="0"/>
              <a:t> </a:t>
            </a:r>
            <a:r>
              <a:rPr lang="en-US" sz="2000" dirty="0">
                <a:hlinkClick r:id="rId2"/>
              </a:rPr>
              <a:t>Nicolas </a:t>
            </a:r>
            <a:r>
              <a:rPr lang="en-US" sz="2000" dirty="0" err="1">
                <a:hlinkClick r:id="rId2"/>
              </a:rPr>
              <a:t>Poussin</a:t>
            </a:r>
            <a:r>
              <a:rPr lang="en-US" sz="2000" dirty="0"/>
              <a:t> 1648</a:t>
            </a:r>
            <a:br>
              <a:rPr lang="en-US" sz="2000" b="1" dirty="0"/>
            </a:br>
            <a:endParaRPr lang="th-TH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2" y="753711"/>
            <a:ext cx="7977996" cy="5350577"/>
          </a:xfrm>
        </p:spPr>
      </p:pic>
    </p:spTree>
    <p:extLst>
      <p:ext uri="{BB962C8B-B14F-4D97-AF65-F5344CB8AC3E}">
        <p14:creationId xmlns:p14="http://schemas.microsoft.com/office/powerpoint/2010/main" val="3001118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1800" b="1" dirty="0" err="1"/>
              <a:t>Veduta</a:t>
            </a:r>
            <a:r>
              <a:rPr lang="en-US" sz="1800" b="1" dirty="0"/>
              <a:t> of Delphi, with a sacrificial procession </a:t>
            </a:r>
            <a:r>
              <a:rPr lang="en-US" sz="1800" dirty="0">
                <a:hlinkClick r:id="rId2"/>
              </a:rPr>
              <a:t>Claude Lorrain</a:t>
            </a:r>
            <a:r>
              <a:rPr lang="en-US" sz="1800" dirty="0"/>
              <a:t> 1645</a:t>
            </a:r>
            <a:br>
              <a:rPr lang="en-US" sz="1800" b="1" dirty="0"/>
            </a:br>
            <a:endParaRPr lang="th-TH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71977"/>
            <a:ext cx="7451772" cy="5314045"/>
          </a:xfrm>
        </p:spPr>
      </p:pic>
    </p:spTree>
    <p:extLst>
      <p:ext uri="{BB962C8B-B14F-4D97-AF65-F5344CB8AC3E}">
        <p14:creationId xmlns:p14="http://schemas.microsoft.com/office/powerpoint/2010/main" val="381430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err="1"/>
              <a:t>Renaissance</a:t>
            </a: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/>
              <a:t>Da Vinci  1452 – 1519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Leonardo da Vinci</a:t>
            </a:r>
            <a:endParaRPr lang="th-TH" sz="1600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"/>
            <a:ext cx="4343400" cy="65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89150"/>
          </a:xfrm>
        </p:spPr>
        <p:txBody>
          <a:bodyPr>
            <a:normAutofit/>
          </a:bodyPr>
          <a:lstStyle/>
          <a:p>
            <a:r>
              <a:rPr lang="en-US" sz="2800" i="1" dirty="0"/>
              <a:t>Mona Lisa</a:t>
            </a:r>
            <a:br>
              <a:rPr lang="en-US" sz="2000" i="1" dirty="0"/>
            </a:br>
            <a:br>
              <a:rPr lang="en-US" i="1" dirty="0"/>
            </a:br>
            <a:br>
              <a:rPr lang="en-US" sz="2000" dirty="0"/>
            </a:br>
            <a:r>
              <a:rPr lang="en-US" sz="2000" b="0" dirty="0"/>
              <a:t>Oil on poplar panel</a:t>
            </a:r>
            <a:br>
              <a:rPr lang="en-US" b="0" dirty="0"/>
            </a:br>
            <a:r>
              <a:rPr lang="en-US" b="0" dirty="0"/>
              <a:t>77 x 53 cm.</a:t>
            </a:r>
            <a:endParaRPr lang="th-TH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5491"/>
            <a:ext cx="4495800" cy="671282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3124200"/>
            <a:ext cx="2855913" cy="3001963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402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4626864"/>
          </a:xfrm>
        </p:spPr>
      </p:pic>
    </p:spTree>
    <p:extLst>
      <p:ext uri="{BB962C8B-B14F-4D97-AF65-F5344CB8AC3E}">
        <p14:creationId xmlns:p14="http://schemas.microsoft.com/office/powerpoint/2010/main" val="345054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rmAutofit/>
          </a:bodyPr>
          <a:lstStyle/>
          <a:p>
            <a:r>
              <a:rPr lang="th-TH" sz="2800" dirty="0" err="1"/>
              <a:t>Renaissance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Michelangelo 1475 -1564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Michelangelo di </a:t>
            </a:r>
            <a:r>
              <a:rPr lang="en-US" sz="1600" dirty="0" err="1"/>
              <a:t>Lodovico</a:t>
            </a:r>
            <a:r>
              <a:rPr lang="en-US" sz="1600" dirty="0"/>
              <a:t> </a:t>
            </a:r>
            <a:r>
              <a:rPr lang="en-US" sz="1600" dirty="0" err="1"/>
              <a:t>Buonarroti</a:t>
            </a:r>
            <a:endParaRPr lang="th-TH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43" y="152400"/>
            <a:ext cx="566326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7" y="228600"/>
            <a:ext cx="3008313" cy="5822950"/>
          </a:xfrm>
        </p:spPr>
        <p:txBody>
          <a:bodyPr>
            <a:normAutofit/>
          </a:bodyPr>
          <a:lstStyle/>
          <a:p>
            <a:r>
              <a:rPr lang="en-US" sz="2800" b="0" cap="all" dirty="0"/>
              <a:t>FRESCO PAINTING</a:t>
            </a:r>
            <a:br>
              <a:rPr lang="en-US" b="0" cap="all" dirty="0"/>
            </a:br>
            <a:br>
              <a:rPr lang="en-US" b="0" cap="all" dirty="0"/>
            </a:br>
            <a:br>
              <a:rPr lang="en-US" b="0" cap="all" dirty="0"/>
            </a:br>
            <a:br>
              <a:rPr lang="en-US" b="0" cap="all" dirty="0"/>
            </a:br>
            <a:r>
              <a:rPr lang="en-US" b="0" dirty="0"/>
              <a:t>Sistine Chapel 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'Last </a:t>
            </a:r>
            <a:r>
              <a:rPr lang="en-US" b="0" dirty="0" err="1"/>
              <a:t>Judgement</a:t>
            </a:r>
            <a:r>
              <a:rPr lang="en-US" b="0" dirty="0"/>
              <a:t>' 1536-41 (fresco)</a:t>
            </a:r>
            <a:endParaRPr lang="th-TH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37" y="152400"/>
            <a:ext cx="6126128" cy="6146617"/>
          </a:xfrm>
        </p:spPr>
      </p:pic>
    </p:spTree>
    <p:extLst>
      <p:ext uri="{BB962C8B-B14F-4D97-AF65-F5344CB8AC3E}">
        <p14:creationId xmlns:p14="http://schemas.microsoft.com/office/powerpoint/2010/main" val="401920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Last </a:t>
            </a:r>
            <a:r>
              <a:rPr lang="en-US" b="1" dirty="0" err="1"/>
              <a:t>Judgement</a:t>
            </a:r>
            <a:br>
              <a:rPr lang="en-US" b="1" dirty="0"/>
            </a:b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61" y="185262"/>
            <a:ext cx="5333073" cy="639968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3025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255</Words>
  <Application>Microsoft Office PowerPoint</Application>
  <PresentationFormat>On-screen Show (4:3)</PresentationFormat>
  <Paragraphs>52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TH Sarabun New</vt:lpstr>
      <vt:lpstr>Office Theme</vt:lpstr>
      <vt:lpstr>PAI1201 Painting 2 PAI1201 จิตรกรรม 2  2/2564</vt:lpstr>
      <vt:lpstr>บทนำ</vt:lpstr>
      <vt:lpstr>หลักการการใช้วัสดุ อุปกรณ์</vt:lpstr>
      <vt:lpstr>Renaissance</vt:lpstr>
      <vt:lpstr>Mona Lisa   Oil on poplar panel 77 x 53 cm.</vt:lpstr>
      <vt:lpstr>PowerPoint Presentation</vt:lpstr>
      <vt:lpstr>Renaissance</vt:lpstr>
      <vt:lpstr>FRESCO PAINTING    Sistine Chapel   'Last Judgement' 1536-41 (fresco)</vt:lpstr>
      <vt:lpstr>The Last Judgement </vt:lpstr>
      <vt:lpstr>PowerPoint Presentation</vt:lpstr>
      <vt:lpstr>The Creation of Adam</vt:lpstr>
      <vt:lpstr>Expulsion from Paradise </vt:lpstr>
      <vt:lpstr>David</vt:lpstr>
      <vt:lpstr>PowerPoint Presentation</vt:lpstr>
      <vt:lpstr>Renaissance</vt:lpstr>
      <vt:lpstr>The School of Athens</vt:lpstr>
      <vt:lpstr>PowerPoint Presentation</vt:lpstr>
      <vt:lpstr>   MADONNA AND CHILD WITH SAINT JOHN THE BAPTIST    </vt:lpstr>
      <vt:lpstr>TRANSFIGURATION </vt:lpstr>
      <vt:lpstr>SISTINE MADONNA </vt:lpstr>
      <vt:lpstr>Renaissance</vt:lpstr>
      <vt:lpstr>David</vt:lpstr>
      <vt:lpstr>Renaissance</vt:lpstr>
      <vt:lpstr>The Birth of Venus </vt:lpstr>
      <vt:lpstr>PowerPoint Presentation</vt:lpstr>
      <vt:lpstr>PowerPoint Presentation</vt:lpstr>
      <vt:lpstr>  Still-Life Painting in Southern Europe, 1600–1800 </vt:lpstr>
      <vt:lpstr>The Afternoon Meal (La Merienda) Luis Meléndez (Spanish, Naples 1716–1780 Madrid)</vt:lpstr>
      <vt:lpstr>CARAVAGGIO AND CARAVAGGISTI IN 17THCENTURY EUROPE </vt:lpstr>
      <vt:lpstr>Caravaggio Still Life Paintings Filetommaso Salini – Still-Life With Fruit, Vegetables And Animals </vt:lpstr>
      <vt:lpstr>Italian Renaissance Landscape Painting</vt:lpstr>
      <vt:lpstr>Landscape with the Funeral of Phocion Nicolas Poussin 1648 </vt:lpstr>
      <vt:lpstr>Veduta of Delphi, with a sacrificial procession Claude Lorrain 1645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PAI4201 โครงการจิตรกรรม</dc:title>
  <dc:creator>USER</dc:creator>
  <cp:lastModifiedBy>pisit puntien</cp:lastModifiedBy>
  <cp:revision>97</cp:revision>
  <dcterms:created xsi:type="dcterms:W3CDTF">2006-08-16T00:00:00Z</dcterms:created>
  <dcterms:modified xsi:type="dcterms:W3CDTF">2022-02-10T20:03:37Z</dcterms:modified>
</cp:coreProperties>
</file>