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29" r:id="rId3"/>
    <p:sldId id="328" r:id="rId4"/>
    <p:sldId id="330" r:id="rId5"/>
    <p:sldId id="333" r:id="rId6"/>
    <p:sldId id="342" r:id="rId7"/>
    <p:sldId id="343" r:id="rId8"/>
    <p:sldId id="344" r:id="rId9"/>
    <p:sldId id="345" r:id="rId10"/>
    <p:sldId id="334" r:id="rId11"/>
    <p:sldId id="346" r:id="rId12"/>
    <p:sldId id="347" r:id="rId13"/>
    <p:sldId id="382" r:id="rId14"/>
    <p:sldId id="348" r:id="rId15"/>
    <p:sldId id="349" r:id="rId16"/>
    <p:sldId id="383" r:id="rId17"/>
    <p:sldId id="393" r:id="rId18"/>
    <p:sldId id="384" r:id="rId19"/>
    <p:sldId id="385" r:id="rId20"/>
    <p:sldId id="394" r:id="rId21"/>
    <p:sldId id="386" r:id="rId22"/>
    <p:sldId id="387" r:id="rId23"/>
    <p:sldId id="389" r:id="rId24"/>
    <p:sldId id="388" r:id="rId25"/>
    <p:sldId id="390" r:id="rId26"/>
    <p:sldId id="391" r:id="rId27"/>
    <p:sldId id="392" r:id="rId28"/>
    <p:sldId id="404" r:id="rId29"/>
    <p:sldId id="350" r:id="rId30"/>
    <p:sldId id="396" r:id="rId31"/>
    <p:sldId id="397" r:id="rId32"/>
    <p:sldId id="401" r:id="rId33"/>
    <p:sldId id="402" r:id="rId34"/>
    <p:sldId id="403" r:id="rId35"/>
    <p:sldId id="395" r:id="rId36"/>
    <p:sldId id="398" r:id="rId37"/>
    <p:sldId id="405" r:id="rId38"/>
    <p:sldId id="373" r:id="rId39"/>
    <p:sldId id="374" r:id="rId40"/>
    <p:sldId id="375" r:id="rId41"/>
    <p:sldId id="377" r:id="rId42"/>
    <p:sldId id="378" r:id="rId43"/>
    <p:sldId id="379" r:id="rId44"/>
    <p:sldId id="380" r:id="rId45"/>
    <p:sldId id="381" r:id="rId46"/>
    <p:sldId id="376" r:id="rId47"/>
    <p:sldId id="406" r:id="rId48"/>
    <p:sldId id="351" r:id="rId49"/>
    <p:sldId id="340" r:id="rId50"/>
    <p:sldId id="352" r:id="rId51"/>
    <p:sldId id="353" r:id="rId52"/>
    <p:sldId id="354" r:id="rId53"/>
    <p:sldId id="355" r:id="rId54"/>
    <p:sldId id="356" r:id="rId55"/>
    <p:sldId id="410" r:id="rId56"/>
    <p:sldId id="407" r:id="rId57"/>
    <p:sldId id="408" r:id="rId58"/>
    <p:sldId id="409" r:id="rId59"/>
    <p:sldId id="411" r:id="rId60"/>
    <p:sldId id="339" r:id="rId61"/>
    <p:sldId id="358" r:id="rId62"/>
    <p:sldId id="359" r:id="rId63"/>
    <p:sldId id="360" r:id="rId64"/>
    <p:sldId id="361" r:id="rId65"/>
    <p:sldId id="417" r:id="rId66"/>
    <p:sldId id="415" r:id="rId67"/>
    <p:sldId id="416" r:id="rId68"/>
    <p:sldId id="418" r:id="rId69"/>
    <p:sldId id="419" r:id="rId70"/>
    <p:sldId id="420" r:id="rId71"/>
    <p:sldId id="362" r:id="rId72"/>
    <p:sldId id="363" r:id="rId73"/>
    <p:sldId id="364" r:id="rId74"/>
    <p:sldId id="365" r:id="rId75"/>
    <p:sldId id="338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422" r:id="rId84"/>
    <p:sldId id="421" r:id="rId85"/>
    <p:sldId id="423" r:id="rId86"/>
    <p:sldId id="424" r:id="rId87"/>
    <p:sldId id="425" r:id="rId88"/>
    <p:sldId id="427" r:id="rId89"/>
    <p:sldId id="426" r:id="rId90"/>
    <p:sldId id="335" r:id="rId91"/>
    <p:sldId id="428" r:id="rId92"/>
    <p:sldId id="429" r:id="rId93"/>
    <p:sldId id="430" r:id="rId94"/>
    <p:sldId id="431" r:id="rId95"/>
    <p:sldId id="432" r:id="rId96"/>
    <p:sldId id="433" r:id="rId97"/>
    <p:sldId id="434" r:id="rId98"/>
    <p:sldId id="435" r:id="rId99"/>
    <p:sldId id="436" r:id="rId100"/>
    <p:sldId id="437" r:id="rId101"/>
    <p:sldId id="438" r:id="rId102"/>
    <p:sldId id="439" r:id="rId103"/>
    <p:sldId id="440" r:id="rId104"/>
    <p:sldId id="441" r:id="rId105"/>
    <p:sldId id="442" r:id="rId106"/>
    <p:sldId id="443" r:id="rId107"/>
    <p:sldId id="444" r:id="rId108"/>
    <p:sldId id="445" r:id="rId109"/>
    <p:sldId id="446" r:id="rId110"/>
    <p:sldId id="447" r:id="rId111"/>
    <p:sldId id="448" r:id="rId112"/>
    <p:sldId id="449" r:id="rId113"/>
    <p:sldId id="453" r:id="rId114"/>
    <p:sldId id="450" r:id="rId115"/>
    <p:sldId id="451" r:id="rId116"/>
    <p:sldId id="452" r:id="rId117"/>
    <p:sldId id="454" r:id="rId118"/>
    <p:sldId id="455" r:id="rId119"/>
    <p:sldId id="456" r:id="rId120"/>
    <p:sldId id="457" r:id="rId121"/>
    <p:sldId id="458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94665"/>
  </p:normalViewPr>
  <p:slideViewPr>
    <p:cSldViewPr>
      <p:cViewPr varScale="1">
        <p:scale>
          <a:sx n="86" d="100"/>
          <a:sy n="86" d="100"/>
        </p:scale>
        <p:origin x="1531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sit puntien" userId="8757d7f397b53f74" providerId="LiveId" clId="{B84DEF8B-3E03-1B4D-88F9-779B2C0FF4F7}"/>
    <pc:docChg chg="delSld modSld">
      <pc:chgData name="pisit puntien" userId="8757d7f397b53f74" providerId="LiveId" clId="{B84DEF8B-3E03-1B4D-88F9-779B2C0FF4F7}" dt="2021-12-14T17:50:58.762" v="45" actId="2696"/>
      <pc:docMkLst>
        <pc:docMk/>
      </pc:docMkLst>
      <pc:sldChg chg="modSp mod">
        <pc:chgData name="pisit puntien" userId="8757d7f397b53f74" providerId="LiveId" clId="{B84DEF8B-3E03-1B4D-88F9-779B2C0FF4F7}" dt="2021-12-14T17:50:00.136" v="43" actId="20577"/>
        <pc:sldMkLst>
          <pc:docMk/>
          <pc:sldMk cId="0" sldId="267"/>
        </pc:sldMkLst>
        <pc:spChg chg="mod">
          <ac:chgData name="pisit puntien" userId="8757d7f397b53f74" providerId="LiveId" clId="{B84DEF8B-3E03-1B4D-88F9-779B2C0FF4F7}" dt="2021-12-14T17:50:00.136" v="43" actId="20577"/>
          <ac:spMkLst>
            <pc:docMk/>
            <pc:sldMk cId="0" sldId="267"/>
            <ac:spMk id="2" creationId="{00000000-0000-0000-0000-000000000000}"/>
          </ac:spMkLst>
        </pc:spChg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72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73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74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77"/>
        </pc:sldMkLst>
      </pc:sldChg>
      <pc:sldChg chg="del">
        <pc:chgData name="pisit puntien" userId="8757d7f397b53f74" providerId="LiveId" clId="{B84DEF8B-3E03-1B4D-88F9-779B2C0FF4F7}" dt="2021-12-14T17:50:47.200" v="44" actId="2696"/>
        <pc:sldMkLst>
          <pc:docMk/>
          <pc:sldMk cId="0" sldId="279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81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82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84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86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88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94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95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97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298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1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2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3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4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5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6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8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09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10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13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0" sldId="315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4156490725" sldId="318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4105625051" sldId="319"/>
        </pc:sldMkLst>
      </pc:sldChg>
      <pc:sldChg chg="del">
        <pc:chgData name="pisit puntien" userId="8757d7f397b53f74" providerId="LiveId" clId="{B84DEF8B-3E03-1B4D-88F9-779B2C0FF4F7}" dt="2021-12-14T17:50:58.762" v="45" actId="2696"/>
        <pc:sldMkLst>
          <pc:docMk/>
          <pc:sldMk cId="966939809" sldId="320"/>
        </pc:sldMkLst>
      </pc:sldChg>
      <pc:sldChg chg="del">
        <pc:chgData name="pisit puntien" userId="8757d7f397b53f74" providerId="LiveId" clId="{B84DEF8B-3E03-1B4D-88F9-779B2C0FF4F7}" dt="2021-12-14T17:50:47.200" v="44" actId="2696"/>
        <pc:sldMkLst>
          <pc:docMk/>
          <pc:sldMk cId="1650411977" sldId="321"/>
        </pc:sldMkLst>
      </pc:sldChg>
      <pc:sldChg chg="del">
        <pc:chgData name="pisit puntien" userId="8757d7f397b53f74" providerId="LiveId" clId="{B84DEF8B-3E03-1B4D-88F9-779B2C0FF4F7}" dt="2021-12-14T17:50:47.200" v="44" actId="2696"/>
        <pc:sldMkLst>
          <pc:docMk/>
          <pc:sldMk cId="3233522246" sldId="322"/>
        </pc:sldMkLst>
      </pc:sldChg>
      <pc:sldChg chg="del">
        <pc:chgData name="pisit puntien" userId="8757d7f397b53f74" providerId="LiveId" clId="{B84DEF8B-3E03-1B4D-88F9-779B2C0FF4F7}" dt="2021-12-14T17:50:47.200" v="44" actId="2696"/>
        <pc:sldMkLst>
          <pc:docMk/>
          <pc:sldMk cId="4027387971" sldId="323"/>
        </pc:sldMkLst>
      </pc:sldChg>
      <pc:sldChg chg="del">
        <pc:chgData name="pisit puntien" userId="8757d7f397b53f74" providerId="LiveId" clId="{B84DEF8B-3E03-1B4D-88F9-779B2C0FF4F7}" dt="2021-12-14T17:50:47.200" v="44" actId="2696"/>
        <pc:sldMkLst>
          <pc:docMk/>
          <pc:sldMk cId="3890134912" sldId="32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H Sarabun New" panose="020B0500040200020003" pitchFamily="34" charset="-34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H Sarabun New" panose="020B0500040200020003" pitchFamily="34" charset="-34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pinterest.com/handmadepie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912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H Sarabun New" pitchFamily="34" charset="-34"/>
                <a:cs typeface="TH Sarabun New" pitchFamily="34" charset="-34"/>
              </a:rPr>
            </a:br>
            <a:r>
              <a:rPr lang="en-US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PAI3202 </a:t>
            </a:r>
            <a:r>
              <a:rPr lang="th-TH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จิตรกรรม</a:t>
            </a:r>
            <a:r>
              <a:rPr lang="en-US" sz="6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6</a:t>
            </a:r>
            <a:br>
              <a:rPr lang="th-TH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</a:br>
            <a:br>
              <a:rPr lang="th-TH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</a:br>
            <a:r>
              <a:rPr lang="th-TH" sz="5400" b="1" cap="all" dirty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TH Sarabun New" pitchFamily="34" charset="-34"/>
              </a:rPr>
              <a:t>2/ 2564</a:t>
            </a:r>
            <a:endParaRPr lang="en-US" sz="54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TH Sarabun New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13" y="838260"/>
            <a:ext cx="3008313" cy="2438340"/>
          </a:xfrm>
        </p:spPr>
        <p:txBody>
          <a:bodyPr>
            <a:noAutofit/>
          </a:bodyPr>
          <a:lstStyle/>
          <a:p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b="1" dirty="0"/>
              <a:t>Claude Monet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French Painter</a:t>
            </a:r>
            <a:br>
              <a:rPr lang="en-US" sz="3200" b="1" dirty="0"/>
            </a:br>
            <a:br>
              <a:rPr lang="en-US" sz="3200" b="1" dirty="0"/>
            </a:br>
            <a:endParaRPr lang="th-TH" sz="32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38260"/>
            <a:ext cx="3319442" cy="5105340"/>
          </a:xfrm>
        </p:spPr>
      </p:pic>
    </p:spTree>
    <p:extLst>
      <p:ext uri="{BB962C8B-B14F-4D97-AF65-F5344CB8AC3E}">
        <p14:creationId xmlns:p14="http://schemas.microsoft.com/office/powerpoint/2010/main" val="13370944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24" y="381000"/>
            <a:ext cx="4859152" cy="6338026"/>
          </a:xfrm>
        </p:spPr>
      </p:pic>
    </p:spTree>
    <p:extLst>
      <p:ext uri="{BB962C8B-B14F-4D97-AF65-F5344CB8AC3E}">
        <p14:creationId xmlns:p14="http://schemas.microsoft.com/office/powerpoint/2010/main" val="21787516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55" y="286140"/>
            <a:ext cx="4595489" cy="6404864"/>
          </a:xfrm>
        </p:spPr>
      </p:pic>
    </p:spTree>
    <p:extLst>
      <p:ext uri="{BB962C8B-B14F-4D97-AF65-F5344CB8AC3E}">
        <p14:creationId xmlns:p14="http://schemas.microsoft.com/office/powerpoint/2010/main" val="2992953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23" y="278951"/>
            <a:ext cx="4897953" cy="6248884"/>
          </a:xfrm>
        </p:spPr>
      </p:pic>
    </p:spTree>
    <p:extLst>
      <p:ext uri="{BB962C8B-B14F-4D97-AF65-F5344CB8AC3E}">
        <p14:creationId xmlns:p14="http://schemas.microsoft.com/office/powerpoint/2010/main" val="14866216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45" y="373137"/>
            <a:ext cx="4644910" cy="6111726"/>
          </a:xfrm>
        </p:spPr>
      </p:pic>
    </p:spTree>
    <p:extLst>
      <p:ext uri="{BB962C8B-B14F-4D97-AF65-F5344CB8AC3E}">
        <p14:creationId xmlns:p14="http://schemas.microsoft.com/office/powerpoint/2010/main" val="28945345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92" y="330123"/>
            <a:ext cx="4340415" cy="6270425"/>
          </a:xfrm>
        </p:spPr>
      </p:pic>
    </p:spTree>
    <p:extLst>
      <p:ext uri="{BB962C8B-B14F-4D97-AF65-F5344CB8AC3E}">
        <p14:creationId xmlns:p14="http://schemas.microsoft.com/office/powerpoint/2010/main" val="26305538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20" y="241347"/>
            <a:ext cx="3337560" cy="6257928"/>
          </a:xfrm>
        </p:spPr>
      </p:pic>
    </p:spTree>
    <p:extLst>
      <p:ext uri="{BB962C8B-B14F-4D97-AF65-F5344CB8AC3E}">
        <p14:creationId xmlns:p14="http://schemas.microsoft.com/office/powerpoint/2010/main" val="107704472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98" y="284995"/>
            <a:ext cx="4514203" cy="6248400"/>
          </a:xfrm>
        </p:spPr>
      </p:pic>
    </p:spTree>
    <p:extLst>
      <p:ext uri="{BB962C8B-B14F-4D97-AF65-F5344CB8AC3E}">
        <p14:creationId xmlns:p14="http://schemas.microsoft.com/office/powerpoint/2010/main" val="32701693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78" y="429254"/>
            <a:ext cx="3816444" cy="5999492"/>
          </a:xfrm>
        </p:spPr>
      </p:pic>
    </p:spTree>
    <p:extLst>
      <p:ext uri="{BB962C8B-B14F-4D97-AF65-F5344CB8AC3E}">
        <p14:creationId xmlns:p14="http://schemas.microsoft.com/office/powerpoint/2010/main" val="7177196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10" y="420701"/>
            <a:ext cx="3375979" cy="6016597"/>
          </a:xfrm>
        </p:spPr>
      </p:pic>
    </p:spTree>
    <p:extLst>
      <p:ext uri="{BB962C8B-B14F-4D97-AF65-F5344CB8AC3E}">
        <p14:creationId xmlns:p14="http://schemas.microsoft.com/office/powerpoint/2010/main" val="20296973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80" y="287937"/>
            <a:ext cx="3348040" cy="6282125"/>
          </a:xfrm>
        </p:spPr>
      </p:pic>
    </p:spTree>
    <p:extLst>
      <p:ext uri="{BB962C8B-B14F-4D97-AF65-F5344CB8AC3E}">
        <p14:creationId xmlns:p14="http://schemas.microsoft.com/office/powerpoint/2010/main" val="146722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555750"/>
          </a:xfrm>
        </p:spPr>
        <p:txBody>
          <a:bodyPr>
            <a:noAutofit/>
          </a:bodyPr>
          <a:lstStyle/>
          <a:p>
            <a:r>
              <a:rPr lang="en-US" sz="3200" dirty="0"/>
              <a:t>Women in the Garden (1866-67)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70" y="152400"/>
            <a:ext cx="5200650" cy="6400800"/>
          </a:xfrm>
        </p:spPr>
      </p:pic>
    </p:spTree>
    <p:extLst>
      <p:ext uri="{BB962C8B-B14F-4D97-AF65-F5344CB8AC3E}">
        <p14:creationId xmlns:p14="http://schemas.microsoft.com/office/powerpoint/2010/main" val="40979571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23" y="228600"/>
            <a:ext cx="3244154" cy="6400800"/>
          </a:xfrm>
        </p:spPr>
      </p:pic>
    </p:spTree>
    <p:extLst>
      <p:ext uri="{BB962C8B-B14F-4D97-AF65-F5344CB8AC3E}">
        <p14:creationId xmlns:p14="http://schemas.microsoft.com/office/powerpoint/2010/main" val="6416606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81" y="351526"/>
            <a:ext cx="3795437" cy="6154947"/>
          </a:xfrm>
        </p:spPr>
      </p:pic>
    </p:spTree>
    <p:extLst>
      <p:ext uri="{BB962C8B-B14F-4D97-AF65-F5344CB8AC3E}">
        <p14:creationId xmlns:p14="http://schemas.microsoft.com/office/powerpoint/2010/main" val="9507597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16" y="372671"/>
            <a:ext cx="3973768" cy="6112657"/>
          </a:xfrm>
        </p:spPr>
      </p:pic>
    </p:spTree>
    <p:extLst>
      <p:ext uri="{BB962C8B-B14F-4D97-AF65-F5344CB8AC3E}">
        <p14:creationId xmlns:p14="http://schemas.microsoft.com/office/powerpoint/2010/main" val="24186380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09" y="228600"/>
            <a:ext cx="3524982" cy="6438325"/>
          </a:xfrm>
        </p:spPr>
      </p:pic>
    </p:spTree>
    <p:extLst>
      <p:ext uri="{BB962C8B-B14F-4D97-AF65-F5344CB8AC3E}">
        <p14:creationId xmlns:p14="http://schemas.microsoft.com/office/powerpoint/2010/main" val="334249050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80" y="249683"/>
            <a:ext cx="3582639" cy="6295209"/>
          </a:xfrm>
        </p:spPr>
      </p:pic>
    </p:spTree>
    <p:extLst>
      <p:ext uri="{BB962C8B-B14F-4D97-AF65-F5344CB8AC3E}">
        <p14:creationId xmlns:p14="http://schemas.microsoft.com/office/powerpoint/2010/main" val="7739292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72" y="219371"/>
            <a:ext cx="6267056" cy="6419257"/>
          </a:xfrm>
        </p:spPr>
      </p:pic>
    </p:spTree>
    <p:extLst>
      <p:ext uri="{BB962C8B-B14F-4D97-AF65-F5344CB8AC3E}">
        <p14:creationId xmlns:p14="http://schemas.microsoft.com/office/powerpoint/2010/main" val="25870924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74638"/>
            <a:ext cx="4216399" cy="6324600"/>
          </a:xfrm>
        </p:spPr>
      </p:pic>
    </p:spTree>
    <p:extLst>
      <p:ext uri="{BB962C8B-B14F-4D97-AF65-F5344CB8AC3E}">
        <p14:creationId xmlns:p14="http://schemas.microsoft.com/office/powerpoint/2010/main" val="10347033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5" y="274577"/>
            <a:ext cx="4287410" cy="6308785"/>
          </a:xfrm>
        </p:spPr>
      </p:pic>
    </p:spTree>
    <p:extLst>
      <p:ext uri="{BB962C8B-B14F-4D97-AF65-F5344CB8AC3E}">
        <p14:creationId xmlns:p14="http://schemas.microsoft.com/office/powerpoint/2010/main" val="8937573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31" y="533400"/>
            <a:ext cx="7180538" cy="5791200"/>
          </a:xfrm>
        </p:spPr>
      </p:pic>
    </p:spTree>
    <p:extLst>
      <p:ext uri="{BB962C8B-B14F-4D97-AF65-F5344CB8AC3E}">
        <p14:creationId xmlns:p14="http://schemas.microsoft.com/office/powerpoint/2010/main" val="29083035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84" y="274638"/>
            <a:ext cx="4564631" cy="6189024"/>
          </a:xfrm>
        </p:spPr>
      </p:pic>
    </p:spTree>
    <p:extLst>
      <p:ext uri="{BB962C8B-B14F-4D97-AF65-F5344CB8AC3E}">
        <p14:creationId xmlns:p14="http://schemas.microsoft.com/office/powerpoint/2010/main" val="1892193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sz="3200" b="1" dirty="0"/>
              <a:t>Westminster Bridge (aka The Thames below Westminster) (1871)</a:t>
            </a:r>
            <a:br>
              <a:rPr lang="en-US" sz="3200" b="1" dirty="0"/>
            </a:br>
            <a:endParaRPr lang="th-TH" sz="32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2" y="1447800"/>
            <a:ext cx="7328816" cy="4894035"/>
          </a:xfrm>
        </p:spPr>
      </p:pic>
    </p:spTree>
    <p:extLst>
      <p:ext uri="{BB962C8B-B14F-4D97-AF65-F5344CB8AC3E}">
        <p14:creationId xmlns:p14="http://schemas.microsoft.com/office/powerpoint/2010/main" val="42403102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4" y="762000"/>
            <a:ext cx="7385811" cy="5516563"/>
          </a:xfrm>
        </p:spPr>
      </p:pic>
    </p:spTree>
    <p:extLst>
      <p:ext uri="{BB962C8B-B14F-4D97-AF65-F5344CB8AC3E}">
        <p14:creationId xmlns:p14="http://schemas.microsoft.com/office/powerpoint/2010/main" val="26917890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52" y="152400"/>
            <a:ext cx="2783495" cy="6597916"/>
          </a:xfrm>
        </p:spPr>
      </p:pic>
    </p:spTree>
    <p:extLst>
      <p:ext uri="{BB962C8B-B14F-4D97-AF65-F5344CB8AC3E}">
        <p14:creationId xmlns:p14="http://schemas.microsoft.com/office/powerpoint/2010/main" val="3965044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Impression, sunrise (1873)</a:t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th-TH" sz="3200" dirty="0">
              <a:solidFill>
                <a:srgbClr val="FF0000"/>
              </a:solidFill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762000"/>
            <a:ext cx="6819900" cy="5590083"/>
          </a:xfrm>
        </p:spPr>
      </p:pic>
    </p:spTree>
    <p:extLst>
      <p:ext uri="{BB962C8B-B14F-4D97-AF65-F5344CB8AC3E}">
        <p14:creationId xmlns:p14="http://schemas.microsoft.com/office/powerpoint/2010/main" val="271606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708150"/>
          </a:xfrm>
        </p:spPr>
        <p:txBody>
          <a:bodyPr>
            <a:normAutofit/>
          </a:bodyPr>
          <a:lstStyle/>
          <a:p>
            <a:r>
              <a:rPr lang="en-US" sz="3200" dirty="0"/>
              <a:t>Boulevard des </a:t>
            </a:r>
            <a:r>
              <a:rPr lang="en-US" sz="3200" dirty="0" err="1"/>
              <a:t>Capucines</a:t>
            </a:r>
            <a:r>
              <a:rPr lang="en-US" sz="3200" dirty="0"/>
              <a:t> (1873)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3050"/>
            <a:ext cx="4615911" cy="6280150"/>
          </a:xfrm>
        </p:spPr>
      </p:pic>
    </p:spTree>
    <p:extLst>
      <p:ext uri="{BB962C8B-B14F-4D97-AF65-F5344CB8AC3E}">
        <p14:creationId xmlns:p14="http://schemas.microsoft.com/office/powerpoint/2010/main" val="338096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317750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r>
              <a:rPr lang="en-US" sz="3200" dirty="0"/>
              <a:t>Woman with a Parasol - Madame Monet and Her Son (1875)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00"/>
            <a:ext cx="4114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02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16" y="37381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dirty="0"/>
              <a:t>Haystacks at </a:t>
            </a:r>
            <a:r>
              <a:rPr lang="en-US" sz="4000" b="1" dirty="0" err="1"/>
              <a:t>Giverny</a:t>
            </a:r>
            <a:r>
              <a:rPr lang="en-US" sz="4000" b="1" dirty="0"/>
              <a:t> series</a:t>
            </a:r>
            <a:endParaRPr lang="th-TH" sz="40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92" y="1447800"/>
            <a:ext cx="6632447" cy="5181600"/>
          </a:xfrm>
        </p:spPr>
      </p:pic>
    </p:spTree>
    <p:extLst>
      <p:ext uri="{BB962C8B-B14F-4D97-AF65-F5344CB8AC3E}">
        <p14:creationId xmlns:p14="http://schemas.microsoft.com/office/powerpoint/2010/main" val="3415991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81"/>
            <a:ext cx="8229600" cy="1105619"/>
          </a:xfrm>
        </p:spPr>
        <p:txBody>
          <a:bodyPr>
            <a:normAutofit/>
          </a:bodyPr>
          <a:lstStyle/>
          <a:p>
            <a:r>
              <a:rPr lang="en-US" sz="3200" b="1" dirty="0"/>
              <a:t>Haystacks at </a:t>
            </a:r>
            <a:r>
              <a:rPr lang="en-US" sz="3200" b="1" dirty="0" err="1"/>
              <a:t>Giverny</a:t>
            </a:r>
            <a:r>
              <a:rPr lang="en-US" sz="3200" b="1" dirty="0"/>
              <a:t> 1884</a:t>
            </a:r>
            <a:br>
              <a:rPr lang="en-US" sz="3200" b="1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2" y="838200"/>
            <a:ext cx="7549916" cy="6019800"/>
          </a:xfrm>
        </p:spPr>
      </p:pic>
    </p:spTree>
    <p:extLst>
      <p:ext uri="{BB962C8B-B14F-4D97-AF65-F5344CB8AC3E}">
        <p14:creationId xmlns:p14="http://schemas.microsoft.com/office/powerpoint/2010/main" val="905680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59091" cy="5715000"/>
          </a:xfrm>
        </p:spPr>
      </p:pic>
    </p:spTree>
    <p:extLst>
      <p:ext uri="{BB962C8B-B14F-4D97-AF65-F5344CB8AC3E}">
        <p14:creationId xmlns:p14="http://schemas.microsoft.com/office/powerpoint/2010/main" val="4289188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86800" cy="6173420"/>
          </a:xfrm>
        </p:spPr>
      </p:pic>
    </p:spTree>
    <p:extLst>
      <p:ext uri="{BB962C8B-B14F-4D97-AF65-F5344CB8AC3E}">
        <p14:creationId xmlns:p14="http://schemas.microsoft.com/office/powerpoint/2010/main" val="132627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967"/>
            <a:ext cx="9144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6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fontAlgn="base"/>
            <a:r>
              <a:rPr lang="en-US" sz="3200" b="1" cap="all" dirty="0"/>
              <a:t>HAYSTACKS (EFFECT OF SNOW AND SUN) 65 x 92 cm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8" y="665672"/>
            <a:ext cx="8568564" cy="6096000"/>
          </a:xfrm>
        </p:spPr>
      </p:pic>
    </p:spTree>
    <p:extLst>
      <p:ext uri="{BB962C8B-B14F-4D97-AF65-F5344CB8AC3E}">
        <p14:creationId xmlns:p14="http://schemas.microsoft.com/office/powerpoint/2010/main" val="656614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" y="152400"/>
            <a:ext cx="9092345" cy="6330900"/>
          </a:xfrm>
        </p:spPr>
      </p:pic>
    </p:spTree>
    <p:extLst>
      <p:ext uri="{BB962C8B-B14F-4D97-AF65-F5344CB8AC3E}">
        <p14:creationId xmlns:p14="http://schemas.microsoft.com/office/powerpoint/2010/main" val="63088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7" y="228600"/>
            <a:ext cx="8685506" cy="6354762"/>
          </a:xfrm>
        </p:spPr>
      </p:pic>
    </p:spTree>
    <p:extLst>
      <p:ext uri="{BB962C8B-B14F-4D97-AF65-F5344CB8AC3E}">
        <p14:creationId xmlns:p14="http://schemas.microsoft.com/office/powerpoint/2010/main" val="1634283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3" y="480219"/>
            <a:ext cx="8500914" cy="5897562"/>
          </a:xfrm>
        </p:spPr>
      </p:pic>
    </p:spTree>
    <p:extLst>
      <p:ext uri="{BB962C8B-B14F-4D97-AF65-F5344CB8AC3E}">
        <p14:creationId xmlns:p14="http://schemas.microsoft.com/office/powerpoint/2010/main" val="81461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381000"/>
            <a:ext cx="8479971" cy="5935980"/>
          </a:xfrm>
        </p:spPr>
      </p:pic>
    </p:spTree>
    <p:extLst>
      <p:ext uri="{BB962C8B-B14F-4D97-AF65-F5344CB8AC3E}">
        <p14:creationId xmlns:p14="http://schemas.microsoft.com/office/powerpoint/2010/main" val="442380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600"/>
            <a:ext cx="8153400" cy="6305297"/>
          </a:xfrm>
        </p:spPr>
      </p:pic>
    </p:spTree>
    <p:extLst>
      <p:ext uri="{BB962C8B-B14F-4D97-AF65-F5344CB8AC3E}">
        <p14:creationId xmlns:p14="http://schemas.microsoft.com/office/powerpoint/2010/main" val="3429589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6155"/>
            <a:ext cx="8305800" cy="6552353"/>
          </a:xfrm>
        </p:spPr>
      </p:pic>
    </p:spTree>
    <p:extLst>
      <p:ext uri="{BB962C8B-B14F-4D97-AF65-F5344CB8AC3E}">
        <p14:creationId xmlns:p14="http://schemas.microsoft.com/office/powerpoint/2010/main" val="1848890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533400"/>
          </a:xfrm>
        </p:spPr>
        <p:txBody>
          <a:bodyPr>
            <a:noAutofit/>
          </a:bodyPr>
          <a:lstStyle/>
          <a:p>
            <a:r>
              <a:rPr lang="en-US" sz="2800" b="1" dirty="0">
                <a:cs typeface="TH Sarabun New" panose="020B0500040200020003" pitchFamily="34" charset="-34"/>
              </a:rPr>
              <a:t>Haystack. End of the Summer  (1890 - 1891), 60.5 × 100.8 cm </a:t>
            </a:r>
            <a:endParaRPr lang="th-TH" sz="28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14337"/>
            <a:ext cx="8039101" cy="6029326"/>
          </a:xfrm>
        </p:spPr>
      </p:pic>
    </p:spTree>
    <p:extLst>
      <p:ext uri="{BB962C8B-B14F-4D97-AF65-F5344CB8AC3E}">
        <p14:creationId xmlns:p14="http://schemas.microsoft.com/office/powerpoint/2010/main" val="13552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755"/>
            <a:ext cx="8229600" cy="809445"/>
          </a:xfrm>
        </p:spPr>
        <p:txBody>
          <a:bodyPr>
            <a:normAutofit/>
          </a:bodyPr>
          <a:lstStyle/>
          <a:p>
            <a:r>
              <a:rPr lang="en-US" sz="4000" b="1" dirty="0"/>
              <a:t>Rouen Cathedral series</a:t>
            </a:r>
            <a:endParaRPr lang="th-TH" sz="40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24" y="838200"/>
            <a:ext cx="5238749" cy="5867400"/>
          </a:xfrm>
        </p:spPr>
      </p:pic>
    </p:spTree>
    <p:extLst>
      <p:ext uri="{BB962C8B-B14F-4D97-AF65-F5344CB8AC3E}">
        <p14:creationId xmlns:p14="http://schemas.microsoft.com/office/powerpoint/2010/main" val="2797734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1162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Rouen Cathedral: The Facade at Sunset (1894)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3657600" cy="5715000"/>
          </a:xfrm>
        </p:spPr>
      </p:pic>
    </p:spTree>
    <p:extLst>
      <p:ext uri="{BB962C8B-B14F-4D97-AF65-F5344CB8AC3E}">
        <p14:creationId xmlns:p14="http://schemas.microsoft.com/office/powerpoint/2010/main" val="146680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การนับปีคริสตศักราช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9762"/>
            <a:ext cx="9144000" cy="6218238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500 A.D. = พระเยซูประสูติมาได้แล้ว 500 ปี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marL="400050" lvl="1" indent="0">
              <a:buNone/>
            </a:pPr>
            <a:r>
              <a:rPr lang="en-US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A.D </a:t>
            </a:r>
            <a:r>
              <a:rPr lang="th-TH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ย่อมาจากคำว่า </a:t>
            </a:r>
            <a:r>
              <a:rPr lang="en-US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anno Domini </a:t>
            </a:r>
            <a:r>
              <a:rPr lang="th-TH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ซึ่งเป็นภาษาละติน แปลว่า </a:t>
            </a:r>
            <a:r>
              <a:rPr lang="en-US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 the year of our Lord </a:t>
            </a:r>
            <a:r>
              <a:rPr lang="th-TH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 the year of Christian era since the birth of Christ </a:t>
            </a:r>
            <a:r>
              <a:rPr lang="th-TH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แปลเป็นไทยได้ความว่า ในปีที่พระเยซูได้ทรงประสูติขึ้นมา โดยเริ่มต้นนับเป็น ค.ศ. 1 ถ้านับถึงปี 500 </a:t>
            </a:r>
            <a:r>
              <a:rPr lang="en-US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A.D. </a:t>
            </a:r>
            <a:r>
              <a:rPr lang="th-TH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ก็หมายความว่า พระเยซูประสูติมาได้แล้ว 500 ปี</a:t>
            </a:r>
          </a:p>
          <a:p>
            <a:r>
              <a:rPr lang="th-TH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1,500 B.C. = ก่อนพระเยซูประสูติ 1,500 ปี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B.C </a:t>
            </a:r>
            <a:r>
              <a:rPr lang="th-TH" sz="24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ย่อมาจาก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Before (the birth of) Christ </a:t>
            </a:r>
            <a:r>
              <a:rPr lang="th-TH" sz="24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หรือแปลเป็นไทยได้ความว่า ปีก่อนพระเยซูจะประสูติ หรือก่อนคริสตกาล (ก่อนคริสต์ศักราช)  เช่น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Rome was founded in 753 B.C. </a:t>
            </a:r>
            <a:r>
              <a:rPr lang="th-TH" sz="2400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แปลว่า กรุงโรมสร้างเมื่อ 753 ปีก่อนคริสตศักราช หรือนับรวมได้ มาถึงปีนี้ (ค.ศ. 2019 + 753) แสดงว่าสร้างมาแล้ว 2,772 ปี</a:t>
            </a:r>
          </a:p>
          <a:p>
            <a:pPr marL="457200" lvl="1" indent="0">
              <a:buNone/>
            </a:pPr>
            <a:endParaRPr lang="th-TH" dirty="0">
              <a:solidFill>
                <a:schemeClr val="accent6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12" y="4437847"/>
            <a:ext cx="5819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5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411162"/>
          </a:xfrm>
        </p:spPr>
        <p:txBody>
          <a:bodyPr>
            <a:noAutofit/>
          </a:bodyPr>
          <a:lstStyle/>
          <a:p>
            <a:r>
              <a:rPr lang="en-US" sz="2800" dirty="0"/>
              <a:t>Rouen Cathedral, Full Sunlight (1894) 73.5 x 107 cm.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439917"/>
            <a:ext cx="4038600" cy="6313679"/>
          </a:xfrm>
        </p:spPr>
      </p:pic>
    </p:spTree>
    <p:extLst>
      <p:ext uri="{BB962C8B-B14F-4D97-AF65-F5344CB8AC3E}">
        <p14:creationId xmlns:p14="http://schemas.microsoft.com/office/powerpoint/2010/main" val="2665504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755"/>
            <a:ext cx="8229600" cy="411162"/>
          </a:xfrm>
        </p:spPr>
        <p:txBody>
          <a:bodyPr>
            <a:noAutofit/>
          </a:bodyPr>
          <a:lstStyle/>
          <a:p>
            <a:r>
              <a:rPr lang="en-US" sz="2800" dirty="0"/>
              <a:t>Rouen Cathedral, West Façade, Sunlight (1892)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89" y="466550"/>
            <a:ext cx="3841622" cy="5865074"/>
          </a:xfrm>
        </p:spPr>
      </p:pic>
    </p:spTree>
    <p:extLst>
      <p:ext uri="{BB962C8B-B14F-4D97-AF65-F5344CB8AC3E}">
        <p14:creationId xmlns:p14="http://schemas.microsoft.com/office/powerpoint/2010/main" val="2682699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755"/>
            <a:ext cx="8229600" cy="411162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Rouen Cathedral, red, Sunlight 1892</a:t>
            </a:r>
            <a:br>
              <a:rPr lang="en-US" sz="2800" dirty="0"/>
            </a:b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16" y="533400"/>
            <a:ext cx="3987166" cy="6134103"/>
          </a:xfrm>
        </p:spPr>
      </p:pic>
    </p:spTree>
    <p:extLst>
      <p:ext uri="{BB962C8B-B14F-4D97-AF65-F5344CB8AC3E}">
        <p14:creationId xmlns:p14="http://schemas.microsoft.com/office/powerpoint/2010/main" val="3275699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i="1" dirty="0"/>
              <a:t>Rouen Cathedral, red, Sunlight</a:t>
            </a:r>
            <a:r>
              <a:rPr lang="en-US" sz="2800" dirty="0"/>
              <a:t> 1892-1893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16" y="569650"/>
            <a:ext cx="3980568" cy="5960904"/>
          </a:xfrm>
        </p:spPr>
      </p:pic>
    </p:spTree>
    <p:extLst>
      <p:ext uri="{BB962C8B-B14F-4D97-AF65-F5344CB8AC3E}">
        <p14:creationId xmlns:p14="http://schemas.microsoft.com/office/powerpoint/2010/main" val="275518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Rouen Cathedral, Harmony in Blue, 1892-1893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64" y="457200"/>
            <a:ext cx="4070871" cy="6019800"/>
          </a:xfrm>
        </p:spPr>
      </p:pic>
    </p:spTree>
    <p:extLst>
      <p:ext uri="{BB962C8B-B14F-4D97-AF65-F5344CB8AC3E}">
        <p14:creationId xmlns:p14="http://schemas.microsoft.com/office/powerpoint/2010/main" val="441391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Rouen Cathedral in Full Sunlight - Harmony in Blue and Gold (1893)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0" y="457200"/>
            <a:ext cx="4091940" cy="6107373"/>
          </a:xfrm>
        </p:spPr>
      </p:pic>
    </p:spTree>
    <p:extLst>
      <p:ext uri="{BB962C8B-B14F-4D97-AF65-F5344CB8AC3E}">
        <p14:creationId xmlns:p14="http://schemas.microsoft.com/office/powerpoint/2010/main" val="3583410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Rouen Cathedral in Full Sunlight - Harmony in Gold and Blue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486917"/>
            <a:ext cx="3771900" cy="5884165"/>
          </a:xfrm>
        </p:spPr>
      </p:pic>
    </p:spTree>
    <p:extLst>
      <p:ext uri="{BB962C8B-B14F-4D97-AF65-F5344CB8AC3E}">
        <p14:creationId xmlns:p14="http://schemas.microsoft.com/office/powerpoint/2010/main" val="192098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br>
              <a:rPr lang="en-US" sz="2800" b="1" dirty="0">
                <a:cs typeface="TH Sarabun New" panose="020B0500040200020003" pitchFamily="34" charset="-34"/>
              </a:rPr>
            </a:br>
            <a:r>
              <a:rPr lang="en-US" sz="2800" dirty="0">
                <a:cs typeface="TH Sarabun New" panose="020B0500040200020003" pitchFamily="34" charset="-34"/>
              </a:rPr>
              <a:t>Waterloo Bridge (1899)  65 x 100 cm</a:t>
            </a:r>
            <a:br>
              <a:rPr lang="en-US" sz="2800" dirty="0">
                <a:cs typeface="TH Sarabun New" panose="020B0500040200020003" pitchFamily="34" charset="-34"/>
              </a:rPr>
            </a:b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187629" cy="5181600"/>
          </a:xfrm>
        </p:spPr>
      </p:pic>
    </p:spTree>
    <p:extLst>
      <p:ext uri="{BB962C8B-B14F-4D97-AF65-F5344CB8AC3E}">
        <p14:creationId xmlns:p14="http://schemas.microsoft.com/office/powerpoint/2010/main" val="638747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r>
              <a:rPr lang="en-US" sz="2800" dirty="0"/>
              <a:t>Waterloo Bridge, Sunlight Effect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8" y="831138"/>
            <a:ext cx="8051223" cy="5195723"/>
          </a:xfrm>
        </p:spPr>
      </p:pic>
    </p:spTree>
    <p:extLst>
      <p:ext uri="{BB962C8B-B14F-4D97-AF65-F5344CB8AC3E}">
        <p14:creationId xmlns:p14="http://schemas.microsoft.com/office/powerpoint/2010/main" val="824516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Hazy Sunshine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0" y="876300"/>
            <a:ext cx="7927639" cy="5105400"/>
          </a:xfrm>
        </p:spPr>
      </p:pic>
    </p:spTree>
    <p:extLst>
      <p:ext uri="{BB962C8B-B14F-4D97-AF65-F5344CB8AC3E}">
        <p14:creationId xmlns:p14="http://schemas.microsoft.com/office/powerpoint/2010/main" val="117673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4749836"/>
            <a:ext cx="8570382" cy="2108163"/>
          </a:xfrm>
        </p:spPr>
        <p:txBody>
          <a:bodyPr>
            <a:normAutofit/>
          </a:bodyPr>
          <a:lstStyle/>
          <a:p>
            <a:pPr algn="l"/>
            <a:r>
              <a:rPr lang="th-TH" sz="2000" b="1" dirty="0">
                <a:solidFill>
                  <a:srgbClr val="FF0000"/>
                </a:solidFill>
                <a:cs typeface="TH Sarabun New" panose="020B0500040200020003" pitchFamily="34" charset="-34"/>
              </a:rPr>
              <a:t>Impressionism              1872                            1892</a:t>
            </a:r>
            <a:br>
              <a:rPr lang="th-TH" sz="2000" b="1" dirty="0">
                <a:cs typeface="TH Sarabun New" panose="020B0500040200020003" pitchFamily="34" charset="-34"/>
              </a:rPr>
            </a:br>
            <a:r>
              <a:rPr lang="th-TH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Post-Impressionism  1880s</a:t>
            </a:r>
            <a:r>
              <a:rPr lang="th-TH" sz="2000" dirty="0">
                <a:solidFill>
                  <a:srgbClr val="0070C0"/>
                </a:solidFill>
                <a:cs typeface="TH Sarabun New" panose="020B0500040200020003" pitchFamily="34" charset="-34"/>
              </a:rPr>
              <a:t> </a:t>
            </a:r>
            <a:r>
              <a:rPr lang="th-TH" sz="2000" b="1" dirty="0">
                <a:solidFill>
                  <a:srgbClr val="0070C0"/>
                </a:solidFill>
                <a:cs typeface="TH Sarabun New" panose="020B0500040200020003" pitchFamily="34" charset="-34"/>
              </a:rPr>
              <a:t>                          1914 </a:t>
            </a:r>
            <a:br>
              <a:rPr lang="th-TH" sz="2000" b="1" dirty="0">
                <a:cs typeface="TH Sarabun New" panose="020B0500040200020003" pitchFamily="34" charset="-34"/>
              </a:rPr>
            </a:br>
            <a:r>
              <a:rPr lang="th-TH" sz="2000" b="1" dirty="0">
                <a:solidFill>
                  <a:srgbClr val="00B050"/>
                </a:solidFill>
                <a:cs typeface="TH Sarabun New" panose="020B0500040200020003" pitchFamily="34" charset="-34"/>
              </a:rPr>
              <a:t>Neo-Impressionism     1884                            1935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11165" cy="4678362"/>
          </a:xfrm>
        </p:spPr>
      </p:pic>
    </p:spTree>
    <p:extLst>
      <p:ext uri="{BB962C8B-B14F-4D97-AF65-F5344CB8AC3E}">
        <p14:creationId xmlns:p14="http://schemas.microsoft.com/office/powerpoint/2010/main" val="1636721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Waterloo Bridge, Sunlight Effect</a:t>
            </a:r>
            <a:br>
              <a:rPr lang="en-US" b="1" dirty="0"/>
            </a:br>
            <a:r>
              <a:rPr lang="en-US" b="1" dirty="0"/>
              <a:t>1903</a:t>
            </a:r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6" y="1567649"/>
            <a:ext cx="7818768" cy="4983162"/>
          </a:xfrm>
        </p:spPr>
      </p:pic>
    </p:spTree>
    <p:extLst>
      <p:ext uri="{BB962C8B-B14F-4D97-AF65-F5344CB8AC3E}">
        <p14:creationId xmlns:p14="http://schemas.microsoft.com/office/powerpoint/2010/main" val="2344878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r>
              <a:rPr lang="en-US" sz="2800" dirty="0"/>
              <a:t>Waterloo Bridge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0" y="943000"/>
            <a:ext cx="7883720" cy="4972000"/>
          </a:xfrm>
        </p:spPr>
      </p:pic>
    </p:spTree>
    <p:extLst>
      <p:ext uri="{BB962C8B-B14F-4D97-AF65-F5344CB8AC3E}">
        <p14:creationId xmlns:p14="http://schemas.microsoft.com/office/powerpoint/2010/main" val="3994650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Sunlight Effect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334375" cy="5334000"/>
          </a:xfrm>
        </p:spPr>
      </p:pic>
    </p:spTree>
    <p:extLst>
      <p:ext uri="{BB962C8B-B14F-4D97-AF65-F5344CB8AC3E}">
        <p14:creationId xmlns:p14="http://schemas.microsoft.com/office/powerpoint/2010/main" val="3694053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 at Sunset, Pink Effect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85800"/>
            <a:ext cx="8000999" cy="5600699"/>
          </a:xfrm>
        </p:spPr>
      </p:pic>
    </p:spTree>
    <p:extLst>
      <p:ext uri="{BB962C8B-B14F-4D97-AF65-F5344CB8AC3E}">
        <p14:creationId xmlns:p14="http://schemas.microsoft.com/office/powerpoint/2010/main" val="203921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London (1903)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35584"/>
            <a:ext cx="8382000" cy="5386832"/>
          </a:xfrm>
        </p:spPr>
      </p:pic>
    </p:spTree>
    <p:extLst>
      <p:ext uri="{BB962C8B-B14F-4D97-AF65-F5344CB8AC3E}">
        <p14:creationId xmlns:p14="http://schemas.microsoft.com/office/powerpoint/2010/main" val="2871274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Effect of the Sun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17473"/>
            <a:ext cx="8229600" cy="5223053"/>
          </a:xfrm>
        </p:spPr>
      </p:pic>
    </p:spTree>
    <p:extLst>
      <p:ext uri="{BB962C8B-B14F-4D97-AF65-F5344CB8AC3E}">
        <p14:creationId xmlns:p14="http://schemas.microsoft.com/office/powerpoint/2010/main" val="1110603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Grey Weather 1903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6" y="800100"/>
            <a:ext cx="8130618" cy="5257800"/>
          </a:xfrm>
        </p:spPr>
      </p:pic>
    </p:spTree>
    <p:extLst>
      <p:ext uri="{BB962C8B-B14F-4D97-AF65-F5344CB8AC3E}">
        <p14:creationId xmlns:p14="http://schemas.microsoft.com/office/powerpoint/2010/main" val="15009989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Waterloo Bridge, Overcast Weather, 65 x 100 cm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818531"/>
            <a:ext cx="8157713" cy="5220937"/>
          </a:xfrm>
        </p:spPr>
      </p:pic>
    </p:spTree>
    <p:extLst>
      <p:ext uri="{BB962C8B-B14F-4D97-AF65-F5344CB8AC3E}">
        <p14:creationId xmlns:p14="http://schemas.microsoft.com/office/powerpoint/2010/main" val="260644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Water Lilies (1915-1926)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777" y="685800"/>
            <a:ext cx="5936445" cy="5921641"/>
          </a:xfrm>
        </p:spPr>
      </p:pic>
    </p:spTree>
    <p:extLst>
      <p:ext uri="{BB962C8B-B14F-4D97-AF65-F5344CB8AC3E}">
        <p14:creationId xmlns:p14="http://schemas.microsoft.com/office/powerpoint/2010/main" val="3805899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2286000"/>
          </a:xfrm>
        </p:spPr>
        <p:txBody>
          <a:bodyPr>
            <a:noAutofit/>
          </a:bodyPr>
          <a:lstStyle/>
          <a:p>
            <a:r>
              <a:rPr lang="en-US" sz="2800" dirty="0"/>
              <a:t>Edgar Degas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French Painter, Sculptor, and Printmaker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62000"/>
            <a:ext cx="2868935" cy="4412456"/>
          </a:xfrm>
        </p:spPr>
      </p:pic>
    </p:spTree>
    <p:extLst>
      <p:ext uri="{BB962C8B-B14F-4D97-AF65-F5344CB8AC3E}">
        <p14:creationId xmlns:p14="http://schemas.microsoft.com/office/powerpoint/2010/main" val="261134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84550"/>
          </a:xfrm>
        </p:spPr>
        <p:txBody>
          <a:bodyPr>
            <a:normAutofit/>
          </a:bodyPr>
          <a:lstStyle/>
          <a:p>
            <a:r>
              <a:rPr lang="en-US" sz="3200" dirty="0" err="1"/>
              <a:t>Édouard</a:t>
            </a:r>
            <a:r>
              <a:rPr lang="en-US" sz="3200" dirty="0"/>
              <a:t> </a:t>
            </a:r>
            <a:r>
              <a:rPr lang="en-US" sz="3200" dirty="0" err="1"/>
              <a:t>Manet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French Draftsman and Painter</a:t>
            </a:r>
            <a:br>
              <a:rPr lang="en-US" sz="3200" dirty="0"/>
            </a:br>
            <a:endParaRPr lang="th-TH" sz="32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33400"/>
            <a:ext cx="3717926" cy="5718214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FR" b="0" dirty="0"/>
          </a:p>
          <a:p>
            <a:endParaRPr lang="fr-FR" b="0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43200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Bellelli</a:t>
            </a:r>
            <a:r>
              <a:rPr lang="en-US" sz="2800" dirty="0"/>
              <a:t> Family (1858–67)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762000"/>
            <a:ext cx="6953250" cy="5562600"/>
          </a:xfrm>
        </p:spPr>
      </p:pic>
    </p:spTree>
    <p:extLst>
      <p:ext uri="{BB962C8B-B14F-4D97-AF65-F5344CB8AC3E}">
        <p14:creationId xmlns:p14="http://schemas.microsoft.com/office/powerpoint/2010/main" val="3362219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13"/>
            <a:ext cx="8229600" cy="833887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Foyer de la Danse (1872)</a:t>
            </a:r>
            <a:br>
              <a:rPr lang="fr-FR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" y="609600"/>
            <a:ext cx="8386675" cy="6088331"/>
          </a:xfrm>
        </p:spPr>
      </p:pic>
    </p:spTree>
    <p:extLst>
      <p:ext uri="{BB962C8B-B14F-4D97-AF65-F5344CB8AC3E}">
        <p14:creationId xmlns:p14="http://schemas.microsoft.com/office/powerpoint/2010/main" val="2564790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 Cotton Office in New Orleans (1873)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" y="762000"/>
            <a:ext cx="7418070" cy="5852521"/>
          </a:xfrm>
        </p:spPr>
      </p:pic>
    </p:spTree>
    <p:extLst>
      <p:ext uri="{BB962C8B-B14F-4D97-AF65-F5344CB8AC3E}">
        <p14:creationId xmlns:p14="http://schemas.microsoft.com/office/powerpoint/2010/main" val="3916839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Little Dancer of Fourteen Years (1881)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762000"/>
            <a:ext cx="3829050" cy="5105400"/>
          </a:xfrm>
        </p:spPr>
      </p:pic>
    </p:spTree>
    <p:extLst>
      <p:ext uri="{BB962C8B-B14F-4D97-AF65-F5344CB8AC3E}">
        <p14:creationId xmlns:p14="http://schemas.microsoft.com/office/powerpoint/2010/main" val="148208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/>
              <a:t>La Toilette (Nude Arranging Her Hair) (1884-86)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67" y="533400"/>
            <a:ext cx="5550466" cy="5796831"/>
          </a:xfrm>
        </p:spPr>
      </p:pic>
    </p:spTree>
    <p:extLst>
      <p:ext uri="{BB962C8B-B14F-4D97-AF65-F5344CB8AC3E}">
        <p14:creationId xmlns:p14="http://schemas.microsoft.com/office/powerpoint/2010/main" val="1902021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31967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" y="1417638"/>
            <a:ext cx="7913077" cy="4114800"/>
          </a:xfrm>
        </p:spPr>
      </p:pic>
    </p:spTree>
    <p:extLst>
      <p:ext uri="{BB962C8B-B14F-4D97-AF65-F5344CB8AC3E}">
        <p14:creationId xmlns:p14="http://schemas.microsoft.com/office/powerpoint/2010/main" val="1658487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146" y="441877"/>
            <a:ext cx="4677707" cy="5974245"/>
          </a:xfrm>
        </p:spPr>
      </p:pic>
    </p:spTree>
    <p:extLst>
      <p:ext uri="{BB962C8B-B14F-4D97-AF65-F5344CB8AC3E}">
        <p14:creationId xmlns:p14="http://schemas.microsoft.com/office/powerpoint/2010/main" val="21136808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3"/>
            <a:ext cx="8229600" cy="833887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Dancers Pink and Green 1894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49" y="554659"/>
            <a:ext cx="3953701" cy="57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1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Autofit/>
          </a:bodyPr>
          <a:lstStyle/>
          <a:p>
            <a:br>
              <a:rPr lang="en-US" sz="2800" u="sng" dirty="0"/>
            </a:br>
            <a:r>
              <a:rPr lang="en-US" sz="2800" dirty="0"/>
              <a:t>Swaying Dancer (Dance in Green)</a:t>
            </a:r>
            <a:br>
              <a:rPr lang="en-US" sz="2800" u="sng" dirty="0">
                <a:hlinkClick r:id="rId2"/>
              </a:rPr>
            </a:br>
            <a:endParaRPr lang="th-TH" sz="2800" u="sng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533400"/>
            <a:ext cx="3316224" cy="5921829"/>
          </a:xfrm>
        </p:spPr>
      </p:pic>
    </p:spTree>
    <p:extLst>
      <p:ext uri="{BB962C8B-B14F-4D97-AF65-F5344CB8AC3E}">
        <p14:creationId xmlns:p14="http://schemas.microsoft.com/office/powerpoint/2010/main" val="128275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755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dirty="0"/>
              <a:t>Le </a:t>
            </a:r>
            <a:r>
              <a:rPr lang="fr-FR" sz="3200" b="1" dirty="0" err="1"/>
              <a:t>Dejeuner</a:t>
            </a:r>
            <a:r>
              <a:rPr lang="fr-FR" sz="3200" b="1" dirty="0"/>
              <a:t> sur l'Herbe (1863)</a:t>
            </a:r>
            <a:br>
              <a:rPr lang="fr-FR" sz="3200" b="1" dirty="0"/>
            </a:br>
            <a:endParaRPr lang="th-TH" sz="3200" b="1" dirty="0">
              <a:cs typeface="TH Sarabun New" panose="020B0500040200020003" pitchFamily="34" charset="-34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6967728" cy="5486400"/>
          </a:xfrm>
        </p:spPr>
      </p:pic>
    </p:spTree>
    <p:extLst>
      <p:ext uri="{BB962C8B-B14F-4D97-AF65-F5344CB8AC3E}">
        <p14:creationId xmlns:p14="http://schemas.microsoft.com/office/powerpoint/2010/main" val="4922098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3008313" cy="2209800"/>
          </a:xfrm>
        </p:spPr>
        <p:txBody>
          <a:bodyPr>
            <a:noAutofit/>
          </a:bodyPr>
          <a:lstStyle/>
          <a:p>
            <a:r>
              <a:rPr lang="en-US" sz="2800" dirty="0"/>
              <a:t>Pierre-</a:t>
            </a:r>
            <a:r>
              <a:rPr lang="en-US" sz="2800" dirty="0" err="1"/>
              <a:t>Auguste</a:t>
            </a:r>
            <a:r>
              <a:rPr lang="en-US" sz="2800" dirty="0"/>
              <a:t> Renoir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French Draftsman and Painter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38200"/>
            <a:ext cx="2988668" cy="4596606"/>
          </a:xfrm>
        </p:spPr>
      </p:pic>
    </p:spTree>
    <p:extLst>
      <p:ext uri="{BB962C8B-B14F-4D97-AF65-F5344CB8AC3E}">
        <p14:creationId xmlns:p14="http://schemas.microsoft.com/office/powerpoint/2010/main" val="35927576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Diana the Huntress (1867)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42" y="484157"/>
            <a:ext cx="3901916" cy="5889685"/>
          </a:xfrm>
        </p:spPr>
      </p:pic>
    </p:spTree>
    <p:extLst>
      <p:ext uri="{BB962C8B-B14F-4D97-AF65-F5344CB8AC3E}">
        <p14:creationId xmlns:p14="http://schemas.microsoft.com/office/powerpoint/2010/main" val="30579618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La </a:t>
            </a:r>
            <a:r>
              <a:rPr lang="en-US" sz="2800" dirty="0" err="1"/>
              <a:t>Grenouillère</a:t>
            </a:r>
            <a:r>
              <a:rPr lang="en-US" sz="2800" dirty="0"/>
              <a:t> (1869)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0" y="685800"/>
            <a:ext cx="7838200" cy="5904482"/>
          </a:xfrm>
        </p:spPr>
      </p:pic>
    </p:spTree>
    <p:extLst>
      <p:ext uri="{BB962C8B-B14F-4D97-AF65-F5344CB8AC3E}">
        <p14:creationId xmlns:p14="http://schemas.microsoft.com/office/powerpoint/2010/main" val="32484346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fr-FR" sz="2800" dirty="0"/>
              <a:t>Dance at the Moulin de la Galette (1876)</a:t>
            </a:r>
            <a:br>
              <a:rPr lang="fr-FR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9" y="685800"/>
            <a:ext cx="7994142" cy="5943600"/>
          </a:xfrm>
        </p:spPr>
      </p:pic>
    </p:spTree>
    <p:extLst>
      <p:ext uri="{BB962C8B-B14F-4D97-AF65-F5344CB8AC3E}">
        <p14:creationId xmlns:p14="http://schemas.microsoft.com/office/powerpoint/2010/main" val="21848478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/>
              <a:t>Luncheon of the Boating Party (1881)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7944802" cy="5831047"/>
          </a:xfrm>
        </p:spPr>
      </p:pic>
    </p:spTree>
    <p:extLst>
      <p:ext uri="{BB962C8B-B14F-4D97-AF65-F5344CB8AC3E}">
        <p14:creationId xmlns:p14="http://schemas.microsoft.com/office/powerpoint/2010/main" val="2305866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r>
              <a:rPr lang="en-US" sz="2400" dirty="0">
                <a:cs typeface="TH Sarabun New" panose="020B0500040200020003" pitchFamily="34" charset="-34"/>
              </a:rPr>
              <a:t>The Skiff (La </a:t>
            </a:r>
            <a:r>
              <a:rPr lang="en-US" sz="2400" dirty="0" err="1">
                <a:cs typeface="TH Sarabun New" panose="020B0500040200020003" pitchFamily="34" charset="-34"/>
              </a:rPr>
              <a:t>Yole</a:t>
            </a:r>
            <a:r>
              <a:rPr lang="en-US" sz="2400" dirty="0">
                <a:cs typeface="TH Sarabun New" panose="020B0500040200020003" pitchFamily="34" charset="-34"/>
              </a:rPr>
              <a:t>), (1875)</a:t>
            </a:r>
            <a:br>
              <a:rPr lang="en-US" sz="2400" dirty="0">
                <a:cs typeface="TH Sarabun New" panose="020B0500040200020003" pitchFamily="34" charset="-34"/>
              </a:rPr>
            </a:br>
            <a:endParaRPr lang="th-TH" sz="24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2" y="609600"/>
            <a:ext cx="7682356" cy="5867400"/>
          </a:xfrm>
        </p:spPr>
      </p:pic>
    </p:spTree>
    <p:extLst>
      <p:ext uri="{BB962C8B-B14F-4D97-AF65-F5344CB8AC3E}">
        <p14:creationId xmlns:p14="http://schemas.microsoft.com/office/powerpoint/2010/main" val="31603747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Vue de la poste à Cagnes,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21.2 x 38.1 cm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28572"/>
            <a:ext cx="8229600" cy="4400855"/>
          </a:xfrm>
        </p:spPr>
      </p:pic>
    </p:spTree>
    <p:extLst>
      <p:ext uri="{BB962C8B-B14F-4D97-AF65-F5344CB8AC3E}">
        <p14:creationId xmlns:p14="http://schemas.microsoft.com/office/powerpoint/2010/main" val="23177960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en-US" sz="2800" dirty="0">
                <a:cs typeface="TH Sarabun New" panose="020B0500040200020003" pitchFamily="34" charset="-34"/>
              </a:rPr>
              <a:t>Nude in the Sunlight. (1875-1876)</a:t>
            </a:r>
            <a:br>
              <a:rPr lang="en-US" sz="2800" dirty="0">
                <a:cs typeface="TH Sarabun New" panose="020B0500040200020003" pitchFamily="34" charset="-34"/>
              </a:rPr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79" y="609600"/>
            <a:ext cx="4255841" cy="5803421"/>
          </a:xfrm>
        </p:spPr>
      </p:pic>
    </p:spTree>
    <p:extLst>
      <p:ext uri="{BB962C8B-B14F-4D97-AF65-F5344CB8AC3E}">
        <p14:creationId xmlns:p14="http://schemas.microsoft.com/office/powerpoint/2010/main" val="27589872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Spring 1895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90" y="533400"/>
            <a:ext cx="3668020" cy="6180889"/>
          </a:xfrm>
        </p:spPr>
      </p:pic>
    </p:spTree>
    <p:extLst>
      <p:ext uri="{BB962C8B-B14F-4D97-AF65-F5344CB8AC3E}">
        <p14:creationId xmlns:p14="http://schemas.microsoft.com/office/powerpoint/2010/main" val="2465587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14" y="387890"/>
            <a:ext cx="4667172" cy="6082219"/>
          </a:xfrm>
        </p:spPr>
      </p:pic>
    </p:spTree>
    <p:extLst>
      <p:ext uri="{BB962C8B-B14F-4D97-AF65-F5344CB8AC3E}">
        <p14:creationId xmlns:p14="http://schemas.microsoft.com/office/powerpoint/2010/main" val="205508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Olympia (1863)</a:t>
            </a:r>
            <a:br>
              <a:rPr lang="en-US" sz="3200" b="1" dirty="0"/>
            </a:br>
            <a:endParaRPr lang="th-TH" sz="32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2" y="1066800"/>
            <a:ext cx="7976608" cy="5353428"/>
          </a:xfrm>
        </p:spPr>
      </p:pic>
    </p:spTree>
    <p:extLst>
      <p:ext uri="{BB962C8B-B14F-4D97-AF65-F5344CB8AC3E}">
        <p14:creationId xmlns:p14="http://schemas.microsoft.com/office/powerpoint/2010/main" val="515891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07" y="340024"/>
            <a:ext cx="5112786" cy="6177951"/>
          </a:xfrm>
        </p:spPr>
      </p:pic>
    </p:spTree>
    <p:extLst>
      <p:ext uri="{BB962C8B-B14F-4D97-AF65-F5344CB8AC3E}">
        <p14:creationId xmlns:p14="http://schemas.microsoft.com/office/powerpoint/2010/main" val="2594541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Umbrellas (1881)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66955"/>
            <a:ext cx="3657600" cy="5715000"/>
          </a:xfrm>
        </p:spPr>
      </p:pic>
    </p:spTree>
    <p:extLst>
      <p:ext uri="{BB962C8B-B14F-4D97-AF65-F5344CB8AC3E}">
        <p14:creationId xmlns:p14="http://schemas.microsoft.com/office/powerpoint/2010/main" val="647188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Large Bathers (1884-87)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86800" cy="5762388"/>
          </a:xfrm>
        </p:spPr>
      </p:pic>
    </p:spTree>
    <p:extLst>
      <p:ext uri="{BB962C8B-B14F-4D97-AF65-F5344CB8AC3E}">
        <p14:creationId xmlns:p14="http://schemas.microsoft.com/office/powerpoint/2010/main" val="3857466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Gabrielle Renard and Infant Son Jean (1895-96)</a:t>
            </a:r>
            <a:br>
              <a:rPr lang="fr-FR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60" y="609600"/>
            <a:ext cx="4738879" cy="5761554"/>
          </a:xfrm>
        </p:spPr>
      </p:pic>
    </p:spTree>
    <p:extLst>
      <p:ext uri="{BB962C8B-B14F-4D97-AF65-F5344CB8AC3E}">
        <p14:creationId xmlns:p14="http://schemas.microsoft.com/office/powerpoint/2010/main" val="36152836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/>
              <a:t>Portrait of </a:t>
            </a:r>
            <a:r>
              <a:rPr lang="en-US" sz="2800" dirty="0" err="1"/>
              <a:t>Ambroise</a:t>
            </a:r>
            <a:r>
              <a:rPr lang="en-US" sz="2800" dirty="0"/>
              <a:t> </a:t>
            </a:r>
            <a:r>
              <a:rPr lang="en-US" sz="2800" dirty="0" err="1"/>
              <a:t>Vollard</a:t>
            </a:r>
            <a:r>
              <a:rPr lang="en-US" sz="2800" dirty="0"/>
              <a:t> (1908)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20" y="838200"/>
            <a:ext cx="4785360" cy="5835805"/>
          </a:xfrm>
        </p:spPr>
      </p:pic>
    </p:spTree>
    <p:extLst>
      <p:ext uri="{BB962C8B-B14F-4D97-AF65-F5344CB8AC3E}">
        <p14:creationId xmlns:p14="http://schemas.microsoft.com/office/powerpoint/2010/main" val="22434153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774950"/>
          </a:xfrm>
        </p:spPr>
        <p:txBody>
          <a:bodyPr>
            <a:normAutofit/>
          </a:bodyPr>
          <a:lstStyle/>
          <a:p>
            <a:r>
              <a:rPr lang="en-US" sz="2800" dirty="0"/>
              <a:t>Camille Pissarro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Danish-French Painter and Printmaker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38200"/>
            <a:ext cx="2819400" cy="4336270"/>
          </a:xfrm>
        </p:spPr>
      </p:pic>
    </p:spTree>
    <p:extLst>
      <p:ext uri="{BB962C8B-B14F-4D97-AF65-F5344CB8AC3E}">
        <p14:creationId xmlns:p14="http://schemas.microsoft.com/office/powerpoint/2010/main" val="12362503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Jardin de Kew, Londres, près d'un étang</a:t>
            </a:r>
            <a:br>
              <a:rPr lang="fr-FR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8" y="381000"/>
            <a:ext cx="7534892" cy="6324600"/>
          </a:xfrm>
        </p:spPr>
      </p:pic>
    </p:spTree>
    <p:extLst>
      <p:ext uri="{BB962C8B-B14F-4D97-AF65-F5344CB8AC3E}">
        <p14:creationId xmlns:p14="http://schemas.microsoft.com/office/powerpoint/2010/main" val="35844074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Entrée du village de Voisins, (1872) 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533400"/>
            <a:ext cx="7086600" cy="5957173"/>
          </a:xfrm>
        </p:spPr>
      </p:pic>
    </p:spTree>
    <p:extLst>
      <p:ext uri="{BB962C8B-B14F-4D97-AF65-F5344CB8AC3E}">
        <p14:creationId xmlns:p14="http://schemas.microsoft.com/office/powerpoint/2010/main" val="29638525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road to Versailles in various seasons (1869)</a:t>
            </a: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50" y="579834"/>
            <a:ext cx="6848699" cy="5698332"/>
          </a:xfrm>
        </p:spPr>
      </p:pic>
    </p:spTree>
    <p:extLst>
      <p:ext uri="{BB962C8B-B14F-4D97-AF65-F5344CB8AC3E}">
        <p14:creationId xmlns:p14="http://schemas.microsoft.com/office/powerpoint/2010/main" val="24473392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Boulevard Montmartre Morning, Grey Weather (1897)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552271"/>
            <a:ext cx="7277100" cy="57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84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A Bar at the </a:t>
            </a:r>
            <a:r>
              <a:rPr lang="en-US" sz="3200" b="1" dirty="0" err="1"/>
              <a:t>Folies-Bergere</a:t>
            </a:r>
            <a:r>
              <a:rPr lang="en-US" sz="3200" b="1" dirty="0"/>
              <a:t> (1881-82)</a:t>
            </a:r>
            <a:br>
              <a:rPr lang="en-US" sz="3200" b="1" dirty="0"/>
            </a:br>
            <a:br>
              <a:rPr lang="en-US" sz="3200" b="1" dirty="0"/>
            </a:br>
            <a:endParaRPr lang="th-TH" sz="32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" y="1219200"/>
            <a:ext cx="7437716" cy="5509419"/>
          </a:xfrm>
        </p:spPr>
      </p:pic>
    </p:spTree>
    <p:extLst>
      <p:ext uri="{BB962C8B-B14F-4D97-AF65-F5344CB8AC3E}">
        <p14:creationId xmlns:p14="http://schemas.microsoft.com/office/powerpoint/2010/main" val="23541486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Treasury and the Academy, Gray Weather</a:t>
            </a:r>
            <a:br>
              <a:rPr lang="en-U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7" y="533400"/>
            <a:ext cx="5196585" cy="6248400"/>
          </a:xfrm>
        </p:spPr>
      </p:pic>
    </p:spTree>
    <p:extLst>
      <p:ext uri="{BB962C8B-B14F-4D97-AF65-F5344CB8AC3E}">
        <p14:creationId xmlns:p14="http://schemas.microsoft.com/office/powerpoint/2010/main" val="15210911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378"/>
            <a:ext cx="7200900" cy="6025243"/>
          </a:xfrm>
        </p:spPr>
      </p:pic>
    </p:spTree>
    <p:extLst>
      <p:ext uri="{BB962C8B-B14F-4D97-AF65-F5344CB8AC3E}">
        <p14:creationId xmlns:p14="http://schemas.microsoft.com/office/powerpoint/2010/main" val="31253141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Postkutsche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von </a:t>
            </a:r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Louveciennes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(1870)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4" y="567431"/>
            <a:ext cx="7230571" cy="5991045"/>
          </a:xfrm>
        </p:spPr>
      </p:pic>
    </p:spTree>
    <p:extLst>
      <p:ext uri="{BB962C8B-B14F-4D97-AF65-F5344CB8AC3E}">
        <p14:creationId xmlns:p14="http://schemas.microsoft.com/office/powerpoint/2010/main" val="4308787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Automne, Peupliers, Eragny (</a:t>
            </a:r>
            <a:r>
              <a:rPr lang="fr-FR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Autumn</a:t>
            </a:r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fr-FR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Poplars</a:t>
            </a:r>
            <a:r>
              <a:rPr lang="fr-FR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Eragny)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81" y="516156"/>
            <a:ext cx="4706838" cy="6341844"/>
          </a:xfrm>
        </p:spPr>
      </p:pic>
    </p:spTree>
    <p:extLst>
      <p:ext uri="{BB962C8B-B14F-4D97-AF65-F5344CB8AC3E}">
        <p14:creationId xmlns:p14="http://schemas.microsoft.com/office/powerpoint/2010/main" val="12630077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fr-FR" sz="2800" dirty="0"/>
              <a:t>Le Ru de </a:t>
            </a:r>
            <a:r>
              <a:rPr lang="fr-FR" sz="2800" dirty="0" err="1"/>
              <a:t>Montbuisson</a:t>
            </a:r>
            <a:r>
              <a:rPr lang="fr-FR" sz="2800" dirty="0"/>
              <a:t>, Louveciennes, </a:t>
            </a:r>
            <a:r>
              <a:rPr lang="en-US" sz="2800" dirty="0"/>
              <a:t>46 x 55.5 cm, (1869)</a:t>
            </a:r>
            <a:endParaRPr lang="fr-F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503068"/>
            <a:ext cx="7223760" cy="6019801"/>
          </a:xfrm>
        </p:spPr>
      </p:pic>
    </p:spTree>
    <p:extLst>
      <p:ext uri="{BB962C8B-B14F-4D97-AF65-F5344CB8AC3E}">
        <p14:creationId xmlns:p14="http://schemas.microsoft.com/office/powerpoint/2010/main" val="42547731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Near  Sydenham Hill, (1871)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8" y="533400"/>
            <a:ext cx="720896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32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s-ES" sz="2800" dirty="0"/>
              <a:t>El bosque de </a:t>
            </a:r>
            <a:r>
              <a:rPr lang="es-ES" sz="2800" dirty="0" err="1"/>
              <a:t>Marly</a:t>
            </a:r>
            <a:r>
              <a:rPr lang="es-ES" sz="2800" dirty="0"/>
              <a:t>, (1871)</a:t>
            </a:r>
            <a:br>
              <a:rPr lang="es-E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87" y="400006"/>
            <a:ext cx="7366825" cy="6057987"/>
          </a:xfrm>
        </p:spPr>
      </p:pic>
    </p:spTree>
    <p:extLst>
      <p:ext uri="{BB962C8B-B14F-4D97-AF65-F5344CB8AC3E}">
        <p14:creationId xmlns:p14="http://schemas.microsoft.com/office/powerpoint/2010/main" val="26623043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0" y="427377"/>
            <a:ext cx="7506420" cy="6003246"/>
          </a:xfrm>
        </p:spPr>
      </p:pic>
    </p:spTree>
    <p:extLst>
      <p:ext uri="{BB962C8B-B14F-4D97-AF65-F5344CB8AC3E}">
        <p14:creationId xmlns:p14="http://schemas.microsoft.com/office/powerpoint/2010/main" val="16387373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Autofit/>
          </a:bodyPr>
          <a:lstStyle/>
          <a:p>
            <a:br>
              <a:rPr lang="es-ES" sz="2800" dirty="0"/>
            </a:br>
            <a:r>
              <a:rPr lang="es-ES" sz="2800" dirty="0"/>
              <a:t> Orchard </a:t>
            </a:r>
            <a:r>
              <a:rPr lang="es-ES" sz="2800" dirty="0" err="1"/>
              <a:t>with</a:t>
            </a:r>
            <a:r>
              <a:rPr lang="es-ES" sz="2800" dirty="0"/>
              <a:t> </a:t>
            </a:r>
            <a:r>
              <a:rPr lang="es-ES" sz="2800" dirty="0" err="1"/>
              <a:t>Flowering</a:t>
            </a:r>
            <a:r>
              <a:rPr lang="es-ES" sz="2800" dirty="0"/>
              <a:t> </a:t>
            </a:r>
            <a:r>
              <a:rPr lang="es-ES" sz="2800" dirty="0" err="1"/>
              <a:t>Trees</a:t>
            </a:r>
            <a:r>
              <a:rPr lang="es-ES" sz="2800" dirty="0"/>
              <a:t>, Spring, </a:t>
            </a:r>
            <a:r>
              <a:rPr lang="es-ES" sz="2800" dirty="0" err="1"/>
              <a:t>PonAtoise</a:t>
            </a:r>
            <a:r>
              <a:rPr lang="es-ES" sz="2800" dirty="0"/>
              <a:t>, </a:t>
            </a:r>
            <a:r>
              <a:rPr lang="es-ES" sz="2800" dirty="0">
                <a:cs typeface="TH Sarabun New" panose="020B0500040200020003" pitchFamily="34" charset="-34"/>
              </a:rPr>
              <a:t>65.5 x 81 cm. (1877)  </a:t>
            </a:r>
            <a:br>
              <a:rPr lang="es-ES" sz="2800" dirty="0"/>
            </a:br>
            <a:endParaRPr lang="th-TH" sz="2800" dirty="0">
              <a:cs typeface="TH Sarabun New" panose="020B0500040200020003" pitchFamily="34" charset="-34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6" y="570390"/>
            <a:ext cx="7622307" cy="5901333"/>
          </a:xfrm>
        </p:spPr>
      </p:pic>
    </p:spTree>
    <p:extLst>
      <p:ext uri="{BB962C8B-B14F-4D97-AF65-F5344CB8AC3E}">
        <p14:creationId xmlns:p14="http://schemas.microsoft.com/office/powerpoint/2010/main" val="3045142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5" y="414193"/>
            <a:ext cx="7588370" cy="6029614"/>
          </a:xfrm>
        </p:spPr>
      </p:pic>
    </p:spTree>
    <p:extLst>
      <p:ext uri="{BB962C8B-B14F-4D97-AF65-F5344CB8AC3E}">
        <p14:creationId xmlns:p14="http://schemas.microsoft.com/office/powerpoint/2010/main" val="798341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08754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 Execution of Emperor Maximilian (1867-68)</a:t>
            </a:r>
            <a:br>
              <a:rPr lang="en-US" sz="3200" b="1" dirty="0"/>
            </a:br>
            <a:endParaRPr lang="th-TH" sz="3200" b="1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7" y="713117"/>
            <a:ext cx="6743743" cy="5715037"/>
          </a:xfrm>
        </p:spPr>
      </p:pic>
    </p:spTree>
    <p:extLst>
      <p:ext uri="{BB962C8B-B14F-4D97-AF65-F5344CB8AC3E}">
        <p14:creationId xmlns:p14="http://schemas.microsoft.com/office/powerpoint/2010/main" val="39706733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 fontScale="90000"/>
          </a:bodyPr>
          <a:lstStyle/>
          <a:p>
            <a:r>
              <a:rPr lang="en-US" dirty="0"/>
              <a:t>John Singer Sargent</a:t>
            </a:r>
            <a:br>
              <a:rPr lang="en-US" dirty="0"/>
            </a:br>
            <a:r>
              <a:rPr lang="en-US" dirty="0"/>
              <a:t>American Painter</a:t>
            </a:r>
            <a:br>
              <a:rPr lang="en-US" dirty="0"/>
            </a:br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21" y="2122098"/>
            <a:ext cx="2755079" cy="4237344"/>
          </a:xfrm>
        </p:spPr>
      </p:pic>
    </p:spTree>
    <p:extLst>
      <p:ext uri="{BB962C8B-B14F-4D97-AF65-F5344CB8AC3E}">
        <p14:creationId xmlns:p14="http://schemas.microsoft.com/office/powerpoint/2010/main" val="25136752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18" y="274638"/>
            <a:ext cx="4219964" cy="6415147"/>
          </a:xfrm>
        </p:spPr>
      </p:pic>
    </p:spTree>
    <p:extLst>
      <p:ext uri="{BB962C8B-B14F-4D97-AF65-F5344CB8AC3E}">
        <p14:creationId xmlns:p14="http://schemas.microsoft.com/office/powerpoint/2010/main" val="17743317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64" y="274638"/>
            <a:ext cx="4677271" cy="6382631"/>
          </a:xfrm>
        </p:spPr>
      </p:pic>
    </p:spTree>
    <p:extLst>
      <p:ext uri="{BB962C8B-B14F-4D97-AF65-F5344CB8AC3E}">
        <p14:creationId xmlns:p14="http://schemas.microsoft.com/office/powerpoint/2010/main" val="24573287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66" y="287578"/>
            <a:ext cx="4863867" cy="6326982"/>
          </a:xfrm>
        </p:spPr>
      </p:pic>
    </p:spTree>
    <p:extLst>
      <p:ext uri="{BB962C8B-B14F-4D97-AF65-F5344CB8AC3E}">
        <p14:creationId xmlns:p14="http://schemas.microsoft.com/office/powerpoint/2010/main" val="16318056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36" y="381000"/>
            <a:ext cx="4139527" cy="6048626"/>
          </a:xfrm>
        </p:spPr>
      </p:pic>
    </p:spTree>
    <p:extLst>
      <p:ext uri="{BB962C8B-B14F-4D97-AF65-F5344CB8AC3E}">
        <p14:creationId xmlns:p14="http://schemas.microsoft.com/office/powerpoint/2010/main" val="20596775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88" y="306268"/>
            <a:ext cx="3925824" cy="6462797"/>
          </a:xfrm>
        </p:spPr>
      </p:pic>
    </p:spTree>
    <p:extLst>
      <p:ext uri="{BB962C8B-B14F-4D97-AF65-F5344CB8AC3E}">
        <p14:creationId xmlns:p14="http://schemas.microsoft.com/office/powerpoint/2010/main" val="2549415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98" y="274638"/>
            <a:ext cx="4508603" cy="6040059"/>
          </a:xfrm>
        </p:spPr>
      </p:pic>
    </p:spTree>
    <p:extLst>
      <p:ext uri="{BB962C8B-B14F-4D97-AF65-F5344CB8AC3E}">
        <p14:creationId xmlns:p14="http://schemas.microsoft.com/office/powerpoint/2010/main" val="27480651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84" y="457200"/>
            <a:ext cx="5029031" cy="6049963"/>
          </a:xfrm>
        </p:spPr>
      </p:pic>
    </p:spTree>
    <p:extLst>
      <p:ext uri="{BB962C8B-B14F-4D97-AF65-F5344CB8AC3E}">
        <p14:creationId xmlns:p14="http://schemas.microsoft.com/office/powerpoint/2010/main" val="10646462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49" y="274638"/>
            <a:ext cx="5255301" cy="6430962"/>
          </a:xfrm>
        </p:spPr>
      </p:pic>
    </p:spTree>
    <p:extLst>
      <p:ext uri="{BB962C8B-B14F-4D97-AF65-F5344CB8AC3E}">
        <p14:creationId xmlns:p14="http://schemas.microsoft.com/office/powerpoint/2010/main" val="2988971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381000"/>
            <a:ext cx="6648450" cy="6103277"/>
          </a:xfrm>
        </p:spPr>
      </p:pic>
    </p:spTree>
    <p:extLst>
      <p:ext uri="{BB962C8B-B14F-4D97-AF65-F5344CB8AC3E}">
        <p14:creationId xmlns:p14="http://schemas.microsoft.com/office/powerpoint/2010/main" val="404858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836</Words>
  <Application>Microsoft Office PowerPoint</Application>
  <PresentationFormat>On-screen Show (4:3)</PresentationFormat>
  <Paragraphs>78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4" baseType="lpstr">
      <vt:lpstr>Arial</vt:lpstr>
      <vt:lpstr>TH Sarabun New</vt:lpstr>
      <vt:lpstr>Office Theme</vt:lpstr>
      <vt:lpstr> PAI3202 จิตรกรรม6  2/ 2564</vt:lpstr>
      <vt:lpstr>PowerPoint Presentation</vt:lpstr>
      <vt:lpstr>การนับปีคริสตศักราช</vt:lpstr>
      <vt:lpstr>Impressionism              1872                            1892 Post-Impressionism  1880s                           1914  Neo-Impressionism     1884                            1935</vt:lpstr>
      <vt:lpstr>Édouard Manet   French Draftsman and Painter </vt:lpstr>
      <vt:lpstr>Le Dejeuner sur l'Herbe (1863) </vt:lpstr>
      <vt:lpstr>Olympia (1863) </vt:lpstr>
      <vt:lpstr>  A Bar at the Folies-Bergere (1881-82)  </vt:lpstr>
      <vt:lpstr>The Execution of Emperor Maximilian (1867-68) </vt:lpstr>
      <vt:lpstr>      Claude Monet  French Painter  </vt:lpstr>
      <vt:lpstr>Women in the Garden (1866-67) </vt:lpstr>
      <vt:lpstr>Westminster Bridge (aka The Thames below Westminster) (1871) </vt:lpstr>
      <vt:lpstr>Impression, sunrise (1873) </vt:lpstr>
      <vt:lpstr>Boulevard des Capucines (1873) </vt:lpstr>
      <vt:lpstr> Woman with a Parasol - Madame Monet and Her Son (1875) </vt:lpstr>
      <vt:lpstr>Haystacks at Giverny series</vt:lpstr>
      <vt:lpstr>Haystacks at Giverny 1884 </vt:lpstr>
      <vt:lpstr>PowerPoint Presentation</vt:lpstr>
      <vt:lpstr>PowerPoint Presentation</vt:lpstr>
      <vt:lpstr>HAYSTACKS (EFFECT OF SNOW AND SUN) 65 x 92 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Haystack. End of the Summer  (1890 - 1891), 60.5 × 100.8 cm </vt:lpstr>
      <vt:lpstr>Rouen Cathedral series</vt:lpstr>
      <vt:lpstr> Rouen Cathedral: The Facade at Sunset (1894) </vt:lpstr>
      <vt:lpstr>Rouen Cathedral, Full Sunlight (1894) 73.5 x 107 cm.</vt:lpstr>
      <vt:lpstr>Rouen Cathedral, West Façade, Sunlight (1892)</vt:lpstr>
      <vt:lpstr>  Rouen Cathedral, red, Sunlight 1892  </vt:lpstr>
      <vt:lpstr>Rouen Cathedral, red, Sunlight 1892-1893</vt:lpstr>
      <vt:lpstr>Rouen Cathedral, Harmony in Blue, 1892-1893</vt:lpstr>
      <vt:lpstr>Rouen Cathedral in Full Sunlight - Harmony in Blue and Gold (1893) </vt:lpstr>
      <vt:lpstr>Rouen Cathedral in Full Sunlight - Harmony in Gold and Blue</vt:lpstr>
      <vt:lpstr> Waterloo Bridge (1899)  65 x 100 cm  </vt:lpstr>
      <vt:lpstr>Waterloo Bridge, Sunlight Effect (1903)</vt:lpstr>
      <vt:lpstr>Waterloo Bridge, Hazy Sunshine (1903)</vt:lpstr>
      <vt:lpstr>Waterloo Bridge, Sunlight Effect 1903</vt:lpstr>
      <vt:lpstr>Waterloo Bridge </vt:lpstr>
      <vt:lpstr>Waterloo Bridge, Sunlight Effect (1903)</vt:lpstr>
      <vt:lpstr>Waterloo Bridge at Sunset, Pink Effect (1903)</vt:lpstr>
      <vt:lpstr>Waterloo Bridge, London (1903)</vt:lpstr>
      <vt:lpstr>Waterloo Bridge, Effect of the Sun </vt:lpstr>
      <vt:lpstr>Waterloo Bridge, Grey Weather 1903</vt:lpstr>
      <vt:lpstr>Waterloo Bridge, Overcast Weather, 65 x 100 cm</vt:lpstr>
      <vt:lpstr>Water Lilies (1915-1926)</vt:lpstr>
      <vt:lpstr>Edgar Degas  French Painter, Sculptor, and Printmaker </vt:lpstr>
      <vt:lpstr>The Bellelli Family (1858–67) </vt:lpstr>
      <vt:lpstr>Foyer de la Danse (1872) </vt:lpstr>
      <vt:lpstr>A Cotton Office in New Orleans (1873) </vt:lpstr>
      <vt:lpstr>Little Dancer of Fourteen Years (1881) </vt:lpstr>
      <vt:lpstr>La Toilette (Nude Arranging Her Hair) (1884-86)</vt:lpstr>
      <vt:lpstr>PowerPoint Presentation</vt:lpstr>
      <vt:lpstr>PowerPoint Presentation</vt:lpstr>
      <vt:lpstr>PowerPoint Presentation</vt:lpstr>
      <vt:lpstr>Dancers Pink and Green 1894 </vt:lpstr>
      <vt:lpstr> Swaying Dancer (Dance in Green) </vt:lpstr>
      <vt:lpstr>Pierre-Auguste Renoir  French Draftsman and Painter </vt:lpstr>
      <vt:lpstr>Diana the Huntress (1867) </vt:lpstr>
      <vt:lpstr>La Grenouillère (1869) </vt:lpstr>
      <vt:lpstr>Dance at the Moulin de la Galette (1876) </vt:lpstr>
      <vt:lpstr>Luncheon of the Boating Party (1881) </vt:lpstr>
      <vt:lpstr>The Skiff (La Yole), (1875) </vt:lpstr>
      <vt:lpstr>Vue de la poste à Cagnes, 21.2 x 38.1 cm</vt:lpstr>
      <vt:lpstr>Nude in the Sunlight. (1875-1876) </vt:lpstr>
      <vt:lpstr>The Spring 1895 </vt:lpstr>
      <vt:lpstr>PowerPoint Presentation</vt:lpstr>
      <vt:lpstr>PowerPoint Presentation</vt:lpstr>
      <vt:lpstr>The Umbrellas (1881) </vt:lpstr>
      <vt:lpstr>The Large Bathers (1884-87) </vt:lpstr>
      <vt:lpstr>Gabrielle Renard and Infant Son Jean (1895-96) </vt:lpstr>
      <vt:lpstr>Portrait of Ambroise Vollard (1908) </vt:lpstr>
      <vt:lpstr>Camille Pissarro  Danish-French Painter and Printmaker </vt:lpstr>
      <vt:lpstr>Jardin de Kew, Londres, près d'un étang </vt:lpstr>
      <vt:lpstr>Entrée du village de Voisins, (1872) </vt:lpstr>
      <vt:lpstr>the road to Versailles in various seasons (1869)</vt:lpstr>
      <vt:lpstr>Boulevard Montmartre Morning, Grey Weather (1897) </vt:lpstr>
      <vt:lpstr>The Treasury and the Academy, Gray Weather </vt:lpstr>
      <vt:lpstr>PowerPoint Presentation</vt:lpstr>
      <vt:lpstr>Postkutsche von Louveciennes (1870)</vt:lpstr>
      <vt:lpstr>Automne, Peupliers, Eragny (Autumn, Poplars, Eragny)</vt:lpstr>
      <vt:lpstr>Le Ru de Montbuisson, Louveciennes, 46 x 55.5 cm, (1869)</vt:lpstr>
      <vt:lpstr>Near  Sydenham Hill, (1871)</vt:lpstr>
      <vt:lpstr>El bosque de Marly, (1871) </vt:lpstr>
      <vt:lpstr>PowerPoint Presentation</vt:lpstr>
      <vt:lpstr>  Orchard with Flowering Trees, Spring, PonAtoise, 65.5 x 81 cm. (1877)   </vt:lpstr>
      <vt:lpstr>PowerPoint Presentation</vt:lpstr>
      <vt:lpstr>John Singer Sargent American Painter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169</cp:revision>
  <dcterms:created xsi:type="dcterms:W3CDTF">2006-08-16T00:00:00Z</dcterms:created>
  <dcterms:modified xsi:type="dcterms:W3CDTF">2022-02-10T20:20:11Z</dcterms:modified>
</cp:coreProperties>
</file>