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37" r:id="rId3"/>
    <p:sldId id="285" r:id="rId4"/>
    <p:sldId id="345" r:id="rId5"/>
    <p:sldId id="303" r:id="rId6"/>
    <p:sldId id="340" r:id="rId7"/>
    <p:sldId id="341" r:id="rId8"/>
    <p:sldId id="342" r:id="rId9"/>
    <p:sldId id="34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E93958-0D30-9949-98A2-B001710602CC}" v="19" dt="2024-09-26T03:25:40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00"/>
    <p:restoredTop sz="94665"/>
  </p:normalViewPr>
  <p:slideViewPr>
    <p:cSldViewPr>
      <p:cViewPr varScale="1">
        <p:scale>
          <a:sx n="89" d="100"/>
          <a:sy n="89" d="100"/>
        </p:scale>
        <p:origin x="111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sit puntien" userId="8757d7f397b53f74" providerId="LiveId" clId="{B0F7A519-2859-4E43-A56B-C85E139C043C}"/>
    <pc:docChg chg="modSld">
      <pc:chgData name="pisit puntien" userId="8757d7f397b53f74" providerId="LiveId" clId="{B0F7A519-2859-4E43-A56B-C85E139C043C}" dt="2024-09-26T03:28:46.879" v="24" actId="15"/>
      <pc:docMkLst>
        <pc:docMk/>
      </pc:docMkLst>
      <pc:sldChg chg="modSp mod">
        <pc:chgData name="pisit puntien" userId="8757d7f397b53f74" providerId="LiveId" clId="{B0F7A519-2859-4E43-A56B-C85E139C043C}" dt="2024-09-26T03:28:46.879" v="24" actId="15"/>
        <pc:sldMkLst>
          <pc:docMk/>
          <pc:sldMk cId="1570384112" sldId="337"/>
        </pc:sldMkLst>
        <pc:spChg chg="mod">
          <ac:chgData name="pisit puntien" userId="8757d7f397b53f74" providerId="LiveId" clId="{B0F7A519-2859-4E43-A56B-C85E139C043C}" dt="2024-09-26T03:28:46.879" v="24" actId="15"/>
          <ac:spMkLst>
            <pc:docMk/>
            <pc:sldMk cId="1570384112" sldId="337"/>
            <ac:spMk id="3" creationId="{FC7AD3AE-7ECF-6B7C-E2C0-97CE0D54C82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FEDF6-E41A-B946-9849-C3E4DC642BCF}" type="datetimeFigureOut">
              <a:rPr lang="en-TH" smtClean="0"/>
              <a:t>26/9/2024 R</a:t>
            </a:fld>
            <a:endParaRPr lang="en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D99D7-A17B-CA4E-A439-0A04C4BF7E9E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450156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930" y="365919"/>
            <a:ext cx="8229600" cy="6126162"/>
          </a:xfrm>
          <a:effectLst>
            <a:reflection blurRad="6350" stA="50000" endA="300" endPos="55500" dist="50800" dir="5400000" sy="-100000" algn="bl" rotWithShape="0"/>
          </a:effectLst>
        </p:spPr>
        <p:txBody>
          <a:bodyPr>
            <a:normAutofit/>
          </a:bodyPr>
          <a:lstStyle/>
          <a:p>
            <a:r>
              <a:rPr lang="en-US" sz="6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PAI2625</a:t>
            </a:r>
            <a:r>
              <a:rPr lang="th-TH" sz="6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องค์ประกอบศิลป์ </a:t>
            </a:r>
            <a:r>
              <a:rPr lang="en-US" sz="6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3</a:t>
            </a:r>
            <a:br>
              <a:rPr lang="en-US" sz="6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6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PAI2625 Composition 3</a:t>
            </a:r>
            <a:br>
              <a:rPr lang="en-US" sz="6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br>
              <a:rPr lang="en-US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ผู้ช่วยศาสตราจารย์ ดร.พิสิษฐ์ พันธ์เทียน</a:t>
            </a:r>
            <a:br>
              <a:rPr lang="th-TH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สาขาวิชาจิตรกรรม คณะศิลปกรรมศาสตร์</a:t>
            </a:r>
            <a:br>
              <a:rPr lang="th-TH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มหาวิทยาลัยราชภัฏสวน</a:t>
            </a:r>
            <a:r>
              <a:rPr lang="th-TH" sz="3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สุนัน</a:t>
            </a:r>
            <a:r>
              <a:rPr lang="th-TH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ทา</a:t>
            </a:r>
            <a:br>
              <a:rPr lang="th-TH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1/256</a:t>
            </a:r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EED8F-7D0C-8DD0-A83E-C5F19937D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0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H Sarabun New" panose="020B0500040200020003" pitchFamily="34" charset="-34"/>
              </a:rPr>
              <a:t>คำอธิบายรายวิชา</a:t>
            </a:r>
            <a:br>
              <a:rPr lang="en-TH" sz="40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Cordia New" panose="020B0304020202020204" pitchFamily="34" charset="-34"/>
              </a:rPr>
            </a:br>
            <a:endParaRPr lang="en-TH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AD3AE-7ECF-6B7C-E2C0-97CE0D54C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algn="thaiDist">
              <a:lnSpc>
                <a:spcPts val="1700"/>
              </a:lnSpc>
              <a:tabLst>
                <a:tab pos="180340" algn="l"/>
              </a:tabLst>
            </a:pPr>
            <a:endParaRPr lang="en-US" sz="2800" dirty="0">
              <a:solidFill>
                <a:srgbClr val="000000"/>
              </a:solidFill>
              <a:effectLst/>
              <a:latin typeface="TH Sarabun New" panose="020B0500040200020003" pitchFamily="34" charset="-34"/>
              <a:ea typeface="BrowalliaNew"/>
              <a:cs typeface="TH Sarabun New" panose="020B0500040200020003" pitchFamily="34" charset="-34"/>
            </a:endParaRPr>
          </a:p>
          <a:p>
            <a:pPr algn="thaiDist">
              <a:lnSpc>
                <a:spcPts val="1700"/>
              </a:lnSpc>
              <a:tabLst>
                <a:tab pos="180340" algn="l"/>
              </a:tabLst>
            </a:pPr>
            <a:endParaRPr lang="en-US" sz="2800" dirty="0">
              <a:solidFill>
                <a:srgbClr val="000000"/>
              </a:solidFill>
              <a:latin typeface="TH Sarabun New" panose="020B0500040200020003" pitchFamily="34" charset="-34"/>
              <a:ea typeface="BrowalliaNew"/>
              <a:cs typeface="TH Sarabun New" panose="020B0500040200020003" pitchFamily="34" charset="-34"/>
            </a:endParaRPr>
          </a:p>
          <a:p>
            <a:pPr lvl="1" algn="thaiDist">
              <a:lnSpc>
                <a:spcPts val="1700"/>
              </a:lnSpc>
              <a:tabLst>
                <a:tab pos="180340" algn="l"/>
              </a:tabLst>
            </a:pPr>
            <a:r>
              <a:rPr lang="th-TH" sz="240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ea typeface="BrowalliaNew"/>
                <a:cs typeface="TH Sarabun New" panose="020B0500040200020003" pitchFamily="34" charset="-34"/>
              </a:rPr>
              <a:t>การประสานกันของเนื้อหากับรูปทรงที่มีความสัมพันธ์กับสภาพแวดล้อมในปัจจุบัน การแก้ปัญหาเพื่อสร้างเอกภาพของความคิด โดยแสดงออกด้วยเทคนิคของงานทัศนศิลป์ตามวิธีการจัดองค์ประกอบศิลป์เฉพาะตน</a:t>
            </a:r>
            <a:endParaRPr lang="en-TH" sz="2400" dirty="0">
              <a:effectLst/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  <a:p>
            <a:pPr marL="0" indent="0" algn="thaiDist">
              <a:lnSpc>
                <a:spcPts val="1700"/>
              </a:lnSpc>
              <a:buNone/>
              <a:tabLst>
                <a:tab pos="180340" algn="l"/>
              </a:tabLst>
            </a:pPr>
            <a:r>
              <a:rPr lang="th-TH" sz="280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ea typeface="BrowalliaNew"/>
                <a:cs typeface="TH Sarabun New" panose="020B0500040200020003" pitchFamily="34" charset="-34"/>
              </a:rPr>
              <a:t>	</a:t>
            </a:r>
            <a:r>
              <a:rPr lang="en-US" sz="280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ea typeface="BrowalliaNew"/>
                <a:cs typeface="TH Sarabun New" panose="020B0500040200020003" pitchFamily="34" charset="-34"/>
              </a:rPr>
              <a:t>	</a:t>
            </a:r>
          </a:p>
          <a:p>
            <a:pPr algn="thaiDist">
              <a:lnSpc>
                <a:spcPts val="1700"/>
              </a:lnSpc>
              <a:tabLst>
                <a:tab pos="180340" algn="l"/>
              </a:tabLst>
            </a:pPr>
            <a:endParaRPr lang="en-US" sz="2800" dirty="0">
              <a:solidFill>
                <a:srgbClr val="000000"/>
              </a:solidFill>
              <a:latin typeface="TH Sarabun New" panose="020B0500040200020003" pitchFamily="34" charset="-34"/>
              <a:ea typeface="BrowalliaNew"/>
              <a:cs typeface="TH Sarabun New" panose="020B0500040200020003" pitchFamily="34" charset="-34"/>
            </a:endParaRPr>
          </a:p>
          <a:p>
            <a:pPr lvl="1" algn="thaiDist">
              <a:lnSpc>
                <a:spcPts val="1700"/>
              </a:lnSpc>
              <a:tabLst>
                <a:tab pos="180340" algn="l"/>
              </a:tabLst>
            </a:pPr>
            <a:r>
              <a:rPr lang="en-US" sz="2400">
                <a:solidFill>
                  <a:srgbClr val="000000"/>
                </a:solidFill>
                <a:effectLst/>
                <a:latin typeface="TH Sarabun New" panose="020B0500040200020003" pitchFamily="34" charset="-34"/>
                <a:ea typeface="BrowalliaNew"/>
                <a:cs typeface="TH Sarabun New" panose="020B0500040200020003" pitchFamily="34" charset="-34"/>
              </a:rPr>
              <a:t>The </a:t>
            </a:r>
            <a:r>
              <a:rPr lang="en-US" sz="2400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ea typeface="BrowalliaNew"/>
                <a:cs typeface="TH Sarabun New" panose="020B0500040200020003" pitchFamily="34" charset="-34"/>
              </a:rPr>
              <a:t>harmonization of the content type is associated with the current environment. The solution was to create a unity of thought. The expressive techniques of visual arts as a way to organize the art firsthand.</a:t>
            </a:r>
            <a:endParaRPr lang="en-TH" sz="2400" dirty="0">
              <a:effectLst/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  <a:p>
            <a:endParaRPr lang="en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70384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วัตถุประสงค์รายวิชา</a:t>
            </a:r>
            <a:endParaRPr lang="th-TH" sz="4000" dirty="0">
              <a:solidFill>
                <a:srgbClr val="0070C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dirty="0">
                <a:solidFill>
                  <a:srgbClr val="000000"/>
                </a:solidFill>
                <a:effectLst/>
                <a:latin typeface="TH Sarabun New" panose="020B0500040200020003" pitchFamily="34" charset="-34"/>
                <a:ea typeface="BrowalliaNew"/>
                <a:cs typeface="TH Sarabun New" panose="020B0500040200020003" pitchFamily="34" charset="-34"/>
              </a:rPr>
              <a:t>เนื่องด้วยกระแสงานศิลปะของโลกได้มีการเปลี่ยนแปลงอยู่ตลอดเวลา มีการนำเสนอแนวคิดใหม่อย่างต่อเนื่อง โดยมีเป้าหมายเพื่อให้นักศึกษาได้เรียนรู้ถึงกระบวนการสร้างสรรค์งานศิลปะสมัยใหม่ นักศึกษาสามารถนำเสนอผลงานทัศนศิลป์ในลักษณะ ๓ มิติได้อย่างมีอิสระทางความคิดและเทคนิคทางศิลปะ</a:t>
            </a:r>
            <a:r>
              <a:rPr lang="en-TH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33760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63B93-7464-7B81-93F8-5E94227EE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h-TH" sz="4400" b="1" dirty="0">
                <a:solidFill>
                  <a:srgbClr val="0070C0"/>
                </a:solidFill>
              </a:rPr>
            </a:br>
            <a:r>
              <a:rPr lang="th-TH" sz="4400" b="1" dirty="0">
                <a:solidFill>
                  <a:srgbClr val="0070C0"/>
                </a:solidFill>
              </a:rPr>
              <a:t>แนวทางการสร้างสรรค์</a:t>
            </a:r>
            <a:br>
              <a:rPr lang="th-TH" sz="4400" b="1" dirty="0">
                <a:solidFill>
                  <a:srgbClr val="0070C0"/>
                </a:solidFill>
              </a:rPr>
            </a:br>
            <a:r>
              <a:rPr lang="th-TH" sz="4400" b="0" i="0" dirty="0">
                <a:solidFill>
                  <a:srgbClr val="000000"/>
                </a:solidFill>
                <a:effectLst/>
                <a:latin typeface="Prompt" panose="020B0604020202020204" pitchFamily="34" charset="0"/>
              </a:rPr>
              <a:t>มณเฑียร บุญมา ผู้บุกเบิกงานศิลปะร่วมสมัยของไทย</a:t>
            </a:r>
            <a:br>
              <a:rPr lang="th-TH" sz="1800" b="0" i="0" dirty="0">
                <a:solidFill>
                  <a:srgbClr val="000000"/>
                </a:solidFill>
                <a:effectLst/>
                <a:latin typeface="Prompt" panose="020B0604020202020204" pitchFamily="34" charset="0"/>
              </a:rPr>
            </a:br>
            <a:endParaRPr lang="en-TH" dirty="0"/>
          </a:p>
        </p:txBody>
      </p:sp>
      <p:pic>
        <p:nvPicPr>
          <p:cNvPr id="6146" name="Picture 2" descr="Montien Atelier - :: สุขสันต์ วันเกิด มณเฑียร บุญมา ครบรอบ... | Facebook">
            <a:extLst>
              <a:ext uri="{FF2B5EF4-FFF2-40B4-BE49-F238E27FC236}">
                <a16:creationId xmlns:a16="http://schemas.microsoft.com/office/drawing/2014/main" id="{6AFD0405-3EA1-3654-F15A-D219E969FCB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58181"/>
            <a:ext cx="3429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051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57723-25E0-4EF7-A56C-4EE9B3E9F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rgbClr val="0070C0"/>
                </a:solidFill>
              </a:rPr>
              <a:t>แนวทางการสร้างสรรค์</a:t>
            </a:r>
            <a:br>
              <a:rPr lang="th-TH" sz="4000" b="1" dirty="0">
                <a:solidFill>
                  <a:srgbClr val="0070C0"/>
                </a:solidFill>
              </a:rPr>
            </a:br>
            <a:r>
              <a:rPr lang="th-TH" sz="4000" b="0" i="0" dirty="0">
                <a:solidFill>
                  <a:srgbClr val="000000"/>
                </a:solidFill>
                <a:effectLst/>
                <a:latin typeface="Prompt" panose="020B0604020202020204" pitchFamily="34" charset="0"/>
              </a:rPr>
              <a:t>มณเฑียร บุญมา ผู้บุกเบิกงานศิลปะร่วมสมัยของไทย</a:t>
            </a:r>
            <a:br>
              <a:rPr lang="th-TH" sz="1600" b="0" i="0" dirty="0">
                <a:solidFill>
                  <a:srgbClr val="000000"/>
                </a:solidFill>
                <a:effectLst/>
                <a:latin typeface="Prompt" panose="020B0604020202020204" pitchFamily="34" charset="0"/>
              </a:rPr>
            </a:br>
            <a:endParaRPr lang="th-TH" sz="4000" b="1" dirty="0">
              <a:solidFill>
                <a:srgbClr val="0070C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B139CC-3933-49C7-8344-503ED902BE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48600" y="6477000"/>
            <a:ext cx="1295400" cy="3810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1600" dirty="0"/>
              <a:t>Andy Warhol</a:t>
            </a:r>
            <a:endParaRPr lang="th-TH" sz="1600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BD361D7-290E-7BF2-A5CC-C5EBC5B371E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456" y="1600200"/>
            <a:ext cx="529868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139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D4294-E646-9B78-2946-1055DD59D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br>
              <a:rPr lang="th-TH" sz="4400" b="1" dirty="0">
                <a:solidFill>
                  <a:srgbClr val="0070C0"/>
                </a:solidFill>
              </a:rPr>
            </a:br>
            <a:r>
              <a:rPr lang="th-TH" sz="4400" b="1" dirty="0">
                <a:solidFill>
                  <a:srgbClr val="0070C0"/>
                </a:solidFill>
              </a:rPr>
              <a:t>แนวทางการสร้างสรรค์</a:t>
            </a:r>
            <a:br>
              <a:rPr lang="th-TH" sz="4400" b="1" dirty="0">
                <a:solidFill>
                  <a:srgbClr val="0070C0"/>
                </a:solidFill>
              </a:rPr>
            </a:br>
            <a:r>
              <a:rPr lang="th-TH" sz="4400" b="0" i="0" dirty="0">
                <a:solidFill>
                  <a:srgbClr val="000000"/>
                </a:solidFill>
                <a:effectLst/>
                <a:latin typeface="Prompt" panose="020B0604020202020204" pitchFamily="34" charset="0"/>
              </a:rPr>
              <a:t>มณเฑียร บุญมา ผู้บุกเบิกงานศิลปะร่วมสมัยของไทย</a:t>
            </a:r>
            <a:br>
              <a:rPr lang="th-TH" sz="1800" b="0" i="0" dirty="0">
                <a:solidFill>
                  <a:srgbClr val="000000"/>
                </a:solidFill>
                <a:effectLst/>
                <a:latin typeface="Prompt" panose="020B0604020202020204" pitchFamily="34" charset="0"/>
              </a:rPr>
            </a:br>
            <a:endParaRPr lang="en-TH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5CCE905-F278-A697-4BEB-993739D9AEF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177" y="2311984"/>
            <a:ext cx="394764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384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7D88-B34F-A2F5-A022-99A2C1374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h-TH" sz="4400" b="1" dirty="0">
                <a:solidFill>
                  <a:srgbClr val="0070C0"/>
                </a:solidFill>
              </a:rPr>
            </a:br>
            <a:r>
              <a:rPr lang="th-TH" sz="4400" b="1" dirty="0">
                <a:solidFill>
                  <a:srgbClr val="0070C0"/>
                </a:solidFill>
              </a:rPr>
              <a:t>แนวทางการสร้างสรรค์</a:t>
            </a:r>
            <a:br>
              <a:rPr lang="th-TH" sz="4400" b="1" dirty="0">
                <a:solidFill>
                  <a:srgbClr val="0070C0"/>
                </a:solidFill>
              </a:rPr>
            </a:br>
            <a:r>
              <a:rPr lang="th-TH" sz="4400" b="0" i="0" dirty="0">
                <a:solidFill>
                  <a:srgbClr val="000000"/>
                </a:solidFill>
                <a:effectLst/>
                <a:latin typeface="Prompt" panose="020B0604020202020204" pitchFamily="34" charset="0"/>
              </a:rPr>
              <a:t>มณเฑียร บุญมา ผู้บุกเบิกงานศิลปะร่วมสมัยของไทย</a:t>
            </a:r>
            <a:br>
              <a:rPr lang="th-TH" sz="1800" b="0" i="0" dirty="0">
                <a:solidFill>
                  <a:srgbClr val="000000"/>
                </a:solidFill>
                <a:effectLst/>
                <a:latin typeface="Prompt" panose="020B0604020202020204" pitchFamily="34" charset="0"/>
              </a:rPr>
            </a:br>
            <a:endParaRPr lang="en-TH" dirty="0"/>
          </a:p>
        </p:txBody>
      </p:sp>
      <p:pic>
        <p:nvPicPr>
          <p:cNvPr id="3076" name="Picture 4" descr="Pin page">
            <a:extLst>
              <a:ext uri="{FF2B5EF4-FFF2-40B4-BE49-F238E27FC236}">
                <a16:creationId xmlns:a16="http://schemas.microsoft.com/office/drawing/2014/main" id="{4E82EC7A-8C4F-3B06-4FDC-ECB4A81210A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553" y="1600200"/>
            <a:ext cx="277889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53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2281C-CADF-A8AA-D864-2539B8DA3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h-TH" sz="4400" b="1" dirty="0">
                <a:solidFill>
                  <a:srgbClr val="0070C0"/>
                </a:solidFill>
              </a:rPr>
            </a:br>
            <a:r>
              <a:rPr lang="th-TH" sz="4400" b="1" dirty="0">
                <a:solidFill>
                  <a:srgbClr val="0070C0"/>
                </a:solidFill>
              </a:rPr>
              <a:t>แนวทางการสร้างสรรค์</a:t>
            </a:r>
            <a:br>
              <a:rPr lang="th-TH" sz="4400" b="1" dirty="0">
                <a:solidFill>
                  <a:srgbClr val="0070C0"/>
                </a:solidFill>
              </a:rPr>
            </a:br>
            <a:r>
              <a:rPr lang="th-TH" sz="4400" b="0" i="0" dirty="0">
                <a:solidFill>
                  <a:srgbClr val="000000"/>
                </a:solidFill>
                <a:effectLst/>
                <a:latin typeface="Prompt" panose="020B0604020202020204" pitchFamily="34" charset="0"/>
              </a:rPr>
              <a:t>มณเฑียร บุญมา ผู้บุกเบิกงานศิลปะร่วมสมัยของไทย</a:t>
            </a:r>
            <a:br>
              <a:rPr lang="th-TH" sz="1800" b="0" i="0" dirty="0">
                <a:solidFill>
                  <a:srgbClr val="000000"/>
                </a:solidFill>
                <a:effectLst/>
                <a:latin typeface="Prompt" panose="020B0604020202020204" pitchFamily="34" charset="0"/>
              </a:rPr>
            </a:br>
            <a:endParaRPr lang="en-TH" dirty="0"/>
          </a:p>
        </p:txBody>
      </p:sp>
      <p:pic>
        <p:nvPicPr>
          <p:cNvPr id="4098" name="Picture 2" descr="Montien Boonma - Thailand Biennale Korat">
            <a:extLst>
              <a:ext uri="{FF2B5EF4-FFF2-40B4-BE49-F238E27FC236}">
                <a16:creationId xmlns:a16="http://schemas.microsoft.com/office/drawing/2014/main" id="{09E19F66-EBA3-03BB-5D28-CEFDA1ED1E3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599068"/>
            <a:ext cx="3429000" cy="485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269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C9B61-39CE-BAA7-4196-CC63A008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h-TH" sz="4400" b="1" dirty="0">
                <a:solidFill>
                  <a:srgbClr val="0070C0"/>
                </a:solidFill>
              </a:rPr>
            </a:br>
            <a:r>
              <a:rPr lang="th-TH" sz="4400" b="1" dirty="0">
                <a:solidFill>
                  <a:srgbClr val="0070C0"/>
                </a:solidFill>
              </a:rPr>
              <a:t>แนวทางการสร้างสรรค์</a:t>
            </a:r>
            <a:br>
              <a:rPr lang="th-TH" sz="4400" b="1" dirty="0">
                <a:solidFill>
                  <a:srgbClr val="0070C0"/>
                </a:solidFill>
              </a:rPr>
            </a:br>
            <a:r>
              <a:rPr lang="th-TH" sz="4400" b="0" i="0" dirty="0">
                <a:solidFill>
                  <a:srgbClr val="000000"/>
                </a:solidFill>
                <a:effectLst/>
                <a:latin typeface="Prompt" panose="020B0604020202020204" pitchFamily="34" charset="0"/>
              </a:rPr>
              <a:t>มณเฑียร บุญมา ผู้บุกเบิกงานศิลปะร่วมสมัยของไทย</a:t>
            </a:r>
            <a:br>
              <a:rPr lang="th-TH" sz="1800" b="0" i="0" dirty="0">
                <a:solidFill>
                  <a:srgbClr val="000000"/>
                </a:solidFill>
                <a:effectLst/>
                <a:latin typeface="Prompt" panose="020B0604020202020204" pitchFamily="34" charset="0"/>
              </a:rPr>
            </a:br>
            <a:endParaRPr lang="en-TH" dirty="0"/>
          </a:p>
        </p:txBody>
      </p:sp>
      <p:pic>
        <p:nvPicPr>
          <p:cNvPr id="5122" name="Picture 2" descr="สถูป' จิ๊กซอว์ที่ไม่เคยเผยของ มณเฑียร บุญมา - Anurak Magazine">
            <a:extLst>
              <a:ext uri="{FF2B5EF4-FFF2-40B4-BE49-F238E27FC236}">
                <a16:creationId xmlns:a16="http://schemas.microsoft.com/office/drawing/2014/main" id="{B6E64383-B492-92A2-1B38-587ABEE9229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328" y="1600200"/>
            <a:ext cx="36773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957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6">
      <a:majorFont>
        <a:latin typeface="TH Sarabun New"/>
        <a:ea typeface=""/>
        <a:cs typeface="TH Sarabun New"/>
      </a:majorFont>
      <a:minorFont>
        <a:latin typeface="TH Sarabun New"/>
        <a:ea typeface=""/>
        <a:cs typeface="TH Sarabun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1571</TotalTime>
  <Words>266</Words>
  <Application>Microsoft Macintosh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Prompt</vt:lpstr>
      <vt:lpstr>TH Sarabun New</vt:lpstr>
      <vt:lpstr>Times New Roman</vt:lpstr>
      <vt:lpstr>Office Theme</vt:lpstr>
      <vt:lpstr>PAI2625 องค์ประกอบศิลป์ 3 PAI2625 Composition 3  ผู้ช่วยศาสตราจารย์ ดร.พิสิษฐ์ พันธ์เทียน สาขาวิชาจิตรกรรม คณะศิลปกรรมศาสตร์ มหาวิทยาลัยราชภัฏสวนสุนันทา 1/2567</vt:lpstr>
      <vt:lpstr>คำอธิบายรายวิชา </vt:lpstr>
      <vt:lpstr>วัตถุประสงค์รายวิชา</vt:lpstr>
      <vt:lpstr> แนวทางการสร้างสรรค์ มณเฑียร บุญมา ผู้บุกเบิกงานศิลปะร่วมสมัยของไทย </vt:lpstr>
      <vt:lpstr>แนวทางการสร้างสรรค์ มณเฑียร บุญมา ผู้บุกเบิกงานศิลปะร่วมสมัยของไทย </vt:lpstr>
      <vt:lpstr> แนวทางการสร้างสรรค์ มณเฑียร บุญมา ผู้บุกเบิกงานศิลปะร่วมสมัยของไทย </vt:lpstr>
      <vt:lpstr> แนวทางการสร้างสรรค์ มณเฑียร บุญมา ผู้บุกเบิกงานศิลปะร่วมสมัยของไทย </vt:lpstr>
      <vt:lpstr> แนวทางการสร้างสรรค์ มณเฑียร บุญมา ผู้บุกเบิกงานศิลปะร่วมสมัยของไทย </vt:lpstr>
      <vt:lpstr> แนวทางการสร้างสรรค์ มณเฑียร บุญมา ผู้บุกเบิกงานศิลปะร่วมสมัยของไทย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PAI3501 โครงการทัศนศิลป์</dc:title>
  <dc:creator>USER</dc:creator>
  <cp:lastModifiedBy>pisit puntien</cp:lastModifiedBy>
  <cp:revision>89</cp:revision>
  <dcterms:created xsi:type="dcterms:W3CDTF">2006-08-16T00:00:00Z</dcterms:created>
  <dcterms:modified xsi:type="dcterms:W3CDTF">2024-09-26T03:28:47Z</dcterms:modified>
</cp:coreProperties>
</file>