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4" r:id="rId3"/>
    <p:sldId id="275" r:id="rId4"/>
    <p:sldId id="276" r:id="rId5"/>
    <p:sldId id="277" r:id="rId6"/>
    <p:sldId id="259" r:id="rId7"/>
    <p:sldId id="279" r:id="rId8"/>
    <p:sldId id="260" r:id="rId9"/>
    <p:sldId id="278" r:id="rId10"/>
    <p:sldId id="281" r:id="rId11"/>
    <p:sldId id="261" r:id="rId12"/>
    <p:sldId id="282" r:id="rId13"/>
    <p:sldId id="262" r:id="rId14"/>
    <p:sldId id="283" r:id="rId15"/>
    <p:sldId id="285" r:id="rId16"/>
    <p:sldId id="263" r:id="rId17"/>
    <p:sldId id="284" r:id="rId18"/>
    <p:sldId id="264" r:id="rId19"/>
    <p:sldId id="286" r:id="rId20"/>
    <p:sldId id="280" r:id="rId21"/>
    <p:sldId id="287" r:id="rId22"/>
    <p:sldId id="265" r:id="rId23"/>
    <p:sldId id="289" r:id="rId24"/>
    <p:sldId id="266" r:id="rId25"/>
    <p:sldId id="288" r:id="rId26"/>
    <p:sldId id="290" r:id="rId27"/>
    <p:sldId id="296" r:id="rId28"/>
    <p:sldId id="297" r:id="rId29"/>
    <p:sldId id="295" r:id="rId30"/>
    <p:sldId id="292" r:id="rId31"/>
    <p:sldId id="302" r:id="rId32"/>
    <p:sldId id="293" r:id="rId33"/>
    <p:sldId id="301" r:id="rId34"/>
    <p:sldId id="267" r:id="rId35"/>
    <p:sldId id="300" r:id="rId36"/>
    <p:sldId id="298" r:id="rId37"/>
    <p:sldId id="299" r:id="rId38"/>
    <p:sldId id="294" r:id="rId39"/>
    <p:sldId id="268" r:id="rId40"/>
    <p:sldId id="269" r:id="rId41"/>
    <p:sldId id="291" r:id="rId42"/>
    <p:sldId id="270" r:id="rId43"/>
    <p:sldId id="271" r:id="rId44"/>
    <p:sldId id="272" r:id="rId45"/>
    <p:sldId id="27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th-TH" altLang="en-US" noProof="0" smtClean="0"/>
              <a:t>คลิกเพื่อแก้ไขลักษณะต้นแบบชื่อเรื่อง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th-TH" altLang="en-US" noProof="0" smtClean="0"/>
              <a:t>คลิกเพื่อแก้ไขลักษณะต้นแบบหัวข้อย่อย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A9BC4C-B289-464A-B97F-E5151815DC5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5796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906300-2684-42A9-B647-6FF34DF6D3B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6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8581A2-982C-4ACB-92AF-F7256B2E3CF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3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EE3561-5F5D-497D-B191-87D1CA05757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6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ACAA24-99D1-40AC-A55F-61D4AD4AAC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61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D7DF37-BD3C-4BEE-A80F-263D0E497A3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0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7EEBFA-ABFA-4A2D-8B52-F6910124C3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1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760BA6-15D6-43C0-929D-A2D935A702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2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0EA88E-88D7-44B3-BA2E-A85655C4448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9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B34683-593D-4330-B798-6B495572B3C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0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211A88-8FCB-4F7B-A77B-685FCC2E614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5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 smtClean="0"/>
              <a:t>คลิกเพื่อแก้ไขลักษณะต้นแบบชื่อเรื่อง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 smtClean="0"/>
              <a:t>ระดับที่สอง</a:t>
            </a:r>
          </a:p>
          <a:p>
            <a:pPr lvl="2"/>
            <a:r>
              <a:rPr lang="th-TH" altLang="en-US" smtClean="0"/>
              <a:t>ระดับที่สาม</a:t>
            </a:r>
          </a:p>
          <a:p>
            <a:pPr lvl="3"/>
            <a:r>
              <a:rPr lang="th-TH" altLang="en-US" smtClean="0"/>
              <a:t>ระดับที่สี่</a:t>
            </a:r>
          </a:p>
          <a:p>
            <a:pPr lvl="4"/>
            <a:r>
              <a:rPr lang="th-TH" altLang="en-US" smtClean="0"/>
              <a:t>ระดับที่ห้า</a:t>
            </a: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0E0A7A-57B5-4AC4-B12A-357860D88A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ngsana New" panose="02020603050405020304" pitchFamily="18" charset="-34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ngsana New" panose="02020603050405020304" pitchFamily="18" charset="-34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ngsana New" panose="02020603050405020304" pitchFamily="18" charset="-34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ngsana New" panose="02020603050405020304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ngsana New" panose="02020603050405020304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ngsana New" panose="02020603050405020304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ngsana New" panose="02020603050405020304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ngsana New" panose="02020603050405020304" pitchFamily="18" charset="-34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hyperlink" Target="http://www.bloggang.com/data/rattanakosin225/picture/120762080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US" sz="4400" b="1" dirty="0" smtClean="0">
                <a:cs typeface="Cordia New" panose="020B0304020202020204" pitchFamily="34" charset="-34"/>
              </a:rPr>
              <a:t>วิวัฒนาการของการออกแบบกราฟิก</a:t>
            </a:r>
            <a:endParaRPr lang="th-TH" altLang="en-US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0" indent="-571500"/>
            <a:r>
              <a:rPr lang="th-TH" altLang="en-US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เหตุการณ์ที่สำคัญตั้งแต่ยุคก่อนประวัติศาสตร์ถึงศตวรรษที่ 19</a:t>
            </a:r>
            <a:endParaRPr lang="th-TH" altLang="en-US" sz="4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966788" lvl="1" indent="-495300"/>
            <a:r>
              <a:rPr lang="th-TH" altLang="en-US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ยุคก่อนประวัติศาสตร์</a:t>
            </a:r>
          </a:p>
          <a:p>
            <a:pPr marL="966788" lvl="1" indent="-495300"/>
            <a:r>
              <a:rPr lang="th-TH" altLang="en-US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ภาษาพูดและการประดิษฐ์ตัวอักษร</a:t>
            </a:r>
          </a:p>
          <a:p>
            <a:pPr marL="966788" lvl="1" indent="-495300"/>
            <a:r>
              <a:rPr lang="th-TH" altLang="en-US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การประดิษฐ์แท่นพิมพ์</a:t>
            </a:r>
          </a:p>
          <a:p>
            <a:pPr marL="966788" lvl="1" indent="-495300"/>
            <a:r>
              <a:rPr lang="th-TH" altLang="en-US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การปฏิวัติอุตสาหกรรม</a:t>
            </a:r>
            <a:endParaRPr lang="th-TH" altLang="en-US" sz="4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571500" indent="-571500">
              <a:buNone/>
            </a:pPr>
            <a:r>
              <a:rPr lang="th-TH" altLang="en-US" sz="4600" b="1" dirty="0">
                <a:cs typeface="Cordia New" panose="020B0304020202020204" pitchFamily="34" charset="-34"/>
              </a:rPr>
              <a:t>	</a:t>
            </a:r>
            <a:endParaRPr lang="th-TH" altLang="en-US" sz="4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966788" lvl="1" indent="-495300">
              <a:buNone/>
            </a:pPr>
            <a:endParaRPr lang="th-TH" altLang="en-US" sz="4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67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0" y="0"/>
            <a:ext cx="283464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16403" cy="3376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44029"/>
            <a:ext cx="271905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77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งานกราฟิกในช่วงสงครามโลกครั้งที่ 1</a:t>
            </a:r>
            <a:endParaRPr lang="en-GB" sz="40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GB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การอุบัติขึ้นของสงครามโลกครั้งที่ 1 ระหว่าง ค.ศ. 1914-1918 นับว่ามีบทบาทอย่างมากต่อรูปแบบงานออกแบบกราฟิกทั้งแนวคิดการสร้างสรรค์ การสื่อ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ความหมาย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และ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การโน้มน้าวใจ มีการใช้ภาพประกอบสัญลักษณ์คำบรรยายหรือแผนภาพ (</a:t>
            </a:r>
            <a:r>
              <a:rPr lang="en-GB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Diagram) 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เข้ามาช่วยเพื่อให้สื่อสารกับกลุ่มเป้าหมายได้ชัดเจนขึ้น โฆษณาชวนเชื่อทางการเมืองพยายามดึงประชนชนเข้ามามีส่วนร่วม</a:t>
            </a:r>
            <a:endParaRPr lang="th-TH" sz="36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06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9633"/>
            <a:ext cx="12194677" cy="638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งานกราฟิกในทวีปยุโรป</a:t>
            </a:r>
            <a:endParaRPr lang="en-GB" sz="40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GB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ประเทศที่เริ่มต้นใช้วิธีชี้นิ้วในโปสเตอร์โฆษณาระดมคนสู่สงคราม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คือ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อังกฤษ 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"</a:t>
            </a:r>
            <a:r>
              <a:rPr lang="en-GB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Your country needs you" 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เมื่อ ค.ศ. 1914 เป็นภาพวาดนายพล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ลอร์ด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คิ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ทเชน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เนอร์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ผู้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มีท่าทีจริงกำลังชี้นิ้วมายังผู้อ่าน โดยรูปแบบดังกล่าวนี้ส่งอิทธิพลไปยังประเทศอื่น ๆ ด้วย เช่น เยอรมนี อิตาลี รัสเซีย หรือแม้แต่ประเทศ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ไทย</a:t>
            </a:r>
            <a:endParaRPr lang="en-GB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75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492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66" y="0"/>
            <a:ext cx="461843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28" y="0"/>
            <a:ext cx="2439174" cy="3663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272" y="3663906"/>
            <a:ext cx="2142435" cy="32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62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7" y="0"/>
            <a:ext cx="485235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93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งานกราฟิกในสหรัฐอเมริกา</a:t>
            </a:r>
            <a:endParaRPr lang="en-GB" sz="40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GB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โฆษณาชวนเชื่อทางการเมืองพยายามดึงประชนชนเข้ามามีส่วนร่วมด้วยการใช้ภาษาภาพเป็นรูป บุคคลชี้นิ้วและมองมาที่ผู้ดู ซึ่งหมายความเท่ากับการพูดว่า "นี่ คุณ !" ทำให้ผู้อ่านรู้สึกว่ากำลังถูกพูดด้วยอย่างเฉพาะเจาะจง โปสเตอร์โฆษณาที่โด่งดังที่สุดคือ "</a:t>
            </a:r>
            <a:r>
              <a:rPr lang="en-GB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I want you for U.S. Army" 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ค.ศ. 1917 ของอเมริกา เป็นรูปชายชราท่าทางขึงขังชี้นิ้วมาที่ผู้อ่าน กล่าวกันว่าเป็นโฆษณาที่ประสบผลสำเร็จอย่างมากในการใช้ "คุณ" เพื่อขายสงคราม</a:t>
            </a:r>
            <a:endParaRPr lang="en-GB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07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8"/>
            <a:ext cx="4529170" cy="6864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02" y="-6928"/>
            <a:ext cx="455949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70" y="2827384"/>
            <a:ext cx="3106287" cy="4023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68" y="1"/>
            <a:ext cx="1986237" cy="28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99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งานกราฟิกในรัสเซีย</a:t>
            </a:r>
            <a:endParaRPr lang="en-GB" sz="40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GB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โปสเตอร์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ชวนเชื่อทางการเมืองถือเป็นสื่อสาธารณะที่ดึงดูดและแพร่หลายในสังคมรัสเซีย ด้วยลักษณะภาพประกอบ การสื่อสารเชิงสัญลักษณ์ เนื้อหา การพาดหัว หรือสโลแกน (</a:t>
            </a:r>
            <a:r>
              <a:rPr lang="en-GB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Slogan) 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ที่ปลุกเร้าอารมณ์ มักออกแบบให้มีขนาดใหญ่เพื่อให้ดูมีพลัง ใช้การเปรียบเทียบเชิงเสียดสี เช่น ผู้ร้ายกับฮีโร่ ลัทธิล่าอาณานิคมกับคนงานที่ต้องดิ้นรนตะเกียกตะกาย นิยมใช้สีขาว ดำและแดงเป็นหลัก ซึ่งสื่อถึงการต่อสู้และพลังการปฏิวัติได้อย่างดี </a:t>
            </a:r>
            <a:endParaRPr lang="th-TH" sz="36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36861" cy="6887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70" y="0"/>
            <a:ext cx="2751766" cy="2751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670" y="2571696"/>
            <a:ext cx="2751766" cy="4307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6" y="214410"/>
            <a:ext cx="4643970" cy="6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5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4" y="108521"/>
            <a:ext cx="4969883" cy="6626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45" y="108521"/>
            <a:ext cx="6635362" cy="4375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45" y="4643598"/>
            <a:ext cx="3718104" cy="2091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57" y="4647233"/>
            <a:ext cx="2774450" cy="20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งานกราฟิกในทวีป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เอเชีย</a:t>
            </a:r>
          </a:p>
          <a:p>
            <a:pPr marL="0" indent="0">
              <a:buNone/>
            </a:pP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ตามหัวเมืองใหญ่เริ่มมีบริษัทโฆษณาลือกำเนิดขึ้นจำนวนมาก มีการออกแบบกราฟิกในสื่อต่าง ๆ เพื่อโฆษณาสินค้า เช่น สบู่ บุหรี่ และยา ส่งผลให้งานออกแบบกราฟิกเติบโตเป็นลำดับ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กลุ่ม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ชนชั้นกลางมีความเป็นอยู่ดีขึ้น ผู้คนให้ความสนใจกับวิถีชีวิตสมัยใหม่ อาร์ตเดโคที่สะท้อนความหรูหราฟู่ฟ่าเข้ามามีบทบาทสำคัญต่องานสิ่งพิมพ์ทั้งหลาย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73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2910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4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งานกราฟิกในจีน</a:t>
            </a:r>
            <a:endParaRPr lang="en-GB" sz="40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GB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จีน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ถูก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ปกครองโดยรัฐบาลคอมมิวนิสต์ นโยบายก้าวกระโดด (</a:t>
            </a:r>
            <a:r>
              <a:rPr lang="en-GB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The Great Leap Forward) 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มุ่งหวังพัฒนาอุตสาหกรรม จึงมีการรณรงค์โฆษณาชวนเชื่อทางการเมืองทั่วประเทศเพื่อให้ประชาชนร่วมใจกันต่อสู้ ทำงานและเป็นพลังขับเคลื่อนประเทศให้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ก้าวหน้า</a:t>
            </a:r>
            <a:endParaRPr lang="th-TH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63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4500" cy="384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52" y="0"/>
            <a:ext cx="487154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97" y="1"/>
            <a:ext cx="1920504" cy="2884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548" y="4078702"/>
            <a:ext cx="1914628" cy="2779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630"/>
            <a:ext cx="2030599" cy="3067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3872" r="4060" b="2989"/>
          <a:stretch/>
        </p:blipFill>
        <p:spPr>
          <a:xfrm>
            <a:off x="10271496" y="2760779"/>
            <a:ext cx="1920504" cy="1311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07" y="3790630"/>
            <a:ext cx="2110070" cy="3067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99" y="3790630"/>
            <a:ext cx="2099716" cy="306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57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งานกราฟิกในจีน</a:t>
            </a:r>
            <a:endParaRPr lang="en-GB" sz="40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GB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การออกแบบโปสเตอร์หรือสื่อต่าง ๆ จึงมักเป็นภาพผู้ใช้แรงงานวัยหนุ่มสาว ชาวชนบทที่กำลังทำงานก่อสร้างหรือการเกษตรด้วยรอยยิ้มอันสดใส นักออกแบบพยายามสื่อถึงความอุดมสมบูรณ์ ความผาสุกของชนชั้นแรงงานที่เป็นส่วนสำคัญให้ประเทศ </a:t>
            </a:r>
            <a:endParaRPr lang="th-TH" sz="36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8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4139" r="1958" b="3960"/>
          <a:stretch/>
        </p:blipFill>
        <p:spPr>
          <a:xfrm>
            <a:off x="2520055" y="0"/>
            <a:ext cx="3628497" cy="2654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97" y="0"/>
            <a:ext cx="6366403" cy="4583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9117"/>
            <a:ext cx="6142246" cy="452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46" y="4583810"/>
            <a:ext cx="6049925" cy="2258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93588" cy="232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54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61" y="0"/>
            <a:ext cx="500583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231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15" y="0"/>
            <a:ext cx="2323845" cy="3249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14" y="3249445"/>
            <a:ext cx="2318355" cy="1738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08" y="3487332"/>
            <a:ext cx="2334500" cy="33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70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ราชอาณาจักร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ไทยมีประวัติศาสตร์ความเป็นมาที่ยาวนานกว่า 800 ปี โดยบริเวณที่ราบลุ่มเจ้าพระยามีศูนย์กลางแห่งอำนาจเกิดขึ้นในแต่ละยุคสมัยตามลำดับดังนี้ สมัยกรุงสุโขทัย (พุทธศักราช </a:t>
            </a:r>
            <a:r>
              <a:rPr lang="en-US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1780 - 1981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) สมัยกรุงศรีอยุธยา (พุทธศักราช </a:t>
            </a:r>
            <a:r>
              <a:rPr lang="en-US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1893 - 2310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) สมัยกรุงธนบุรี (พุทธศักราช </a:t>
            </a:r>
            <a:r>
              <a:rPr lang="en-US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2310 - 2325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) จนมาสู่สมัยกรุงรัตนโกสินทร์ (พุทธศักราช 2325 - ปัจจุบัน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GB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4861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ผู้คน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บนดินแดนนี้ล้วนมีเอกลักษณ์ทางวัฒนธรรมที่สำคัญร่วมกันคือ นับถือพุทธศาสนานิกายหินยานและมีการปกครองที่มีกษัตริย์แบบเทวราชา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งานกราฟิกส่วนมาก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จึงเกี่ยวเนื่องกับความเชื่อและคติทางศาสนา โดยเฉพาะพุทธศาสนาและศาสนาฮินดู </a:t>
            </a:r>
            <a:endParaRPr lang="en-GB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944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4257" y="4157023"/>
            <a:ext cx="6864984" cy="2700977"/>
          </a:xfrm>
          <a:prstGeom prst="rect">
            <a:avLst/>
          </a:prstGeom>
        </p:spPr>
      </p:pic>
      <p:pic>
        <p:nvPicPr>
          <p:cNvPr id="1026" name="Picture 2" descr="PANTIP.COM : K11767795 ที่มาของไตรภูมิ [ประวัติศาสตร์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2" y="1520826"/>
            <a:ext cx="4558025" cy="53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ไตรภูมิพระร่ว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57" y="1558970"/>
            <a:ext cx="6864993" cy="205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79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5" y="589268"/>
            <a:ext cx="4762500" cy="5591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8216" y="1522298"/>
            <a:ext cx="5591176" cy="3725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69" y="1054056"/>
            <a:ext cx="36766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รัชสมัยพระบาทสมเด็จพระนั่งเกล้า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เจ้าอยู่หัว (</a:t>
            </a:r>
            <a:r>
              <a:rPr lang="th-TH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พุทธศักราช 2367-2394)</a:t>
            </a:r>
          </a:p>
          <a:p>
            <a:pPr marL="0" indent="0">
              <a:buNone/>
            </a:pP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สภาพ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บ้านเมืองปราศจากศึกสงคราม เศรษฐกิจการค้ากับต่างประเทศมีความเจริญรุ่งเรืองเนื่องด้วยพระองค์ทรงมีพระปรีชาในด้านการค้าทางสำเภาเพราะเคยทรงกำกับราชการกรมท่ามาก่อนเสด็จขึ้นเถลิงราชสมบัติ จีนยังคงเป็นชาติคู่ค้าที่สำคัญ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รวมถึงชาติตะวันตกเริ่มมีบทบาททางการค้ามากยิ่งขึ้น</a:t>
            </a:r>
            <a:endParaRPr lang="en-GB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th-TH" sz="4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23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 smtClean="0"/>
          </a:p>
          <a:p>
            <a:endParaRPr lang="th-TH" dirty="0"/>
          </a:p>
          <a:p>
            <a:endParaRPr lang="th-TH" dirty="0" smtClean="0"/>
          </a:p>
          <a:p>
            <a:pPr marL="0" indent="0">
              <a:buNone/>
            </a:pPr>
            <a:endParaRPr lang="th-TH" dirty="0"/>
          </a:p>
          <a:p>
            <a:endParaRPr lang="th-TH" dirty="0" smtClean="0"/>
          </a:p>
          <a:p>
            <a:r>
              <a:rPr lang="th-TH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นายแพทย์แดน </a:t>
            </a: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บีช แบรดลีย์  </a:t>
            </a:r>
            <a:r>
              <a:rPr lang="th-TH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en-GB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Dan </a:t>
            </a:r>
            <a:r>
              <a:rPr lang="en-GB" b="1" dirty="0">
                <a:latin typeface="Cordia New" panose="020B0304020202020204" pitchFamily="34" charset="-34"/>
                <a:cs typeface="Cordia New" panose="020B0304020202020204" pitchFamily="34" charset="-34"/>
              </a:rPr>
              <a:t>Beach </a:t>
            </a:r>
            <a:r>
              <a:rPr lang="en-GB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Bradley</a:t>
            </a:r>
            <a:r>
              <a:rPr lang="th-TH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พุทธศักราช 2347-2416) เป็นนาย</a:t>
            </a: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แพทย์ชาวอเมริกันที่เข้ามา</a:t>
            </a:r>
            <a:r>
              <a:rPr lang="th-TH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เผยแพร่ศาสนาคริสต์ในก</a:t>
            </a: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รุงรัตนโกสินทร์ ต่อมายังเผยแพร่งานพิมพ์และการแพทย์แผนตะวันตกในราชอาณาจักรด้วย</a:t>
            </a:r>
            <a:endParaRPr lang="en-GB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122" name="Picture 2" descr="13 มกราคม 2380 หมอบรัดเลย์ “ผ่าตัดใหญ่” เป็นครั้งแรกในไท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01" y="18407"/>
            <a:ext cx="2497069" cy="372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2/2c/Grave_of_Dan_Beach_Bradley.jpg/1024px-Grave_of_Dan_Beach_Bradl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393" y="1"/>
            <a:ext cx="2795909" cy="372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หมอบรัดเลย์ - Ratanakosin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91288" cy="372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๒๐๐ ปีคนไทยไม่เคยลืมฝรั่งคนนี้! แม้จะไม่ประสบผลนักในงานที่ถูกส่งมาทำ  แต่ประวัติไทยต้องบันทึกชื่อเขาไว้หลายหน้า!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48" y="1"/>
            <a:ext cx="2303757" cy="37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เจาะเวลาหาอดีต] • หนังสือพิมพ์ฉบับแรกของสยาม •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06" y="1"/>
            <a:ext cx="2940372" cy="372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รัชสมัยพระบาทสมเด็จ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พระจอมเกล้า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เจ้าอยู่หัว </a:t>
            </a: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(พุทธศักราช 2367-2394)</a:t>
            </a:r>
          </a:p>
          <a:p>
            <a:pPr marL="0" indent="0">
              <a:buNone/>
            </a:pP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สยามเปิดรับอารยธรรมของชาติตะวันตก พระองค์ทรงนำประเทศเข้าสู่ยุคใหม่ด้วยการปรับปรุงและพัฒนาสยามในหลายด้าน รวมไปถึงในด้านขนบประเพณีทางสังคมของชาวสยามโดยมีแบบอย่างจากชาติตะวันตก </a:t>
            </a:r>
            <a:endParaRPr lang="th-TH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65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endParaRPr lang="en-GB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" name="Picture 6" descr="120762080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2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PANTIP.COM : K4982255 เราจะปฏิวัติภาษาไทยกันใหม่ดีไหมครับ [ภาษาไทย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15" y="0"/>
            <a:ext cx="28575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static.wixstatic.com/media/78fbda_5d6526cddd974da3bb18c116f9e5e055~mv2.jpg/v1/fill/w_960,h_540,al_c,q_90/78fbda_5d6526cddd974da3bb18c116f9e5e05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6" name="Picture 10" descr="เปิดภาพ&amp;quot;พระนามบัตร ร.4&amp;quot;ครั้งแรก!ทรงโปรดฯมอบให้ราชทูต -ชาวต่างชาติ  ชมแท่นพิมพ์โบราณอายุ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212" y="7937"/>
            <a:ext cx="3937788" cy="23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ความหลากหลายของภาพพระเจ้ากรุงสยามในเอกสารที่สาบสูญจากเมืองไทย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16" y="2503487"/>
            <a:ext cx="2964438" cy="435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post-109675-12428781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43" y="2357262"/>
            <a:ext cx="3953557" cy="264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https://www.bot.or.th/Thai/Banknotes/HistoryAndSeriesOfBanknotes/PublishingImages/EV_paper%20At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58" y="4380873"/>
            <a:ext cx="3949642" cy="24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3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รัชสมัยพระบาทสมเด็จ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พระจุลจอมเกล้า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เจ้าอยู่หัว (</a:t>
            </a:r>
            <a:r>
              <a:rPr lang="th-TH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พุทธศักราช 2411-2453)</a:t>
            </a:r>
            <a:endParaRPr lang="th-TH" sz="4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ในสมัยรัชกาลที่ 5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พิมพ์เจริญเติบโตอย่าง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รวดเร็ว ส่วน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ใหญ่จะเป็นการออกแบบกราฟิกบนสื่อสิ่งพิมพ์ เช่น โฆษณา เมนูอาหารในงานจัดเลี้ยง ฉลากบุหรี่ และกล่องไม้ขีดไฟ ในช่วงแรกงานกราฟิกที่ใช้เทคนิคซับซ้อนและมีรายละเอียดมากมักออกแบบโดยชาวตะวันตกและไม่ได้ผลิตในเมืองไทย เช่น บนบัตรสินค้าหรือ </a:t>
            </a:r>
            <a:r>
              <a:rPr lang="en-GB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trade card 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พิมพ์บนแผ่นโลหะ (มีหน้าที่และลักษณะคล้ายนามบัตรในปัจจุบัน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096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81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lumbia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00" y="0"/>
            <a:ext cx="3411658" cy="341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umman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00" y="3429000"/>
            <a:ext cx="45704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4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58" y="0"/>
            <a:ext cx="2556151" cy="341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4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438" y="3429000"/>
            <a:ext cx="256914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17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pic>
        <p:nvPicPr>
          <p:cNvPr id="4" name="Picture 5" descr="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00213"/>
            <a:ext cx="29686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895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ไทย</a:t>
            </a:r>
          </a:p>
          <a:p>
            <a:pPr marL="0" indent="0">
              <a:buNone/>
            </a:pP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ในขณะที่ผลงานกราฟิกของคนไทย มักปรากฏบนฉลากสินค้า กราฟิกบนซองยา โฆษณาสิ่งพิมพ์ของห้างร้านต่าง ๆ ในกรุงเทพฯ ในช่วงแรกจะเป็นสีขาวดำตัดเส้นอย่างง่าย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เรียบ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แบน นิยมจัดวางองค์ประกอบแบบข้ายขวาเท่ากัน พาดหัวด้วยตัวอักษรแบบคัดลายมือหรือแบบอาลักษณ์ (ลักษณะคล้ายกับการคัดลายปากกาหัวแหลม ทำให้มีเส้นหนาบางไม่เท่ากัน) ส่วนเนื้อหามักใช้ตัวอักษรแบบตัวพิมพ์ดีด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4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7" y="522955"/>
            <a:ext cx="4565558" cy="582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36" y="522955"/>
            <a:ext cx="2865265" cy="353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851" y="522955"/>
            <a:ext cx="3096330" cy="3531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36" y="4211604"/>
            <a:ext cx="2865265" cy="2138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99" y="4211603"/>
            <a:ext cx="4089881" cy="21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รัชสมัยพระบาทสมเด็จพระมงกุฎเกล้าเจ้าอยู่หัว</a:t>
            </a:r>
            <a:endParaRPr lang="en-GB" sz="40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GB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เมื่อเข้าสู่รัชกาลที่ 6-7 รูปแบบกราฟิกพัฒนาขึ้นมากจากผลพวงของการผลิตสินค้าในระบบอุตสาหกรรม นิยมใช้สีสันที่ฉูดฉาดสะดุดตา มีลวดลายที่สลับชับซ้อนและประณีตกว่าแต่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ก่อน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ตัวอักษร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เริ่มมีรูปแบบวิจิตรพิสดาร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หลากหลาย</a:t>
            </a:r>
            <a:endParaRPr lang="en-GB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th-TH" sz="4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3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เนื่องจากมีตัวพิมพ์ภาษาไทยให้ผู้ออกแบบเลือกใช้มากขึ้น ลักษณะการจัดวางให้ความรู้สึกเคลื่อนไหวไม่หยุดนิ่ง เช่น จัดวางแบบซ้ายขวาไม่เท่ากัน และจัดวางองค์ประกอบช้อน ๆ กันบนแกนเอียงหรือเส้นทแยง จนเข้าสู่ช่วง พ.ศ. 2470-2480 เป็นตันมา วงการกราฟิกเริ่มนิยมนำภาพถ่ายมาใช้ในงานออกแบบอย่างแพร่หลาย สังเกตได้จากงานออกแบบฉลากน้ำหอม ซองแป้ง หนังสือเพลง และสูจิบัตรโขนละคร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86378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57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416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งานกราฟิกในประเทศไทย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06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4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egends of Automobile : ตอนที่ 30 แนวคิดปรัชญาที่ก่อตัวขึ้นในยุโรปหลัง การปฏิวัติอุตสาหกรรม – Carrushom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5" y="4280199"/>
            <a:ext cx="3668852" cy="23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การปฏิวัติอุตสาหกรรม - สื่อออนไลน์ประวัติศาสตร์สาก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274" y="266995"/>
            <a:ext cx="3083243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" y="266995"/>
            <a:ext cx="7038975" cy="3952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16" y="4333941"/>
            <a:ext cx="3139252" cy="2328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04" y="4333941"/>
            <a:ext cx="3014367" cy="226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US" sz="4400" b="1" dirty="0" smtClean="0"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อิทธิพลของอาร์ตนูโว</a:t>
            </a:r>
          </a:p>
          <a:p>
            <a:pPr marL="0" indent="0">
              <a:buNone/>
            </a:pP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ช่วงปลายศตวรรษที่ 19 ถึงต้นศตวรรษที่ 20 ในทวีปยุโรปงานออกแบบกราฟิกบนใบปิดมีความโดดเด่นเป็นอย่างมาก โดยเฉพาะอย่างยิ่งที่ประเทศฝรั่งเศส ส่วนใหญ่แล้วใบปิดถูกออกแบบขึ้นเพื่อวัตถุประสงค์ทางการเมือง หรือเพื่อโฆษณาประชาสัมพันธ์สินค้า ร้านอาหาร สถานบันเทิง ตลอดจนงานแสดงศิลปะ เป็นต้น</a:t>
            </a:r>
            <a:endParaRPr lang="en-GB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32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54" y="117085"/>
            <a:ext cx="3732873" cy="6605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87" y="117085"/>
            <a:ext cx="2783710" cy="3764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57" y="117085"/>
            <a:ext cx="2697333" cy="3782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87" y="4007803"/>
            <a:ext cx="1850391" cy="2714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13" y="4007802"/>
            <a:ext cx="1810407" cy="2715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55" y="4007801"/>
            <a:ext cx="2051744" cy="27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แนวคิดและรูปแบบกราฟิกในศตวรรษที่ 20</a:t>
            </a:r>
            <a:endParaRPr lang="en-GB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อิทธิพลของอาร์ตนูโว</a:t>
            </a:r>
          </a:p>
          <a:p>
            <a:pPr marL="0" indent="0">
              <a:buNone/>
            </a:pP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จูลส์ เซเรท์ (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Jules </a:t>
            </a:r>
            <a:r>
              <a:rPr lang="en-GB" sz="3600" b="1" dirty="0" err="1" smtClean="0">
                <a:latin typeface="Cordia New" panose="020B0304020202020204" pitchFamily="34" charset="-34"/>
                <a:cs typeface="Cordia New" panose="020B0304020202020204" pitchFamily="34" charset="-34"/>
              </a:rPr>
              <a:t>Cheret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) นักออกแบบผู้พัฒนาเทคนิคการพิมพ์สียุคแรกเริ่ม นิยมออกแบบเป็นภาพผู้หญิงเต้นระบำ แต่งกายและใส่เครื่องประดับหรูหราบนภาพพื้นหลังทึบ 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(Solid </a:t>
            </a:r>
            <a:r>
              <a:rPr lang="en-GB" sz="3600" b="1" dirty="0" err="1" smtClean="0">
                <a:latin typeface="Cordia New" panose="020B0304020202020204" pitchFamily="34" charset="-34"/>
                <a:cs typeface="Cordia New" panose="020B0304020202020204" pitchFamily="34" charset="-34"/>
              </a:rPr>
              <a:t>color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background) </a:t>
            </a:r>
            <a:r>
              <a:rPr lang="th-TH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ใช้ตัวอักษรพาดหัวแบบเขียนด้วยมือ จนเป็นต้นแบบที่สำคัญให้กับ ทูลูส-โลเทรค และ อัลฟอนส์ มูชา (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Alphonse </a:t>
            </a:r>
            <a:r>
              <a:rPr lang="en-GB" sz="3600" b="1" dirty="0" err="1" smtClean="0">
                <a:latin typeface="Cordia New" panose="020B0304020202020204" pitchFamily="34" charset="-34"/>
                <a:cs typeface="Cordia New" panose="020B0304020202020204" pitchFamily="34" charset="-34"/>
              </a:rPr>
              <a:t>Mucha</a:t>
            </a:r>
            <a:r>
              <a:rPr lang="en-GB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th-TH" sz="36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1" y="113512"/>
            <a:ext cx="4915200" cy="664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46" y="107206"/>
            <a:ext cx="2759475" cy="406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80" y="107206"/>
            <a:ext cx="2913507" cy="4063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2" y="4198026"/>
            <a:ext cx="1781175" cy="2562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22" y="4188501"/>
            <a:ext cx="1781175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35" y="4198026"/>
            <a:ext cx="1902452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270</Words>
  <Application>Microsoft Office PowerPoint</Application>
  <PresentationFormat>Widescreen</PresentationFormat>
  <Paragraphs>69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Angsana New</vt:lpstr>
      <vt:lpstr>Arial</vt:lpstr>
      <vt:lpstr>Cordia New</vt:lpstr>
      <vt:lpstr>Times New Roman</vt:lpstr>
      <vt:lpstr>Verdana</vt:lpstr>
      <vt:lpstr>Wingdings</vt:lpstr>
      <vt:lpstr>Profile</vt:lpstr>
      <vt:lpstr>วิวัฒนาการของการออกแบบกราฟิก</vt:lpstr>
      <vt:lpstr>PowerPoint Presentation</vt:lpstr>
      <vt:lpstr>PowerPoint Presentation</vt:lpstr>
      <vt:lpstr>PowerPoint Presentation</vt:lpstr>
      <vt:lpstr>PowerPoint Presentation</vt:lpstr>
      <vt:lpstr>แนวคิดและรูปแบบกราฟิกในศตวรรษที่ 20</vt:lpstr>
      <vt:lpstr>PowerPoint Presentation</vt:lpstr>
      <vt:lpstr>แนวคิดและรูปแบบกราฟิกในศตวรรษที่ 20</vt:lpstr>
      <vt:lpstr>PowerPoint Presentation</vt:lpstr>
      <vt:lpstr>PowerPoint Presentation</vt:lpstr>
      <vt:lpstr>แนวคิดและรูปแบบกราฟิกในศตวรรษที่ 20</vt:lpstr>
      <vt:lpstr>PowerPoint Presentation</vt:lpstr>
      <vt:lpstr>แนวคิดและรูปแบบกราฟิกในศตวรรษที่ 20</vt:lpstr>
      <vt:lpstr>PowerPoint Presentation</vt:lpstr>
      <vt:lpstr>PowerPoint Presentation</vt:lpstr>
      <vt:lpstr>แนวคิดและรูปแบบกราฟิกในศตวรรษที่ 20</vt:lpstr>
      <vt:lpstr>PowerPoint Presentation</vt:lpstr>
      <vt:lpstr>แนวคิดและรูปแบบกราฟิกในศตวรรษที่ 20</vt:lpstr>
      <vt:lpstr>PowerPoint Presentation</vt:lpstr>
      <vt:lpstr>แนวคิดและรูปแบบกราฟิกในศตวรรษที่ 20</vt:lpstr>
      <vt:lpstr>PowerPoint Presentation</vt:lpstr>
      <vt:lpstr>แนวคิดและรูปแบบกราฟิกในศตวรรษที่ 20</vt:lpstr>
      <vt:lpstr>PowerPoint Presentation</vt:lpstr>
      <vt:lpstr>แนวคิดและรูปแบบกราฟิกในศตวรรษที่ 20</vt:lpstr>
      <vt:lpstr>PowerPoint Presentation</vt:lpstr>
      <vt:lpstr>PowerPoint Presentation</vt:lpstr>
      <vt:lpstr>งานกราฟิกในประเทศไทย</vt:lpstr>
      <vt:lpstr>งานกราฟิกในประเทศไทย</vt:lpstr>
      <vt:lpstr>งานกราฟิกในประเทศไทย</vt:lpstr>
      <vt:lpstr>งานกราฟิกในประเทศไทย</vt:lpstr>
      <vt:lpstr>PowerPoint Presentation</vt:lpstr>
      <vt:lpstr>งานกราฟิกในประเทศไทย</vt:lpstr>
      <vt:lpstr>PowerPoint Presentation</vt:lpstr>
      <vt:lpstr>งานกราฟิกในประเทศไทย</vt:lpstr>
      <vt:lpstr>PowerPoint Presentation</vt:lpstr>
      <vt:lpstr>งานกราฟิกในประเทศไทย</vt:lpstr>
      <vt:lpstr>PowerPoint Presentation</vt:lpstr>
      <vt:lpstr>งานกราฟิกในประเทศไทย</vt:lpstr>
      <vt:lpstr>งานกราฟิกในประเทศไทย</vt:lpstr>
      <vt:lpstr>งานกราฟิกในประเทศไทย</vt:lpstr>
      <vt:lpstr>งานกราฟิกในประเทศไทย</vt:lpstr>
      <vt:lpstr>งานกราฟิกในประเทศไทย</vt:lpstr>
      <vt:lpstr>งานกราฟิกในประเทศไทย</vt:lpstr>
      <vt:lpstr>งานกราฟิกในประเทศไทย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ประวัติศาสตร์ศิลปะไทย (History of Thai Arts)</dc:title>
  <dc:creator>peerapol.ch</dc:creator>
  <cp:lastModifiedBy>peerapol.ch</cp:lastModifiedBy>
  <cp:revision>56</cp:revision>
  <dcterms:created xsi:type="dcterms:W3CDTF">2022-01-25T08:40:17Z</dcterms:created>
  <dcterms:modified xsi:type="dcterms:W3CDTF">2022-02-07T06:47:31Z</dcterms:modified>
</cp:coreProperties>
</file>