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74" r:id="rId2"/>
    <p:sldId id="256" r:id="rId3"/>
    <p:sldId id="257" r:id="rId4"/>
    <p:sldId id="262" r:id="rId5"/>
    <p:sldId id="261" r:id="rId6"/>
    <p:sldId id="260" r:id="rId7"/>
    <p:sldId id="266" r:id="rId8"/>
    <p:sldId id="273" r:id="rId9"/>
    <p:sldId id="263" r:id="rId10"/>
    <p:sldId id="270" r:id="rId11"/>
    <p:sldId id="264" r:id="rId12"/>
    <p:sldId id="271" r:id="rId13"/>
    <p:sldId id="265" r:id="rId14"/>
    <p:sldId id="272" r:id="rId15"/>
    <p:sldId id="269" r:id="rId16"/>
    <p:sldId id="258" r:id="rId17"/>
    <p:sldId id="267" r:id="rId18"/>
    <p:sldId id="268" r:id="rId19"/>
    <p:sldId id="275" r:id="rId20"/>
    <p:sldId id="276" r:id="rId21"/>
    <p:sldId id="277" r:id="rId22"/>
    <p:sldId id="278" r:id="rId23"/>
    <p:sldId id="281" r:id="rId24"/>
    <p:sldId id="283" r:id="rId25"/>
    <p:sldId id="284" r:id="rId26"/>
    <p:sldId id="299" r:id="rId27"/>
    <p:sldId id="279" r:id="rId28"/>
    <p:sldId id="280" r:id="rId29"/>
    <p:sldId id="285" r:id="rId30"/>
    <p:sldId id="290" r:id="rId31"/>
    <p:sldId id="286" r:id="rId32"/>
    <p:sldId id="291" r:id="rId33"/>
    <p:sldId id="296" r:id="rId34"/>
    <p:sldId id="297" r:id="rId35"/>
    <p:sldId id="298" r:id="rId36"/>
    <p:sldId id="287" r:id="rId37"/>
    <p:sldId id="288" r:id="rId38"/>
    <p:sldId id="289" r:id="rId39"/>
    <p:sldId id="292" r:id="rId40"/>
    <p:sldId id="293" r:id="rId41"/>
    <p:sldId id="295" r:id="rId42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88"/>
    <p:restoredTop sz="94685"/>
  </p:normalViewPr>
  <p:slideViewPr>
    <p:cSldViewPr snapToGrid="0">
      <p:cViewPr varScale="1">
        <p:scale>
          <a:sx n="78" d="100"/>
          <a:sy n="78" d="100"/>
        </p:scale>
        <p:origin x="111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F8C2F-DD1A-3846-9CF3-5DC5EADA9A4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883F2-8262-494C-B7EF-CE44DA46666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7323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883F2-8262-494C-B7EF-CE44DA46666D}" type="slidenum">
              <a:rPr lang="en-TH" smtClean="0"/>
              <a:t>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1169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FC99-DC3F-4FAA-E10B-4D59B91B9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8FAA4-F332-136A-9BD5-B83C7E7F7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FEEC9-EA77-3725-17E0-53FD1C1BB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2E4B3-9BF0-0FD4-8FC9-87233776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7BBFB-8635-DD76-BBE0-78CCAFD6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97302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F35A-B27D-55B7-253C-0F67DB00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BB3BC-30C0-AE0F-902D-EAB7DF359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17A27-BDE3-42BC-EFC8-7F9E00DF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4F2F-FFA6-65E9-7206-6171A878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F1442-C0A9-D29D-E524-67467179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32405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250D7D-06A6-B30A-4790-D30965C0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B4AF4-3CF1-F18B-3A3D-E30FB1FB8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913DA-28D7-C72E-40C4-3C05813FC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53A98-7DCB-DC60-FCB3-D06CE3267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1F0E9-9B08-0DC5-2793-9C67AB47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5183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1DB41-C635-482A-2D39-3F1F6A3F7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8DBE0-C2FA-1C48-3C4B-9763F7DBD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5EF3D-C442-0797-1B68-A15831D07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E9E23-EA35-6A3B-DF27-7F92114A0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68BB7-25AA-AAD4-7A40-14639E08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02934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6CEE-59CB-621B-CA33-6F80838B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D305D-A77F-1799-E781-C3A17655A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08924-F4AB-3959-1BD9-FED98803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BF11B-1A22-69B4-2875-10F03D1FE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1A5C4-45A4-E493-BB35-346C48A7F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8685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C51FF-5B79-3672-B85C-76AC02FB2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13BAF-71E9-4EDB-119E-C43F48519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3F83D-5CF6-0330-C3C5-397B0A71A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2FE35-FC7D-7E48-707A-F956815D0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1555F-E103-0B17-3BB7-090472693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C989B-920A-A3ED-FF2E-D4592B7A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2192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E2E29-112F-9248-8098-8E352B03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548F2-D431-D090-FB31-DCD37B708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6675F-B80F-F009-9F0A-CD79667E5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418B09-AE85-5036-FC48-BC63283D6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F47B45-9B14-274C-1515-C65506936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14326-136E-46FC-F89E-A13B3127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F39FA-A12A-A2D5-55BE-DD4E90A2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B01298-C6C6-09D0-1B5D-4AEB0162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80492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16C15-547A-882D-3B94-E9D5BF6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D0ADA-58DA-F382-8BE1-E8A07E48F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C7CB94-7748-FB35-B35F-3C13E9B64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DEFCB-AB3A-D7DD-9E58-2EE79E5C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7719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45839-9607-82F6-53E3-786B19694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558E3-61AE-ED9C-21B2-BA534EFB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326D1-B404-C22C-93FF-2CAA20ED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32010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90B3-5B24-2C4B-067D-905D7321D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22F1D-EF4D-F0A6-C832-BC73903DE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7B589-2494-91BB-ADD3-7CE1FF877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D9E08-A69A-BAE9-5447-8B786C97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C38EA-09F6-4CEA-1371-99FA81B9D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8534F-01D7-C7FF-DE6E-17C0CB9D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113969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9C68A-A8D8-23BA-D6DC-0AD749E8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E967E-889A-F734-1EDB-6D166D27CE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7E6D8-51AA-A933-7432-293EE53A2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D8A33-2AD9-2DF4-3F7D-9A7A2A772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FEBD3-CDED-8AAE-F978-B3205074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18992-E8A2-810B-535E-1DF63930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91271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D9A5AC-1E44-460D-3313-75C7AB9B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A2C8E-DB95-FB13-C0C0-6D1108D81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5482C-B47C-B6DE-558D-2A34A1B67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849C-A7B9-6145-B749-62C9EE5D5CA2}" type="datetimeFigureOut">
              <a:rPr lang="en-TH" smtClean="0"/>
              <a:t>5/9/2024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9BFE0-E6E0-0855-1B78-F25D66A8B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6C673-83CE-253C-2688-B7F52AE2A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BA85B-A41F-5342-A48C-68E2528FC5A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1824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E305A1-89A5-593B-C28A-FB6F82ECB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363573"/>
              </p:ext>
            </p:extLst>
          </p:nvPr>
        </p:nvGraphicFramePr>
        <p:xfrm>
          <a:off x="1816893" y="899162"/>
          <a:ext cx="8558212" cy="5747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4932">
                  <a:extLst>
                    <a:ext uri="{9D8B030D-6E8A-4147-A177-3AD203B41FA5}">
                      <a16:colId xmlns:a16="http://schemas.microsoft.com/office/drawing/2014/main" val="3182022491"/>
                    </a:ext>
                  </a:extLst>
                </a:gridCol>
                <a:gridCol w="3157538">
                  <a:extLst>
                    <a:ext uri="{9D8B030D-6E8A-4147-A177-3AD203B41FA5}">
                      <a16:colId xmlns:a16="http://schemas.microsoft.com/office/drawing/2014/main" val="1066189727"/>
                    </a:ext>
                  </a:extLst>
                </a:gridCol>
                <a:gridCol w="4045742">
                  <a:extLst>
                    <a:ext uri="{9D8B030D-6E8A-4147-A177-3AD203B41FA5}">
                      <a16:colId xmlns:a16="http://schemas.microsoft.com/office/drawing/2014/main" val="4159702827"/>
                    </a:ext>
                  </a:extLst>
                </a:gridCol>
              </a:tblGrid>
              <a:tr h="239920">
                <a:tc>
                  <a:txBody>
                    <a:bodyPr/>
                    <a:lstStyle/>
                    <a:p>
                      <a:pPr algn="ctr"/>
                      <a:r>
                        <a:rPr lang="th-TH" sz="24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สัปดาห์ที่</a:t>
                      </a:r>
                      <a:endParaRPr lang="en-TH" sz="2400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</a:t>
                      </a:r>
                      <a:r>
                        <a:rPr lang="en-TH" sz="2400" b="1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400" b="1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รายละเอียด</a:t>
                      </a:r>
                      <a:endParaRPr lang="en-TH" sz="2400" b="1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กิจกรรมการเรียนการสอน</a:t>
                      </a:r>
                      <a:endParaRPr lang="en-TH" sz="2400" b="1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val="2611088669"/>
                  </a:ext>
                </a:extLst>
              </a:tr>
              <a:tr h="959677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สิงหาคม 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ภาพเหมือนตนเอง 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โดยใช้สีขาวกับสีดำ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คะแนน)</a:t>
                      </a:r>
                      <a:r>
                        <a:rPr lang="en-TH" sz="1800" kern="1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สิงหาคม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2567</a:t>
                      </a:r>
                      <a:endParaRPr lang="en-TH" sz="1800" kern="1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ภาพเหมือนตนเอง ถ่ายทอดความเป็นเอกลักษณ์ของตนเองให้มากที่สุด</a:t>
                      </a:r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ใช้เวลาให้น้อยที่สุด</a:t>
                      </a:r>
                      <a:r>
                        <a:rPr lang="en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โดยใช้สีขาวกับสีดำ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val="2035048332"/>
                  </a:ext>
                </a:extLst>
              </a:tr>
              <a:tr h="719759">
                <a:tc>
                  <a:txBody>
                    <a:bodyPr/>
                    <a:lstStyle/>
                    <a:p>
                      <a:pPr algn="ctr"/>
                      <a:r>
                        <a:rPr lang="en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algn="ctr"/>
                      <a:r>
                        <a:rPr lang="th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 </a:t>
                      </a:r>
                      <a:r>
                        <a:rPr lang="th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สิงหาคม</a:t>
                      </a:r>
                      <a:endParaRPr lang="en-TH" sz="1800" kern="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ภาพเหมือนเพื่อนสนิท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(10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คะแนน)</a:t>
                      </a:r>
                      <a:r>
                        <a:rPr lang="en-TH" sz="1800" kern="1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สิงหาคม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2567</a:t>
                      </a:r>
                      <a:endParaRPr lang="en-TH" sz="1800" kern="1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ภาพเหมือนเพื่อนสนิท</a:t>
                      </a:r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ใช้สิ่งแวดล้อมบ่งบอกถึงความเป็นเพื่อนที่สนิทและถ่ายทอดความเป็นเอกลักษณ์ของตนเองให้มากที่สุด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val="1071891731"/>
                  </a:ext>
                </a:extLst>
              </a:tr>
              <a:tr h="719759">
                <a:tc>
                  <a:txBody>
                    <a:bodyPr/>
                    <a:lstStyle/>
                    <a:p>
                      <a:pPr algn="ctr"/>
                      <a:r>
                        <a:rPr lang="en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  <a:p>
                      <a:pPr algn="ctr"/>
                      <a:r>
                        <a:rPr lang="th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สิงหาคม </a:t>
                      </a:r>
                      <a:endParaRPr lang="en-TH" sz="1800" kern="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ภาพคนชรา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(10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คะแนน)</a:t>
                      </a:r>
                      <a:r>
                        <a:rPr lang="en-TH" sz="1800" kern="1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สิงหาคม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2567</a:t>
                      </a:r>
                      <a:endParaRPr lang="en-TH" sz="1800" kern="1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ภาพคนชรา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แสดงถึงความรักความผูกพัน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val="3120433747"/>
                  </a:ext>
                </a:extLst>
              </a:tr>
              <a:tr h="719759">
                <a:tc>
                  <a:txBody>
                    <a:bodyPr/>
                    <a:lstStyle/>
                    <a:p>
                      <a:pPr algn="ctr"/>
                      <a:r>
                        <a:rPr lang="en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  <a:p>
                      <a:pPr algn="ctr"/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สิงหาคม 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ภาพเด็ก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(10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คะแนน)</a:t>
                      </a:r>
                      <a:r>
                        <a:rPr lang="en-TH" sz="1800" kern="1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กันยายน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2567</a:t>
                      </a:r>
                      <a:endParaRPr lang="en-TH" sz="1800" kern="1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ภาพเด็กแสดงถึงความสดใส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TH" sz="1800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val="2213999706"/>
                  </a:ext>
                </a:extLst>
              </a:tr>
              <a:tr h="719759">
                <a:tc>
                  <a:txBody>
                    <a:bodyPr/>
                    <a:lstStyle/>
                    <a:p>
                      <a:pPr algn="ctr"/>
                      <a:r>
                        <a:rPr lang="en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  <a:p>
                      <a:pPr algn="ctr"/>
                      <a:r>
                        <a:rPr lang="th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กันยายน</a:t>
                      </a:r>
                      <a:endParaRPr lang="en-TH" sz="1800" kern="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ภาพกลุ่มคน 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(20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คะแนน)</a:t>
                      </a:r>
                      <a:r>
                        <a:rPr lang="en-TH" sz="1800" kern="1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กันยายน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  <a:endParaRPr lang="en-TH" sz="1800" kern="1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ภาพกลุ่มคน เช่น ภาพคนในตลาด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val="3901829220"/>
                  </a:ext>
                </a:extLst>
              </a:tr>
              <a:tr h="719759">
                <a:tc>
                  <a:txBody>
                    <a:bodyPr/>
                    <a:lstStyle/>
                    <a:p>
                      <a:pPr algn="ctr"/>
                      <a:r>
                        <a:rPr lang="en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  <a:p>
                      <a:pPr algn="ctr"/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กันยายน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ภาพเปลือย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(20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คะแนน)</a:t>
                      </a:r>
                      <a:r>
                        <a:rPr lang="en-TH" sz="1800" kern="1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กันยายน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2567</a:t>
                      </a:r>
                      <a:endParaRPr lang="en-TH" sz="1800" kern="1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r>
                        <a:rPr lang="en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val="406773688"/>
                  </a:ext>
                </a:extLst>
              </a:tr>
              <a:tr h="719759">
                <a:tc>
                  <a:txBody>
                    <a:bodyPr/>
                    <a:lstStyle/>
                    <a:p>
                      <a:pPr algn="ctr"/>
                      <a:r>
                        <a:rPr lang="en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  <a:p>
                      <a:pPr algn="ctr"/>
                      <a:r>
                        <a:rPr lang="th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1800" kern="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ตุลาคม</a:t>
                      </a:r>
                      <a:endParaRPr lang="en-TH" sz="1800" kern="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คนกับสภาพแวดล้อม 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(20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คะแนน)</a:t>
                      </a:r>
                      <a:r>
                        <a:rPr lang="en-TH" sz="1800" kern="1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 </a:t>
                      </a:r>
                      <a:r>
                        <a:rPr lang="th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ตุลาคม</a:t>
                      </a:r>
                      <a:r>
                        <a:rPr lang="en-TH" sz="1800" kern="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2567</a:t>
                      </a:r>
                      <a:endParaRPr lang="en-TH" sz="1800" kern="1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คนกับสภาพแวดล้อม </a:t>
                      </a:r>
                      <a:endParaRPr lang="en-TH" sz="1800" kern="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TH" sz="1800" kern="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3209" marR="53209" marT="0" marB="0"/>
                </a:tc>
                <a:extLst>
                  <a:ext uri="{0D108BD9-81ED-4DB2-BD59-A6C34878D82A}">
                    <a16:rowId xmlns:a16="http://schemas.microsoft.com/office/drawing/2014/main" val="1843511498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6821E8-E854-CAEE-9765-D3EEE6BD0B95}"/>
              </a:ext>
            </a:extLst>
          </p:cNvPr>
          <p:cNvSpPr/>
          <p:nvPr/>
        </p:nvSpPr>
        <p:spPr>
          <a:xfrm>
            <a:off x="3881437" y="228598"/>
            <a:ext cx="4429125" cy="48577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กิจกรรมการเรียนการสอน</a:t>
            </a:r>
            <a:endParaRPr lang="en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3670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DBB56D-F0F9-812E-B234-44C5BBF02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63" y="0"/>
            <a:ext cx="572643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E4858-D28F-8A2F-FDDB-C33D3909F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221" y="0"/>
            <a:ext cx="4860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29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6DA6B-5FA0-8AF8-92B5-82A82ED5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rmAutofit fontScale="90000"/>
          </a:bodyPr>
          <a:lstStyle/>
          <a:p>
            <a:b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</a:br>
            <a:b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</a:br>
            <a:b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</a:br>
            <a:b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</a:b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Frida Kahlo (</a:t>
            </a:r>
            <a:r>
              <a:rPr lang="th-TH" b="0" i="0" dirty="0">
                <a:solidFill>
                  <a:srgbClr val="1F1F1F"/>
                </a:solidFill>
                <a:effectLst/>
                <a:latin typeface="Google Sans"/>
              </a:rPr>
              <a:t>ฟรีดา คา</a:t>
            </a:r>
            <a:r>
              <a:rPr lang="th-TH" b="0" i="0" dirty="0" err="1">
                <a:solidFill>
                  <a:srgbClr val="1F1F1F"/>
                </a:solidFill>
                <a:effectLst/>
                <a:latin typeface="Google Sans"/>
              </a:rPr>
              <a:t>ห์โล</a:t>
            </a:r>
            <a:r>
              <a:rPr lang="th-TH" b="0" i="0" dirty="0">
                <a:solidFill>
                  <a:srgbClr val="1F1F1F"/>
                </a:solidFill>
                <a:effectLst/>
                <a:latin typeface="Google Sans"/>
              </a:rPr>
              <a:t>)</a:t>
            </a:r>
            <a:br>
              <a:rPr lang="th-TH" b="0" i="0" dirty="0">
                <a:solidFill>
                  <a:srgbClr val="1F1F1F"/>
                </a:solidFill>
                <a:effectLst/>
                <a:latin typeface="Google Sans"/>
              </a:rPr>
            </a:br>
            <a:b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br>
              <a:rPr lang="en-US" b="0" i="0" u="none" strike="noStrike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b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en-T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B5A749-B678-A514-A620-31F7D7018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484" y="0"/>
            <a:ext cx="5202044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428856-0392-67BB-4135-6469B539A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33" y="1690688"/>
            <a:ext cx="3961533" cy="43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5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611509-7513-16A5-4F80-EDD909F53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70" y="0"/>
            <a:ext cx="527538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1E4D57-CF38-0B66-E60F-5B38EFB54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746" y="0"/>
            <a:ext cx="5366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4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F74ED-3B73-01E2-2172-63DB0F31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Kanit"/>
              </a:rPr>
              <a:t>Egon Schiele </a:t>
            </a:r>
            <a:r>
              <a:rPr lang="th-TH" b="0" i="0" dirty="0">
                <a:effectLst/>
                <a:latin typeface="Kanit"/>
              </a:rPr>
              <a:t>อี</a:t>
            </a:r>
            <a:r>
              <a:rPr lang="th-TH" b="0" i="0" dirty="0" err="1">
                <a:effectLst/>
                <a:latin typeface="Kanit"/>
              </a:rPr>
              <a:t>กอน</a:t>
            </a:r>
            <a:r>
              <a:rPr lang="th-TH" b="0" i="0" dirty="0">
                <a:effectLst/>
                <a:latin typeface="Kanit"/>
              </a:rPr>
              <a:t> ชี</a:t>
            </a:r>
            <a:r>
              <a:rPr lang="th-TH" b="0" i="0" dirty="0" err="1">
                <a:effectLst/>
                <a:latin typeface="Kanit"/>
              </a:rPr>
              <a:t>เล</a:t>
            </a:r>
            <a:r>
              <a:rPr lang="th-TH" b="0" i="0" dirty="0">
                <a:effectLst/>
                <a:latin typeface="Kanit"/>
              </a:rPr>
              <a:t>อร</a:t>
            </a:r>
            <a:r>
              <a:rPr lang="th-TH" b="0" i="0" dirty="0" err="1">
                <a:effectLst/>
                <a:latin typeface="Kanit"/>
              </a:rPr>
              <a:t>์</a:t>
            </a:r>
            <a:r>
              <a:rPr lang="th-TH" b="0" i="0" dirty="0">
                <a:effectLst/>
                <a:latin typeface="Kanit"/>
              </a:rPr>
              <a:t> </a:t>
            </a:r>
            <a:br>
              <a:rPr lang="th-TH" b="0" i="0" dirty="0">
                <a:effectLst/>
                <a:latin typeface="Kanit"/>
              </a:rPr>
            </a:br>
            <a:endParaRPr lang="en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ADC725-F6A5-3A48-CEF9-6DA057821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253331"/>
            <a:ext cx="543917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AAEA28-CCB4-A68F-30FE-83454AFB0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156" y="1742371"/>
            <a:ext cx="3419743" cy="386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0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FC133A-7CF8-F319-638C-8BD0E2828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656" y="0"/>
            <a:ext cx="6626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9FE292-0EFA-50FE-AA79-1BE9C1EE0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66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D3">
            <a:alpha val="631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94B20C-E504-DBFC-9AD2-51F6BFA7BF00}"/>
              </a:ext>
            </a:extLst>
          </p:cNvPr>
          <p:cNvSpPr txBox="1"/>
          <p:nvPr/>
        </p:nvSpPr>
        <p:spPr>
          <a:xfrm>
            <a:off x="535782" y="1618773"/>
            <a:ext cx="38933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b="0" i="0" dirty="0">
                <a:solidFill>
                  <a:srgbClr val="231F2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ศิลปินและนักแสดงชาวลอสแอนเจลิส โจเซฟ ลี (</a:t>
            </a:r>
            <a:r>
              <a:rPr lang="en-US" sz="2400" b="0" i="0" dirty="0">
                <a:solidFill>
                  <a:srgbClr val="231F2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Joseph Lee) </a:t>
            </a:r>
            <a:r>
              <a:rPr lang="th-TH" sz="2400" b="0" i="0" dirty="0">
                <a:solidFill>
                  <a:srgbClr val="231F2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ใช้ฝีแปรงหนาหนักสร้างสรรค์ภาพวาดพอร์ตเทรตกึ่งนามธรรมหลากสีสัน ด้วยชั้นสีของฝีแปรงที่ทับซ้อนกันด้วยเทคนิค </a:t>
            </a:r>
            <a:r>
              <a:rPr lang="en-US" sz="2400" b="0" i="0" dirty="0">
                <a:solidFill>
                  <a:srgbClr val="231F2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Impasto </a:t>
            </a:r>
            <a:r>
              <a:rPr lang="th-TH" sz="2400" b="0" i="0" dirty="0">
                <a:solidFill>
                  <a:srgbClr val="231F2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หรือการใช้สีหนาๆ ป้ายลงไปบนผืนผ้าใบจนเห็นเป็นรอยฝีแปรงหรือรอยเกรียงปาดสีทิ้งเอาไว้ เพื่อมุ่งแสดงออกถึงอารมณ์ความรู้สึกบนใบหน้ามนุษย์ มากกว่าจะนำเสนอความเหมือนจริง ซึ่งปื้นสีเหล่านี้ก็บดบังใบหน้าทั้งหมดเอาไว้จนไม่อาจมองเห็น</a:t>
            </a:r>
            <a:endParaRPr lang="en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53328-07F9-EECF-FB24-C7E34C51C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8" y="0"/>
            <a:ext cx="559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51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E68AC8-E5AF-ECCD-5C2C-FCB2B4FB1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5" y="0"/>
            <a:ext cx="5143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4C7C34-412E-2ED6-5E7E-76D76798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4" y="0"/>
            <a:ext cx="512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08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3138B-C9B6-1CC1-D617-BD3B5282D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BBB58-5D4D-A9CE-5FDA-7BC125DA1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4" y="0"/>
            <a:ext cx="521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54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4A805A-B5F6-51A8-FCA0-05955B2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th-TH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arabun"/>
              </a:rPr>
              <a:t>กุส</a:t>
            </a:r>
            <a:r>
              <a:rPr lang="th-TH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arabun"/>
              </a:rPr>
              <a:t>ตา</a:t>
            </a:r>
            <a:r>
              <a:rPr lang="th-TH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arabun"/>
              </a:rPr>
              <a:t>ฟ</a:t>
            </a:r>
            <a:r>
              <a:rPr lang="th-TH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arabun"/>
              </a:rPr>
              <a:t> คล</a:t>
            </a:r>
            <a:r>
              <a:rPr lang="th-TH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arabun"/>
              </a:rPr>
              <a:t>ิ๊มต์</a:t>
            </a:r>
            <a:r>
              <a:rPr lang="th-TH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arabun"/>
              </a:rPr>
              <a:t> </a:t>
            </a:r>
            <a:br>
              <a:rPr lang="th-TH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arabun"/>
              </a:rPr>
            </a:br>
            <a:r>
              <a:rPr lang="th-TH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arabun"/>
              </a:rPr>
              <a:t>(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arabun"/>
              </a:rPr>
              <a:t>Gustav Klimt)</a:t>
            </a:r>
            <a:endParaRPr lang="en-TH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6" descr="A painting of a person in a long white robe&#10;&#10;Description automatically generated">
            <a:extLst>
              <a:ext uri="{FF2B5EF4-FFF2-40B4-BE49-F238E27FC236}">
                <a16:creationId xmlns:a16="http://schemas.microsoft.com/office/drawing/2014/main" id="{48CAC8EE-DC17-DE15-A1E6-693FE391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58" r="6463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Content Placeholder 4" descr="A painting of a person in a gold dress&#10;&#10;Description automatically generated">
            <a:extLst>
              <a:ext uri="{FF2B5EF4-FFF2-40B4-BE49-F238E27FC236}">
                <a16:creationId xmlns:a16="http://schemas.microsoft.com/office/drawing/2014/main" id="{3565F39B-231C-3C1D-46A7-DF0285AF44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20" r="13419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8304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8CE1B-BCCE-3655-D583-9C7B8504F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0851"/>
            <a:ext cx="9144000" cy="692150"/>
          </a:xfrm>
        </p:spPr>
        <p:txBody>
          <a:bodyPr>
            <a:normAutofit fontScale="90000"/>
          </a:bodyPr>
          <a:lstStyle/>
          <a:p>
            <a:r>
              <a:rPr lang="th-TH" b="0" i="0" dirty="0">
                <a:solidFill>
                  <a:srgbClr val="000000"/>
                </a:solidFill>
                <a:effectLst/>
                <a:latin typeface="Sarabun"/>
              </a:rPr>
              <a:t>จิตรกรรมพอร์ตเทรต</a:t>
            </a:r>
            <a:endParaRPr lang="en-TH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71F3DE6-AC2A-08E4-8D4C-15087D8203EB}"/>
              </a:ext>
            </a:extLst>
          </p:cNvPr>
          <p:cNvSpPr/>
          <p:nvPr/>
        </p:nvSpPr>
        <p:spPr>
          <a:xfrm>
            <a:off x="481012" y="1743075"/>
            <a:ext cx="11229975" cy="38147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หรือภาพวาดพอร์ตเทรต คือภาพวาดที่นำเสนอภาพแทนของบุคคล โดยส่วนใหญ่จะเป็นการนำเสนอภาพใบหน้า ที่นำเสนอรูปลักษณ์ จุดเด่น บุคลิกภาพ หรือแม้แต่อารมณ์ความรู้สึกของบุคคลนั้น</a:t>
            </a:r>
          </a:p>
          <a:p>
            <a:r>
              <a:rPr lang="th-TH" sz="32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ในประวัติศาสตร์โลกที่ถูกค้นพบ คือ ภาพพอร์ตเท</a:t>
            </a:r>
            <a:r>
              <a:rPr lang="th-TH" sz="3200" b="0" i="0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รตฟัยยูม</a:t>
            </a:r>
            <a:r>
              <a:rPr lang="th-TH" sz="32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Fayum portraits </a:t>
            </a:r>
            <a:r>
              <a:rPr lang="th-TH" sz="2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Fayum mummy portraits) </a:t>
            </a:r>
          </a:p>
          <a:p>
            <a:r>
              <a:rPr lang="th-TH" sz="32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ที่ถูกทำขึ้นในยุคศตวรรษที่ 1 - 3 ที่อียิปต์ถูกผนวกเข้าเป็นส่วนหนึ่งของจักรวรรดิโรมัน</a:t>
            </a:r>
          </a:p>
        </p:txBody>
      </p:sp>
    </p:spTree>
    <p:extLst>
      <p:ext uri="{BB962C8B-B14F-4D97-AF65-F5344CB8AC3E}">
        <p14:creationId xmlns:p14="http://schemas.microsoft.com/office/powerpoint/2010/main" val="1267548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1D5A5-36BB-FE9B-E14E-5EDB6D10B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มีเกลันเจโล (Michelangelo)</a:t>
            </a:r>
          </a:p>
        </p:txBody>
      </p:sp>
      <p:pic>
        <p:nvPicPr>
          <p:cNvPr id="5" name="Content Placeholder 4" descr="A painting of a person with a beard&#10;&#10;Description automatically generated">
            <a:extLst>
              <a:ext uri="{FF2B5EF4-FFF2-40B4-BE49-F238E27FC236}">
                <a16:creationId xmlns:a16="http://schemas.microsoft.com/office/drawing/2014/main" id="{A3FF89EE-BED0-8600-C7BD-EFE43CBDF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6147" y="643466"/>
            <a:ext cx="4803037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1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6206A-A45B-7329-060D-A2AE9C41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61" y="4748796"/>
            <a:ext cx="8804444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0" i="0" kern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เอ็ดเวิร์ด</a:t>
            </a:r>
            <a:r>
              <a:rPr lang="en-US" sz="36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600" b="0" i="0" kern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มุงค์</a:t>
            </a:r>
            <a:r>
              <a:rPr lang="en-US" sz="36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 </a:t>
            </a:r>
            <a:r>
              <a:rPr lang="th-TH" sz="36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(</a:t>
            </a:r>
            <a:r>
              <a:rPr lang="en-US" sz="36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Edvard Munch</a:t>
            </a:r>
            <a:r>
              <a:rPr lang="th-TH" sz="36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)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painting of a person in a trench coat&#10;&#10;Description automatically generated">
            <a:extLst>
              <a:ext uri="{FF2B5EF4-FFF2-40B4-BE49-F238E27FC236}">
                <a16:creationId xmlns:a16="http://schemas.microsoft.com/office/drawing/2014/main" id="{A1C12DDE-2203-B6F2-DF15-0B5692FC14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20" r="2" b="20540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9" name="Picture 8" descr="A painting of a person&#10;&#10;Description automatically generated">
            <a:extLst>
              <a:ext uri="{FF2B5EF4-FFF2-40B4-BE49-F238E27FC236}">
                <a16:creationId xmlns:a16="http://schemas.microsoft.com/office/drawing/2014/main" id="{D131F5D2-E4BA-3C0F-AEB3-59F7961FBA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435" r="1" b="11129"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ainting of a person with his hand on his face&#10;&#10;Description automatically generated">
            <a:extLst>
              <a:ext uri="{FF2B5EF4-FFF2-40B4-BE49-F238E27FC236}">
                <a16:creationId xmlns:a16="http://schemas.microsoft.com/office/drawing/2014/main" id="{3A8ADA97-36B4-6048-89DD-FDDCDD23F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325" r="3825" b="3"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4905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F1F51-1177-BD7F-B13B-F0612363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2833324" cy="1616203"/>
          </a:xfrm>
        </p:spPr>
        <p:txBody>
          <a:bodyPr anchor="b">
            <a:normAutofit/>
          </a:bodyPr>
          <a:lstStyle/>
          <a:p>
            <a:r>
              <a:rPr lang="th-TH" sz="3200" b="0" i="0">
                <a:effectLst/>
                <a:latin typeface="kanit_medium"/>
              </a:rPr>
              <a:t>โคลด์ โมเนต์ (</a:t>
            </a:r>
            <a:r>
              <a:rPr lang="en-US" sz="3200" b="0" i="0">
                <a:effectLst/>
                <a:latin typeface="kanit_medium"/>
              </a:rPr>
              <a:t>Claude Monet)</a:t>
            </a:r>
            <a:br>
              <a:rPr lang="en-US" sz="3200" b="0" i="0">
                <a:effectLst/>
                <a:latin typeface="kanit_medium"/>
              </a:rPr>
            </a:br>
            <a:endParaRPr lang="en-TH" sz="3200"/>
          </a:p>
        </p:txBody>
      </p:sp>
      <p:pic>
        <p:nvPicPr>
          <p:cNvPr id="5" name="Content Placeholder 4" descr="A person with a beard and a beret&#10;&#10;Description automatically generated">
            <a:extLst>
              <a:ext uri="{FF2B5EF4-FFF2-40B4-BE49-F238E27FC236}">
                <a16:creationId xmlns:a16="http://schemas.microsoft.com/office/drawing/2014/main" id="{709F8217-59B7-B279-F7A2-452EF0F690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60" r="4" b="4"/>
          <a:stretch/>
        </p:blipFill>
        <p:spPr>
          <a:xfrm>
            <a:off x="4285839" y="1070147"/>
            <a:ext cx="3393840" cy="4672927"/>
          </a:xfrm>
          <a:prstGeom prst="rect">
            <a:avLst/>
          </a:prstGeom>
        </p:spPr>
      </p:pic>
      <p:pic>
        <p:nvPicPr>
          <p:cNvPr id="7" name="Picture 6" descr="A person with a beard reading a book&#10;&#10;Description automatically generated">
            <a:extLst>
              <a:ext uri="{FF2B5EF4-FFF2-40B4-BE49-F238E27FC236}">
                <a16:creationId xmlns:a16="http://schemas.microsoft.com/office/drawing/2014/main" id="{620569D7-015F-BFEC-3F40-848DC06150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59" r="3245" b="-3"/>
          <a:stretch/>
        </p:blipFill>
        <p:spPr>
          <a:xfrm>
            <a:off x="7679652" y="1070147"/>
            <a:ext cx="3439354" cy="46729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81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A06D8E-D4FB-49C5-2116-6C33434E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เฟอร์นันโด</a:t>
            </a:r>
            <a:r>
              <a:rPr lang="en-US" sz="2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โบเตโร</a:t>
            </a:r>
            <a:r>
              <a:rPr lang="en-US" sz="2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(Fernando Botero)</a:t>
            </a:r>
            <a:br>
              <a:rPr lang="en-US" sz="22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ainting of a person holding a staff&#10;&#10;Description automatically generated">
            <a:extLst>
              <a:ext uri="{FF2B5EF4-FFF2-40B4-BE49-F238E27FC236}">
                <a16:creationId xmlns:a16="http://schemas.microsoft.com/office/drawing/2014/main" id="{11FBAF41-18CD-92C8-CFAE-651FD650BA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39"/>
          <a:stretch/>
        </p:blipFill>
        <p:spPr>
          <a:xfrm>
            <a:off x="550863" y="15573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Picture 8" descr="A painting of a person in a suit&#10;&#10;Description automatically generated">
            <a:extLst>
              <a:ext uri="{FF2B5EF4-FFF2-40B4-BE49-F238E27FC236}">
                <a16:creationId xmlns:a16="http://schemas.microsoft.com/office/drawing/2014/main" id="{0B409A87-2BF6-D917-534D-F1AA5B6DE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2940"/>
          <a:stretch/>
        </p:blipFill>
        <p:spPr>
          <a:xfrm>
            <a:off x="4322198" y="15573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 descr="A person in a black robe holding a cane&#10;&#10;Description automatically generated">
            <a:extLst>
              <a:ext uri="{FF2B5EF4-FFF2-40B4-BE49-F238E27FC236}">
                <a16:creationId xmlns:a16="http://schemas.microsoft.com/office/drawing/2014/main" id="{C74395EC-3CAB-B11F-D6B9-DC7205C99E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28104"/>
          <a:stretch/>
        </p:blipFill>
        <p:spPr>
          <a:xfrm>
            <a:off x="8070082" y="1557339"/>
            <a:ext cx="35676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61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large fat person in a suit&#10;&#10;Description automatically generated">
            <a:extLst>
              <a:ext uri="{FF2B5EF4-FFF2-40B4-BE49-F238E27FC236}">
                <a16:creationId xmlns:a16="http://schemas.microsoft.com/office/drawing/2014/main" id="{11932094-0C46-5329-0D70-11EA6EC996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13" r="1" b="21293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Content Placeholder 4" descr="A painting of a person&#10;&#10;Description automatically generated">
            <a:extLst>
              <a:ext uri="{FF2B5EF4-FFF2-40B4-BE49-F238E27FC236}">
                <a16:creationId xmlns:a16="http://schemas.microsoft.com/office/drawing/2014/main" id="{55B9E814-5105-5F8A-388D-2EBB236A9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7420" r="3" b="3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46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36C6C7-0407-74EA-5486-61D2EB708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1048" y="750653"/>
            <a:ext cx="4863081" cy="517715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ED7164-1D96-C7B3-A7C7-94818CD79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81" y="929363"/>
            <a:ext cx="5935780" cy="48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05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0DD297-D72E-8C60-0008-860F59CB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5762"/>
            <a:ext cx="108204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60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washing an old person's head in water&#10;&#10;Description automatically generated">
            <a:extLst>
              <a:ext uri="{FF2B5EF4-FFF2-40B4-BE49-F238E27FC236}">
                <a16:creationId xmlns:a16="http://schemas.microsoft.com/office/drawing/2014/main" id="{C33534AC-23C0-00D5-3A77-4BC87215C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153" r="5402" b="-1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D6345F-17B9-FDC5-C384-97A363938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ลําพู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กันเสนาะ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person with a group of children&#10;&#10;Description automatically generated">
            <a:extLst>
              <a:ext uri="{FF2B5EF4-FFF2-40B4-BE49-F238E27FC236}">
                <a16:creationId xmlns:a16="http://schemas.microsoft.com/office/drawing/2014/main" id="{3E305A45-1A96-B024-F80A-9647A6015C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0" b="-2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7189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and child swimming in water&#10;&#10;Description automatically generated">
            <a:extLst>
              <a:ext uri="{FF2B5EF4-FFF2-40B4-BE49-F238E27FC236}">
                <a16:creationId xmlns:a16="http://schemas.microsoft.com/office/drawing/2014/main" id="{43412214-4B0B-4831-F3E8-6750BDCBC9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19" r="6788" b="-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Content Placeholder 4" descr="A person and person in a boat&#10;&#10;Description automatically generated">
            <a:extLst>
              <a:ext uri="{FF2B5EF4-FFF2-40B4-BE49-F238E27FC236}">
                <a16:creationId xmlns:a16="http://schemas.microsoft.com/office/drawing/2014/main" id="{9A0BE487-FC69-E0CF-4063-6D26F8165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2681" b="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46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44097-BBD0-F2E8-8036-574AEB8C6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11" y="365125"/>
            <a:ext cx="3685639" cy="1325563"/>
          </a:xfrm>
        </p:spPr>
        <p:txBody>
          <a:bodyPr/>
          <a:lstStyle/>
          <a:p>
            <a:r>
              <a:rPr lang="en-US" dirty="0"/>
              <a:t>Kehinde Wiley</a:t>
            </a:r>
            <a:endParaRPr lang="en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86B3E-4285-6AE6-FCF9-81F9E99FA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1" y="5505450"/>
            <a:ext cx="8554697" cy="1117600"/>
          </a:xfrm>
        </p:spPr>
        <p:txBody>
          <a:bodyPr>
            <a:normAutofit lnSpcReduction="10000"/>
          </a:bodyPr>
          <a:lstStyle/>
          <a:p>
            <a:pPr marL="0" indent="0" algn="thaiDist">
              <a:buNone/>
            </a:pP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buNone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ศิลปินชาวอเมริกันที่สร้างสรรค์ภาพกลุ่มคนในสไตล์คลาสสิก แต่แทนที่จะเป็นบุคคลจากชนชั้นสูง เขากลับเลือกวาดภาพคนธรรมดาหรือกลุ่มคนจากชนชั้นล่างในสังคมสมัยใหม่ โดยการใช้สีสันและลวดลายที่มีความซับซ้อน</a:t>
            </a:r>
            <a:endParaRPr lang="en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en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A83DF-0202-3EA8-20FE-236B9C500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174" y="365125"/>
            <a:ext cx="4067175" cy="5216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B3082A-84C7-DC60-B395-34804735C3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68" t="35461" r="27693" b="2386"/>
          <a:stretch/>
        </p:blipFill>
        <p:spPr>
          <a:xfrm>
            <a:off x="1220013" y="1525587"/>
            <a:ext cx="4595000" cy="398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80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A3F194-771F-0AE5-A760-18AD09669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487" y="0"/>
            <a:ext cx="387667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DE772-5E19-FDC2-46B4-88D1B8C7E6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83" r="2055" b="4242"/>
          <a:stretch/>
        </p:blipFill>
        <p:spPr>
          <a:xfrm>
            <a:off x="349391" y="0"/>
            <a:ext cx="34394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17635C-E293-C310-C5CC-45200BC97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263" y="0"/>
            <a:ext cx="3714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49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8FD65EE-F738-5FDE-3BF0-97F6F69B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4" y="0"/>
            <a:ext cx="90900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51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E937-264A-268E-2EC5-4667C2FF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42" y="0"/>
            <a:ext cx="5605463" cy="1325563"/>
          </a:xfrm>
        </p:spPr>
        <p:txBody>
          <a:bodyPr/>
          <a:lstStyle/>
          <a:p>
            <a:r>
              <a:rPr lang="en-US" dirty="0" err="1"/>
              <a:t>Njideka</a:t>
            </a:r>
            <a:r>
              <a:rPr lang="en-US" dirty="0"/>
              <a:t> Akunyili Crosby</a:t>
            </a:r>
            <a:endParaRPr lang="en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D841A-6E80-079D-737C-E764C09D6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42" y="1539875"/>
            <a:ext cx="3506815" cy="106045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th-TH" sz="2000" dirty="0"/>
              <a:t>ศิลปินชาวไนจีเรีย-อเมริกันที่ใช้เทคนิคผสมในการสร้างภาพวาดกลุ่มคนที่สะท้อนถึงวัฒนธรรมและ</a:t>
            </a:r>
            <a:r>
              <a:rPr lang="th-TH" sz="2000" dirty="0" err="1"/>
              <a:t>อัต</a:t>
            </a:r>
            <a:r>
              <a:rPr lang="th-TH" sz="2000" dirty="0"/>
              <a:t>ลักษณ์ของชาวแอฟริกาและชีวิตในสังคมตะวันตก ผลงานของเธอมักมีการซ้อนภาพและการใช้พื้นผิวที่ซับซ้อน</a:t>
            </a:r>
            <a:endParaRPr lang="en-TH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D715B-4185-1539-DAB0-DA2A22C1B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800" y="1020788"/>
            <a:ext cx="7186996" cy="57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27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C4354-B5B7-A506-B1B6-652DFA3886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93" t="37744" r="38441" b="20799"/>
          <a:stretch/>
        </p:blipFill>
        <p:spPr>
          <a:xfrm>
            <a:off x="243039" y="787293"/>
            <a:ext cx="4417803" cy="5072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C9A1BD-09B6-7120-12F8-76F659903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899" y="787294"/>
            <a:ext cx="6937062" cy="507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33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3229-B5DF-D2BE-25E0-6F1E0C5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414338"/>
            <a:ext cx="4476750" cy="1325563"/>
          </a:xfrm>
        </p:spPr>
        <p:txBody>
          <a:bodyPr/>
          <a:lstStyle/>
          <a:p>
            <a:r>
              <a:rPr lang="en-US" dirty="0"/>
              <a:t>Toyin </a:t>
            </a:r>
            <a:r>
              <a:rPr lang="en-US" dirty="0" err="1"/>
              <a:t>Ojih</a:t>
            </a:r>
            <a:r>
              <a:rPr lang="en-US" dirty="0"/>
              <a:t> </a:t>
            </a:r>
            <a:r>
              <a:rPr lang="en-US" dirty="0" err="1"/>
              <a:t>Odutola</a:t>
            </a:r>
            <a:endParaRPr lang="en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32D9F-FFE1-259D-FA59-5C8723995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2135009"/>
            <a:ext cx="3638550" cy="2587982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dirty="0"/>
              <a:t>ศิลปินชาวไนจีเรีย-อเมริกันที่เชี่ยวชาญในการวาดภาพกลุ่มคนที่มีเรื่องราวเกี่ยวกับการเมืองและ</a:t>
            </a:r>
            <a:r>
              <a:rPr lang="th-TH" dirty="0" err="1"/>
              <a:t>อัต</a:t>
            </a:r>
            <a:r>
              <a:rPr lang="th-TH" dirty="0"/>
              <a:t>ลักษณ์ ผลงานของเธอมีการใช้เส้นและแสงเงาที่สร้างความรู้สึกของการเคลื่อนไหวและความละเอียดอ่อนของผิวหนัง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191859-EF49-E33D-B351-884DE46C4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48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74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57BBE-6E05-7B95-1414-79065BC7A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02" y="0"/>
            <a:ext cx="511791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E89CE-DC91-2FCD-6170-5351956A1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698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599B-AE5D-21B8-75CF-B173AF5B9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50" y="257184"/>
            <a:ext cx="11361299" cy="63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19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B54B-E6CB-2DC3-A3A2-1D3D199D8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950"/>
            <a:ext cx="3119438" cy="1325563"/>
          </a:xfrm>
        </p:spPr>
        <p:txBody>
          <a:bodyPr/>
          <a:lstStyle/>
          <a:p>
            <a:r>
              <a:rPr lang="en-US" dirty="0"/>
              <a:t>Salman Toor</a:t>
            </a:r>
            <a:endParaRPr lang="en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E1FC2-E3A2-C8FD-A26A-B2EDE41E0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370661"/>
            <a:ext cx="5005388" cy="1603375"/>
          </a:xfrm>
        </p:spPr>
        <p:txBody>
          <a:bodyPr/>
          <a:lstStyle/>
          <a:p>
            <a:pPr marL="0" indent="0"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ศิลปินชาวปากีสถาน-อเมริกันที่สร้างสรรค์ภาพวาดของกลุ่มคนรุ่นใหม่ในเมืองใหญ่ งานของเขามักแสดงถึงความเป็นชนกลุ่มน้อย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LGBTQ+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และชีวิตในโลกสมัยใหม่ผ่านโทนสีอ่อนและบรรยากาศที่แฝงไปด้วยความละเอียดอ่อน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0B4A30-4C5C-A2D4-2EB1-647B3B8A0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9" y="2810528"/>
            <a:ext cx="5006128" cy="374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lman Toor - Four Friends">
            <a:extLst>
              <a:ext uri="{FF2B5EF4-FFF2-40B4-BE49-F238E27FC236}">
                <a16:creationId xmlns:a16="http://schemas.microsoft.com/office/drawing/2014/main" id="{4F018876-A23A-8E6F-413B-56740B2EB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r="17860"/>
          <a:stretch/>
        </p:blipFill>
        <p:spPr bwMode="auto">
          <a:xfrm>
            <a:off x="6533424" y="800388"/>
            <a:ext cx="5150670" cy="525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305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migrant Gathering">
            <a:extLst>
              <a:ext uri="{FF2B5EF4-FFF2-40B4-BE49-F238E27FC236}">
                <a16:creationId xmlns:a16="http://schemas.microsoft.com/office/drawing/2014/main" id="{7C2491FD-DFB6-A5F1-6FDA-6731B07EC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18" y="0"/>
            <a:ext cx="4576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080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oup Dance">
            <a:extLst>
              <a:ext uri="{FF2B5EF4-FFF2-40B4-BE49-F238E27FC236}">
                <a16:creationId xmlns:a16="http://schemas.microsoft.com/office/drawing/2014/main" id="{07F3C3C9-FE6F-908B-487F-DA0CAEB81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400050"/>
            <a:ext cx="76835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644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4A13-39C6-C2FF-71BF-1B5E2D524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16" y="244472"/>
            <a:ext cx="3088341" cy="1325563"/>
          </a:xfrm>
        </p:spPr>
        <p:txBody>
          <a:bodyPr/>
          <a:lstStyle/>
          <a:p>
            <a:r>
              <a:rPr lang="en-US" dirty="0"/>
              <a:t>Cecily Brown</a:t>
            </a:r>
            <a:endParaRPr lang="en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73BB1-BB5C-AA4D-2FCF-C7ADA4165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87" y="1411287"/>
            <a:ext cx="3662363" cy="1325563"/>
          </a:xfrm>
        </p:spPr>
        <p:txBody>
          <a:bodyPr>
            <a:normAutofit fontScale="77500" lnSpcReduction="20000"/>
          </a:bodyPr>
          <a:lstStyle/>
          <a:p>
            <a:pPr marL="0" indent="0" algn="thaiDist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ศิลปินชาวอังกฤษที่มีชื่อเสียงในวงการศิลปะนานาชาติ ผลงานของเธอใช้เทคนิคการวาดภาพแบบพลังฝีแปรงที่หนักแน่นและมีการบิดเบือนภาพร่างกายให้กลายเป็นกึ่งนามธรรม ผลงานของเธอมักสะท้อนถึงอารมณ์และพลังของมนุษย์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C15B1-333C-6B33-188E-03C1B28899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40" t="28898" r="38985"/>
          <a:stretch/>
        </p:blipFill>
        <p:spPr>
          <a:xfrm>
            <a:off x="5506216" y="723930"/>
            <a:ext cx="6033897" cy="5870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2F41E3-3BF9-F8BF-9ED0-C41D6F7AB4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93" t="27682" r="41177"/>
          <a:stretch/>
        </p:blipFill>
        <p:spPr>
          <a:xfrm>
            <a:off x="813016" y="2879725"/>
            <a:ext cx="3354284" cy="37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A7354-BCE6-3888-3424-204685D1A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440" y="0"/>
            <a:ext cx="4191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496CE5-C100-21E2-C3E1-B2BB9AC9B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12" y="0"/>
            <a:ext cx="32004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9DEECE-F969-F6A2-EFD0-95F428A0D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00" y="0"/>
            <a:ext cx="3831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84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DA997-720A-7858-6BEC-DAA2947BF6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70" t="27313" r="40946"/>
          <a:stretch/>
        </p:blipFill>
        <p:spPr>
          <a:xfrm>
            <a:off x="418984" y="738050"/>
            <a:ext cx="5131621" cy="5552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4EA472-327D-C750-34C5-DD1CAA685A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98" t="26943" r="29412" b="6989"/>
          <a:stretch/>
        </p:blipFill>
        <p:spPr>
          <a:xfrm>
            <a:off x="5776430" y="1597680"/>
            <a:ext cx="5996586" cy="383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79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F414-ACD0-0E4B-CABC-4AFCD0510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8255"/>
            <a:ext cx="3719513" cy="1325563"/>
          </a:xfrm>
        </p:spPr>
        <p:txBody>
          <a:bodyPr/>
          <a:lstStyle/>
          <a:p>
            <a:r>
              <a:rPr lang="en-US" dirty="0" err="1"/>
              <a:t>Tschabalala</a:t>
            </a:r>
            <a:r>
              <a:rPr lang="en-US" dirty="0"/>
              <a:t> Self</a:t>
            </a:r>
            <a:endParaRPr lang="en-TH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F954239-78D0-2C8A-64BE-54A294D903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44" y="1639887"/>
            <a:ext cx="5569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54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E348C-CD71-CFBB-E1AF-45FB0EF9A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747" y="0"/>
            <a:ext cx="357570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26218B-1759-D7BC-DB45-3C68B5100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751" y="0"/>
            <a:ext cx="331110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1BC342-1366-A88B-E261-5C5F96069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7" y="0"/>
            <a:ext cx="377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79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F4D42B-7357-2A48-406A-37550CDD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099" y="0"/>
            <a:ext cx="43719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0BC20A-523F-0033-78C9-6AE17F338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7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2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A0AC1-9E57-9FF6-363E-6017E658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201A"/>
                </a:solidFill>
                <a:effectLst/>
                <a:latin typeface="Google Sans"/>
              </a:rPr>
              <a:t>Vincent van Gogh </a:t>
            </a:r>
            <a:endParaRPr lang="en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0541BE-947C-B7AF-59C4-5A36D8116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4584" y="0"/>
            <a:ext cx="5705964" cy="6858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FD89CD-40CB-2649-E0A1-380D4098C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865" y="1824038"/>
            <a:ext cx="3399985" cy="41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59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6A36B-F65A-3AE5-05EB-4E565FB2C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0" y="0"/>
            <a:ext cx="5526088" cy="6887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433672-A938-4D96-ADCE-D54B9F7AA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30" y="-1"/>
            <a:ext cx="5643615" cy="687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29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D9B3-E72C-5710-35CF-7267B370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30303"/>
                </a:solidFill>
                <a:effectLst/>
                <a:latin typeface="Gotham"/>
              </a:rPr>
              <a:t>Francis Bacon</a:t>
            </a:r>
            <a:br>
              <a:rPr lang="en-US" b="0" i="0" dirty="0">
                <a:solidFill>
                  <a:srgbClr val="030303"/>
                </a:solidFill>
                <a:effectLst/>
                <a:latin typeface="Gotham"/>
              </a:rPr>
            </a:br>
            <a:endParaRPr lang="en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7D00F-12F7-2557-52C4-BB038735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38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{0B7DF0FD-7E1A-5E4B-BCB5-2B5B738309B4}tf10001069</Template>
  <TotalTime>614</TotalTime>
  <Words>682</Words>
  <Application>Microsoft Macintosh PowerPoint</Application>
  <PresentationFormat>Widescreen</PresentationFormat>
  <Paragraphs>73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Calibri</vt:lpstr>
      <vt:lpstr>Calibri Light</vt:lpstr>
      <vt:lpstr>Google Sans</vt:lpstr>
      <vt:lpstr>Gotham</vt:lpstr>
      <vt:lpstr>Kanit</vt:lpstr>
      <vt:lpstr>kanit_medium</vt:lpstr>
      <vt:lpstr>Sarabun</vt:lpstr>
      <vt:lpstr>TH SarabunPSK</vt:lpstr>
      <vt:lpstr>Times-Roman</vt:lpstr>
      <vt:lpstr>Office Theme</vt:lpstr>
      <vt:lpstr>PowerPoint Presentation</vt:lpstr>
      <vt:lpstr>จิตรกรรมพอร์ตเทรต</vt:lpstr>
      <vt:lpstr>PowerPoint Presentation</vt:lpstr>
      <vt:lpstr>PowerPoint Presentation</vt:lpstr>
      <vt:lpstr>PowerPoint Presentation</vt:lpstr>
      <vt:lpstr>PowerPoint Presentation</vt:lpstr>
      <vt:lpstr>Vincent van Gogh </vt:lpstr>
      <vt:lpstr>PowerPoint Presentation</vt:lpstr>
      <vt:lpstr>Francis Bacon </vt:lpstr>
      <vt:lpstr>PowerPoint Presentation</vt:lpstr>
      <vt:lpstr>    Frida Kahlo (ฟรีดา คาห์โล)    </vt:lpstr>
      <vt:lpstr>PowerPoint Presentation</vt:lpstr>
      <vt:lpstr>Egon Schiele อีกอน ชีเลอร์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กุสตาฟ คลิ๊มต์  (Gustav Klimt)</vt:lpstr>
      <vt:lpstr>มีเกลันเจโล (Michelangelo)</vt:lpstr>
      <vt:lpstr>เอ็ดเวิร์ด มุงค์  (Edvard Munch)</vt:lpstr>
      <vt:lpstr>โคลด์ โมเนต์ (Claude Monet) </vt:lpstr>
      <vt:lpstr>เฟอร์นันโด โบเตโร (Fernando Botero) </vt:lpstr>
      <vt:lpstr>PowerPoint Presentation</vt:lpstr>
      <vt:lpstr>PowerPoint Presentation</vt:lpstr>
      <vt:lpstr>PowerPoint Presentation</vt:lpstr>
      <vt:lpstr>ลําพู กันเสนาะ</vt:lpstr>
      <vt:lpstr>PowerPoint Presentation</vt:lpstr>
      <vt:lpstr>Kehinde Wiley</vt:lpstr>
      <vt:lpstr>PowerPoint Presentation</vt:lpstr>
      <vt:lpstr>Njideka Akunyili Crosby</vt:lpstr>
      <vt:lpstr>PowerPoint Presentation</vt:lpstr>
      <vt:lpstr>Toyin Ojih Odutola</vt:lpstr>
      <vt:lpstr>PowerPoint Presentation</vt:lpstr>
      <vt:lpstr>PowerPoint Presentation</vt:lpstr>
      <vt:lpstr>Salman Toor</vt:lpstr>
      <vt:lpstr>PowerPoint Presentation</vt:lpstr>
      <vt:lpstr>PowerPoint Presentation</vt:lpstr>
      <vt:lpstr>Cecily Brown</vt:lpstr>
      <vt:lpstr>PowerPoint Presentation</vt:lpstr>
      <vt:lpstr>Tschabalala Self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10</cp:revision>
  <dcterms:created xsi:type="dcterms:W3CDTF">2024-08-08T01:57:17Z</dcterms:created>
  <dcterms:modified xsi:type="dcterms:W3CDTF">2024-09-05T04:38:43Z</dcterms:modified>
</cp:coreProperties>
</file>