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omfortaa" pitchFamily="2" charset="0"/>
      <p:regular r:id="rId24"/>
      <p:bold r:id="rId25"/>
    </p:embeddedFont>
    <p:embeddedFont>
      <p:font typeface="Corbel" panose="020B050302020402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2547"/>
  </p:normalViewPr>
  <p:slideViewPr>
    <p:cSldViewPr snapToGrid="0" snapToObjects="1">
      <p:cViewPr varScale="1">
        <p:scale>
          <a:sx n="158" d="100"/>
          <a:sy n="158" d="100"/>
        </p:scale>
        <p:origin x="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e7ca33d5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e7ca33d5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e7ca33d5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e7ca33d5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e7fa2c0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e7fa2c0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e7fa2c09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e7fa2c09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e7fa2c09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e7fa2c09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e82b7a0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e82b7a0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e82b7a05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e82b7a0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e82b7a05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e82b7a05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e82b7a05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e82b7a0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e82b7a05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e82b7a05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c83280f5d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c83280f5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e82b7a05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e82b7a05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e82b7a05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e82b7a05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83280f5d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83280f5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e7ca33d5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e7ca33d5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e7ca33d5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e7ca33d5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e7ca33d5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e7ca33d5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e7ca33d5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e7ca33d5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e7ca33d5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e7ca33d5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e7ca33d5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e7ca33d5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Introduction to Stage Management</a:t>
            </a:r>
            <a:endParaRPr>
              <a:latin typeface="Comfortaa"/>
              <a:ea typeface="Comfortaa"/>
              <a:cs typeface="Comfortaa"/>
              <a:sym typeface="Comfortaa"/>
            </a:endParaRPr>
          </a:p>
        </p:txBody>
      </p:sp>
      <p:pic>
        <p:nvPicPr>
          <p:cNvPr id="86" name="Google Shape;86;p13" descr="Image result for stagehand theater gif"/>
          <p:cNvPicPr preferRelativeResize="0"/>
          <p:nvPr/>
        </p:nvPicPr>
        <p:blipFill>
          <a:blip r:embed="rId3">
            <a:alphaModFix/>
          </a:blip>
          <a:stretch>
            <a:fillRect/>
          </a:stretch>
        </p:blipFill>
        <p:spPr>
          <a:xfrm>
            <a:off x="1017075" y="2778375"/>
            <a:ext cx="3097325" cy="1769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Face to Face Communication</a:t>
            </a:r>
            <a:endParaRPr/>
          </a:p>
        </p:txBody>
      </p:sp>
      <p:sp>
        <p:nvSpPr>
          <p:cNvPr id="140" name="Google Shape;14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228600" lvl="0" indent="-203200" algn="l" rtl="0">
              <a:lnSpc>
                <a:spcPct val="90000"/>
              </a:lnSpc>
              <a:spcBef>
                <a:spcPts val="0"/>
              </a:spcBef>
              <a:spcAft>
                <a:spcPts val="0"/>
              </a:spcAft>
              <a:buClr>
                <a:srgbClr val="434343"/>
              </a:buClr>
              <a:buSzPts val="2400"/>
              <a:buFont typeface="Arial"/>
              <a:buChar char="•"/>
            </a:pPr>
            <a:r>
              <a:rPr lang="en" sz="2400">
                <a:solidFill>
                  <a:srgbClr val="434343"/>
                </a:solidFill>
                <a:latin typeface="Corbel"/>
                <a:ea typeface="Corbel"/>
                <a:cs typeface="Corbel"/>
                <a:sym typeface="Corbel"/>
              </a:rPr>
              <a:t>What’s important to consider and remember?</a:t>
            </a:r>
            <a:endParaRPr sz="2400">
              <a:solidFill>
                <a:srgbClr val="434343"/>
              </a:solidFill>
              <a:latin typeface="Corbel"/>
              <a:ea typeface="Corbel"/>
              <a:cs typeface="Corbel"/>
              <a:sym typeface="Corbel"/>
            </a:endParaRPr>
          </a:p>
          <a:p>
            <a:pPr marL="685800" lvl="1" indent="-228600" algn="l" rtl="0">
              <a:lnSpc>
                <a:spcPct val="90000"/>
              </a:lnSpc>
              <a:spcBef>
                <a:spcPts val="500"/>
              </a:spcBef>
              <a:spcAft>
                <a:spcPts val="0"/>
              </a:spcAft>
              <a:buClr>
                <a:srgbClr val="434343"/>
              </a:buClr>
              <a:buSzPts val="2400"/>
              <a:buFont typeface="Arial"/>
              <a:buChar char="•"/>
            </a:pPr>
            <a:r>
              <a:rPr lang="en" sz="2400">
                <a:solidFill>
                  <a:srgbClr val="434343"/>
                </a:solidFill>
                <a:latin typeface="Corbel"/>
                <a:ea typeface="Corbel"/>
                <a:cs typeface="Corbel"/>
                <a:sym typeface="Corbel"/>
              </a:rPr>
              <a:t>Don’t make it an intervention or and embarrassing situation</a:t>
            </a:r>
            <a:endParaRPr sz="2400">
              <a:solidFill>
                <a:srgbClr val="434343"/>
              </a:solidFill>
              <a:latin typeface="Corbel"/>
              <a:ea typeface="Corbel"/>
              <a:cs typeface="Corbel"/>
              <a:sym typeface="Corbel"/>
            </a:endParaRPr>
          </a:p>
          <a:p>
            <a:pPr marL="685800" lvl="1" indent="-228600" algn="l" rtl="0">
              <a:lnSpc>
                <a:spcPct val="90000"/>
              </a:lnSpc>
              <a:spcBef>
                <a:spcPts val="500"/>
              </a:spcBef>
              <a:spcAft>
                <a:spcPts val="0"/>
              </a:spcAft>
              <a:buClr>
                <a:srgbClr val="434343"/>
              </a:buClr>
              <a:buSzPts val="2400"/>
              <a:buFont typeface="Arial"/>
              <a:buChar char="•"/>
            </a:pPr>
            <a:r>
              <a:rPr lang="en" sz="2400">
                <a:solidFill>
                  <a:srgbClr val="434343"/>
                </a:solidFill>
                <a:latin typeface="Corbel"/>
                <a:ea typeface="Corbel"/>
                <a:cs typeface="Corbel"/>
                <a:sym typeface="Corbel"/>
              </a:rPr>
              <a:t>Be aware of location and external audience</a:t>
            </a:r>
            <a:endParaRPr sz="2400">
              <a:solidFill>
                <a:srgbClr val="434343"/>
              </a:solidFill>
              <a:latin typeface="Corbel"/>
              <a:ea typeface="Corbel"/>
              <a:cs typeface="Corbel"/>
              <a:sym typeface="Corbel"/>
            </a:endParaRPr>
          </a:p>
          <a:p>
            <a:pPr marL="685800" lvl="1" indent="-228600" algn="l" rtl="0">
              <a:lnSpc>
                <a:spcPct val="90000"/>
              </a:lnSpc>
              <a:spcBef>
                <a:spcPts val="500"/>
              </a:spcBef>
              <a:spcAft>
                <a:spcPts val="0"/>
              </a:spcAft>
              <a:buClr>
                <a:srgbClr val="434343"/>
              </a:buClr>
              <a:buSzPts val="2400"/>
              <a:buFont typeface="Arial"/>
              <a:buChar char="•"/>
            </a:pPr>
            <a:r>
              <a:rPr lang="en" sz="2400">
                <a:solidFill>
                  <a:srgbClr val="434343"/>
                </a:solidFill>
                <a:latin typeface="Corbel"/>
                <a:ea typeface="Corbel"/>
                <a:cs typeface="Corbel"/>
                <a:sym typeface="Corbel"/>
              </a:rPr>
              <a:t>“Think before you speak” – know what you want to say</a:t>
            </a:r>
            <a:endParaRPr sz="2400">
              <a:solidFill>
                <a:srgbClr val="434343"/>
              </a:solidFill>
              <a:latin typeface="Corbel"/>
              <a:ea typeface="Corbel"/>
              <a:cs typeface="Corbel"/>
              <a:sym typeface="Corbel"/>
            </a:endParaRPr>
          </a:p>
          <a:p>
            <a:pPr marL="685800" lvl="1" indent="-228600" algn="l" rtl="0">
              <a:lnSpc>
                <a:spcPct val="90000"/>
              </a:lnSpc>
              <a:spcBef>
                <a:spcPts val="500"/>
              </a:spcBef>
              <a:spcAft>
                <a:spcPts val="0"/>
              </a:spcAft>
              <a:buClr>
                <a:srgbClr val="434343"/>
              </a:buClr>
              <a:buSzPts val="2400"/>
              <a:buFont typeface="Arial"/>
              <a:buChar char="•"/>
            </a:pPr>
            <a:r>
              <a:rPr lang="en" sz="2400">
                <a:solidFill>
                  <a:srgbClr val="434343"/>
                </a:solidFill>
                <a:latin typeface="Corbel"/>
                <a:ea typeface="Corbel"/>
                <a:cs typeface="Corbel"/>
                <a:sym typeface="Corbel"/>
              </a:rPr>
              <a:t>Tone, attitude, eye contact, </a:t>
            </a:r>
            <a:endParaRPr sz="2400">
              <a:solidFill>
                <a:srgbClr val="434343"/>
              </a:solidFill>
              <a:latin typeface="Corbel"/>
              <a:ea typeface="Corbel"/>
              <a:cs typeface="Corbel"/>
              <a:sym typeface="Corbel"/>
            </a:endParaRPr>
          </a:p>
          <a:p>
            <a:pPr marL="685800" lvl="1" indent="-228600" algn="l" rtl="0">
              <a:lnSpc>
                <a:spcPct val="90000"/>
              </a:lnSpc>
              <a:spcBef>
                <a:spcPts val="500"/>
              </a:spcBef>
              <a:spcAft>
                <a:spcPts val="0"/>
              </a:spcAft>
              <a:buClr>
                <a:srgbClr val="434343"/>
              </a:buClr>
              <a:buSzPts val="2400"/>
              <a:buFont typeface="Arial"/>
              <a:buChar char="•"/>
            </a:pPr>
            <a:r>
              <a:rPr lang="en" sz="2400">
                <a:solidFill>
                  <a:srgbClr val="434343"/>
                </a:solidFill>
                <a:latin typeface="Corbel"/>
                <a:ea typeface="Corbel"/>
                <a:cs typeface="Corbel"/>
                <a:sym typeface="Corbel"/>
              </a:rPr>
              <a:t>Finding Balance between empathy and authority</a:t>
            </a:r>
            <a:endParaRPr sz="2400">
              <a:solidFill>
                <a:srgbClr val="434343"/>
              </a:solidFill>
              <a:latin typeface="Corbel"/>
              <a:ea typeface="Corbel"/>
              <a:cs typeface="Corbel"/>
              <a:sym typeface="Corbel"/>
            </a:endParaRPr>
          </a:p>
          <a:p>
            <a:pPr marL="228600" lvl="0" indent="-203200" algn="l" rtl="0">
              <a:lnSpc>
                <a:spcPct val="90000"/>
              </a:lnSpc>
              <a:spcBef>
                <a:spcPts val="1000"/>
              </a:spcBef>
              <a:spcAft>
                <a:spcPts val="0"/>
              </a:spcAft>
              <a:buClr>
                <a:srgbClr val="434343"/>
              </a:buClr>
              <a:buSzPts val="2400"/>
              <a:buFont typeface="Arial"/>
              <a:buChar char="•"/>
            </a:pPr>
            <a:r>
              <a:rPr lang="en" sz="2400">
                <a:solidFill>
                  <a:srgbClr val="434343"/>
                </a:solidFill>
                <a:latin typeface="Corbel"/>
                <a:ea typeface="Corbel"/>
                <a:cs typeface="Corbel"/>
                <a:sym typeface="Corbel"/>
              </a:rPr>
              <a:t>Personal Experiences?  </a:t>
            </a:r>
            <a:endParaRPr sz="24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Written Communication</a:t>
            </a:r>
            <a:br>
              <a:rPr lang="en"/>
            </a:br>
            <a:endParaRPr/>
          </a:p>
        </p:txBody>
      </p:sp>
      <p:sp>
        <p:nvSpPr>
          <p:cNvPr id="146" name="Google Shape;146;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rgbClr val="666666"/>
              </a:buClr>
              <a:buSzPts val="2800"/>
              <a:buFont typeface="Arial"/>
              <a:buChar char="•"/>
            </a:pPr>
            <a:r>
              <a:rPr lang="en" sz="2800">
                <a:solidFill>
                  <a:srgbClr val="666666"/>
                </a:solidFill>
                <a:latin typeface="Corbel"/>
                <a:ea typeface="Corbel"/>
                <a:cs typeface="Corbel"/>
                <a:sym typeface="Corbel"/>
              </a:rPr>
              <a:t>What’s important to remember and consider?</a:t>
            </a:r>
            <a:endParaRPr sz="2800">
              <a:solidFill>
                <a:srgbClr val="666666"/>
              </a:solidFill>
              <a:latin typeface="Corbel"/>
              <a:ea typeface="Corbel"/>
              <a:cs typeface="Corbel"/>
              <a:sym typeface="Corbel"/>
            </a:endParaRPr>
          </a:p>
          <a:p>
            <a:pPr marL="685800" lvl="1" indent="-228600" algn="l" rtl="0">
              <a:lnSpc>
                <a:spcPct val="90000"/>
              </a:lnSpc>
              <a:spcBef>
                <a:spcPts val="500"/>
              </a:spcBef>
              <a:spcAft>
                <a:spcPts val="0"/>
              </a:spcAft>
              <a:buClr>
                <a:srgbClr val="666666"/>
              </a:buClr>
              <a:buSzPts val="2400"/>
              <a:buFont typeface="Arial"/>
              <a:buChar char="•"/>
            </a:pPr>
            <a:r>
              <a:rPr lang="en" sz="2400">
                <a:solidFill>
                  <a:srgbClr val="666666"/>
                </a:solidFill>
                <a:latin typeface="Corbel"/>
                <a:ea typeface="Corbel"/>
                <a:cs typeface="Corbel"/>
                <a:sym typeface="Corbel"/>
              </a:rPr>
              <a:t>Visual Organization- Fonts, Colors, Layout</a:t>
            </a:r>
            <a:endParaRPr sz="2400">
              <a:solidFill>
                <a:srgbClr val="666666"/>
              </a:solidFill>
              <a:latin typeface="Corbel"/>
              <a:ea typeface="Corbel"/>
              <a:cs typeface="Corbel"/>
              <a:sym typeface="Corbel"/>
            </a:endParaRPr>
          </a:p>
          <a:p>
            <a:pPr marL="685800" lvl="1" indent="-228600" algn="l" rtl="0">
              <a:lnSpc>
                <a:spcPct val="90000"/>
              </a:lnSpc>
              <a:spcBef>
                <a:spcPts val="500"/>
              </a:spcBef>
              <a:spcAft>
                <a:spcPts val="0"/>
              </a:spcAft>
              <a:buClr>
                <a:srgbClr val="666666"/>
              </a:buClr>
              <a:buSzPts val="2400"/>
              <a:buFont typeface="Arial"/>
              <a:buChar char="•"/>
            </a:pPr>
            <a:r>
              <a:rPr lang="en" sz="2400">
                <a:solidFill>
                  <a:srgbClr val="666666"/>
                </a:solidFill>
                <a:latin typeface="Corbel"/>
                <a:ea typeface="Corbel"/>
                <a:cs typeface="Corbel"/>
                <a:sym typeface="Corbel"/>
              </a:rPr>
              <a:t>Know your audience – confirm receipt</a:t>
            </a:r>
            <a:endParaRPr sz="2400">
              <a:solidFill>
                <a:srgbClr val="666666"/>
              </a:solidFill>
              <a:latin typeface="Corbel"/>
              <a:ea typeface="Corbel"/>
              <a:cs typeface="Corbel"/>
              <a:sym typeface="Corbel"/>
            </a:endParaRPr>
          </a:p>
          <a:p>
            <a:pPr marL="685800" lvl="1" indent="-228600" algn="l" rtl="0">
              <a:lnSpc>
                <a:spcPct val="90000"/>
              </a:lnSpc>
              <a:spcBef>
                <a:spcPts val="500"/>
              </a:spcBef>
              <a:spcAft>
                <a:spcPts val="0"/>
              </a:spcAft>
              <a:buClr>
                <a:srgbClr val="666666"/>
              </a:buClr>
              <a:buSzPts val="2400"/>
              <a:buFont typeface="Arial"/>
              <a:buChar char="•"/>
            </a:pPr>
            <a:r>
              <a:rPr lang="en" sz="2400">
                <a:solidFill>
                  <a:srgbClr val="666666"/>
                </a:solidFill>
                <a:latin typeface="Corbel"/>
                <a:ea typeface="Corbel"/>
                <a:cs typeface="Corbel"/>
                <a:sym typeface="Corbel"/>
              </a:rPr>
              <a:t>Take advantage of opportunity to choose your words</a:t>
            </a:r>
            <a:endParaRPr sz="2400">
              <a:solidFill>
                <a:srgbClr val="666666"/>
              </a:solidFill>
              <a:latin typeface="Corbel"/>
              <a:ea typeface="Corbel"/>
              <a:cs typeface="Corbel"/>
              <a:sym typeface="Corbel"/>
            </a:endParaRPr>
          </a:p>
          <a:p>
            <a:pPr marL="685800" lvl="1" indent="-228600" algn="l" rtl="0">
              <a:lnSpc>
                <a:spcPct val="90000"/>
              </a:lnSpc>
              <a:spcBef>
                <a:spcPts val="500"/>
              </a:spcBef>
              <a:spcAft>
                <a:spcPts val="0"/>
              </a:spcAft>
              <a:buClr>
                <a:srgbClr val="666666"/>
              </a:buClr>
              <a:buSzPts val="2400"/>
              <a:buFont typeface="Arial"/>
              <a:buChar char="•"/>
            </a:pPr>
            <a:r>
              <a:rPr lang="en" sz="2400">
                <a:solidFill>
                  <a:srgbClr val="666666"/>
                </a:solidFill>
                <a:latin typeface="Corbel"/>
                <a:ea typeface="Corbel"/>
                <a:cs typeface="Corbel"/>
                <a:sym typeface="Corbel"/>
              </a:rPr>
              <a:t>Clarity is incredibly important!</a:t>
            </a:r>
            <a:endParaRPr sz="2400">
              <a:solidFill>
                <a:srgbClr val="666666"/>
              </a:solidFill>
              <a:latin typeface="Corbel"/>
              <a:ea typeface="Corbel"/>
              <a:cs typeface="Corbel"/>
              <a:sym typeface="Corbel"/>
            </a:endParaRPr>
          </a:p>
          <a:p>
            <a:pPr marL="685800" lvl="1" indent="-76200" algn="l" rtl="0">
              <a:lnSpc>
                <a:spcPct val="90000"/>
              </a:lnSpc>
              <a:spcBef>
                <a:spcPts val="500"/>
              </a:spcBef>
              <a:spcAft>
                <a:spcPts val="0"/>
              </a:spcAft>
              <a:buClr>
                <a:srgbClr val="EDEDED"/>
              </a:buClr>
              <a:buSzPts val="2400"/>
              <a:buFont typeface="Arial"/>
              <a:buNone/>
            </a:pPr>
            <a:endParaRPr sz="2400">
              <a:solidFill>
                <a:srgbClr val="666666"/>
              </a:solidFill>
              <a:latin typeface="Corbel"/>
              <a:ea typeface="Corbel"/>
              <a:cs typeface="Corbel"/>
              <a:sym typeface="Corbel"/>
            </a:endParaRPr>
          </a:p>
          <a:p>
            <a:pPr marL="228600" lvl="0" indent="-228600" algn="l" rtl="0">
              <a:lnSpc>
                <a:spcPct val="90000"/>
              </a:lnSpc>
              <a:spcBef>
                <a:spcPts val="1000"/>
              </a:spcBef>
              <a:spcAft>
                <a:spcPts val="0"/>
              </a:spcAft>
              <a:buClr>
                <a:srgbClr val="666666"/>
              </a:buClr>
              <a:buSzPts val="2800"/>
              <a:buFont typeface="Arial"/>
              <a:buChar char="•"/>
            </a:pPr>
            <a:r>
              <a:rPr lang="en" sz="2800">
                <a:solidFill>
                  <a:srgbClr val="666666"/>
                </a:solidFill>
                <a:latin typeface="Corbel"/>
                <a:ea typeface="Corbel"/>
                <a:cs typeface="Corbel"/>
                <a:sym typeface="Corbel"/>
              </a:rPr>
              <a:t>Personal experiences?</a:t>
            </a:r>
            <a:endParaRPr>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Pre-Production</a:t>
            </a:r>
            <a:endParaRPr/>
          </a:p>
        </p:txBody>
      </p:sp>
      <p:sp>
        <p:nvSpPr>
          <p:cNvPr id="152" name="Google Shape;152;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400" b="1" i="1">
                <a:solidFill>
                  <a:srgbClr val="404040"/>
                </a:solidFill>
                <a:latin typeface="Arial"/>
                <a:ea typeface="Arial"/>
                <a:cs typeface="Arial"/>
                <a:sym typeface="Arial"/>
              </a:rPr>
              <a:t>Pre-Production Tasks</a:t>
            </a:r>
            <a:endParaRPr sz="1400" b="1" i="1">
              <a:solidFill>
                <a:srgbClr val="404040"/>
              </a:solidFill>
              <a:latin typeface="Arial"/>
              <a:ea typeface="Arial"/>
              <a:cs typeface="Arial"/>
              <a:sym typeface="Arial"/>
            </a:endParaRPr>
          </a:p>
          <a:p>
            <a:pPr marL="596900" lvl="0" indent="-317500" algn="l" rtl="0">
              <a:spcBef>
                <a:spcPts val="1400"/>
              </a:spcBef>
              <a:spcAft>
                <a:spcPts val="0"/>
              </a:spcAft>
              <a:buClr>
                <a:srgbClr val="333333"/>
              </a:buClr>
              <a:buSzPts val="1400"/>
              <a:buFont typeface="Arial"/>
              <a:buChar char="●"/>
            </a:pPr>
            <a:r>
              <a:rPr lang="en" sz="1400">
                <a:solidFill>
                  <a:srgbClr val="333333"/>
                </a:solidFill>
                <a:latin typeface="Arial"/>
                <a:ea typeface="Arial"/>
                <a:cs typeface="Arial"/>
                <a:sym typeface="Arial"/>
              </a:rPr>
              <a:t>Read and analyze the script.</a:t>
            </a:r>
            <a:endParaRPr sz="1400">
              <a:solidFill>
                <a:srgbClr val="333333"/>
              </a:solidFill>
              <a:latin typeface="Arial"/>
              <a:ea typeface="Arial"/>
              <a:cs typeface="Arial"/>
              <a:sym typeface="Arial"/>
            </a:endParaRPr>
          </a:p>
          <a:p>
            <a:pPr marL="596900" lvl="0" indent="-317500" algn="l" rtl="0">
              <a:spcBef>
                <a:spcPts val="0"/>
              </a:spcBef>
              <a:spcAft>
                <a:spcPts val="0"/>
              </a:spcAft>
              <a:buClr>
                <a:srgbClr val="333333"/>
              </a:buClr>
              <a:buSzPts val="1400"/>
              <a:buFont typeface="Arial"/>
              <a:buChar char="●"/>
            </a:pPr>
            <a:r>
              <a:rPr lang="en" sz="1400">
                <a:solidFill>
                  <a:srgbClr val="333333"/>
                </a:solidFill>
                <a:latin typeface="Arial"/>
                <a:ea typeface="Arial"/>
                <a:cs typeface="Arial"/>
                <a:sym typeface="Arial"/>
              </a:rPr>
              <a:t>Collect information on the production.</a:t>
            </a:r>
            <a:endParaRPr sz="1400">
              <a:solidFill>
                <a:srgbClr val="333333"/>
              </a:solidFill>
              <a:latin typeface="Arial"/>
              <a:ea typeface="Arial"/>
              <a:cs typeface="Arial"/>
              <a:sym typeface="Arial"/>
            </a:endParaRPr>
          </a:p>
          <a:p>
            <a:pPr marL="596900" lvl="0" indent="-317500" algn="l" rtl="0">
              <a:spcBef>
                <a:spcPts val="0"/>
              </a:spcBef>
              <a:spcAft>
                <a:spcPts val="0"/>
              </a:spcAft>
              <a:buClr>
                <a:srgbClr val="333333"/>
              </a:buClr>
              <a:buSzPts val="1400"/>
              <a:buFont typeface="Arial"/>
              <a:buChar char="●"/>
            </a:pPr>
            <a:r>
              <a:rPr lang="en" sz="1400">
                <a:solidFill>
                  <a:srgbClr val="333333"/>
                </a:solidFill>
                <a:latin typeface="Arial"/>
                <a:ea typeface="Arial"/>
                <a:cs typeface="Arial"/>
                <a:sym typeface="Arial"/>
              </a:rPr>
              <a:t>Prepare initial lists and breakdowns.</a:t>
            </a:r>
            <a:endParaRPr sz="1400">
              <a:solidFill>
                <a:srgbClr val="333333"/>
              </a:solidFill>
              <a:latin typeface="Arial"/>
              <a:ea typeface="Arial"/>
              <a:cs typeface="Arial"/>
              <a:sym typeface="Arial"/>
            </a:endParaRPr>
          </a:p>
          <a:p>
            <a:pPr marL="596900" lvl="0" indent="-317500" algn="l" rtl="0">
              <a:spcBef>
                <a:spcPts val="0"/>
              </a:spcBef>
              <a:spcAft>
                <a:spcPts val="0"/>
              </a:spcAft>
              <a:buClr>
                <a:srgbClr val="333333"/>
              </a:buClr>
              <a:buSzPts val="1400"/>
              <a:buFont typeface="Arial"/>
              <a:buChar char="●"/>
            </a:pPr>
            <a:r>
              <a:rPr lang="en" sz="1400">
                <a:solidFill>
                  <a:srgbClr val="333333"/>
                </a:solidFill>
                <a:latin typeface="Arial"/>
                <a:ea typeface="Arial"/>
                <a:cs typeface="Arial"/>
                <a:sym typeface="Arial"/>
              </a:rPr>
              <a:t>Create a prompt book.</a:t>
            </a:r>
            <a:endParaRPr sz="1400">
              <a:solidFill>
                <a:srgbClr val="333333"/>
              </a:solidFill>
              <a:latin typeface="Arial"/>
              <a:ea typeface="Arial"/>
              <a:cs typeface="Arial"/>
              <a:sym typeface="Arial"/>
            </a:endParaRPr>
          </a:p>
          <a:p>
            <a:pPr marL="596900" lvl="0" indent="-317500" algn="l" rtl="0">
              <a:spcBef>
                <a:spcPts val="0"/>
              </a:spcBef>
              <a:spcAft>
                <a:spcPts val="0"/>
              </a:spcAft>
              <a:buClr>
                <a:srgbClr val="333333"/>
              </a:buClr>
              <a:buSzPts val="1400"/>
              <a:buFont typeface="Arial"/>
              <a:buChar char="●"/>
            </a:pPr>
            <a:r>
              <a:rPr lang="en" sz="1400">
                <a:solidFill>
                  <a:srgbClr val="333333"/>
                </a:solidFill>
                <a:latin typeface="Arial"/>
                <a:ea typeface="Arial"/>
                <a:cs typeface="Arial"/>
                <a:sym typeface="Arial"/>
              </a:rPr>
              <a:t>Meet with the director.</a:t>
            </a:r>
            <a:endParaRPr sz="1400">
              <a:solidFill>
                <a:srgbClr val="333333"/>
              </a:solidFill>
              <a:latin typeface="Arial"/>
              <a:ea typeface="Arial"/>
              <a:cs typeface="Arial"/>
              <a:sym typeface="Arial"/>
            </a:endParaRPr>
          </a:p>
          <a:p>
            <a:pPr marL="596900" lvl="0" indent="-317500" algn="l" rtl="0">
              <a:spcBef>
                <a:spcPts val="0"/>
              </a:spcBef>
              <a:spcAft>
                <a:spcPts val="0"/>
              </a:spcAft>
              <a:buClr>
                <a:srgbClr val="333333"/>
              </a:buClr>
              <a:buSzPts val="1400"/>
              <a:buFont typeface="Arial"/>
              <a:buChar char="●"/>
            </a:pPr>
            <a:r>
              <a:rPr lang="en" sz="1400">
                <a:solidFill>
                  <a:srgbClr val="333333"/>
                </a:solidFill>
                <a:latin typeface="Arial"/>
                <a:ea typeface="Arial"/>
                <a:cs typeface="Arial"/>
                <a:sym typeface="Arial"/>
              </a:rPr>
              <a:t>Participate in auditions.</a:t>
            </a:r>
            <a:endParaRPr sz="1400">
              <a:solidFill>
                <a:srgbClr val="333333"/>
              </a:solidFill>
              <a:latin typeface="Arial"/>
              <a:ea typeface="Arial"/>
              <a:cs typeface="Arial"/>
              <a:sym typeface="Arial"/>
            </a:endParaRPr>
          </a:p>
          <a:p>
            <a:pPr marL="596900" lvl="0" indent="-317500" algn="l" rtl="0">
              <a:spcBef>
                <a:spcPts val="0"/>
              </a:spcBef>
              <a:spcAft>
                <a:spcPts val="0"/>
              </a:spcAft>
              <a:buClr>
                <a:srgbClr val="333333"/>
              </a:buClr>
              <a:buSzPts val="1400"/>
              <a:buFont typeface="Arial"/>
              <a:buChar char="●"/>
            </a:pPr>
            <a:r>
              <a:rPr lang="en" sz="1400">
                <a:solidFill>
                  <a:srgbClr val="333333"/>
                </a:solidFill>
                <a:latin typeface="Arial"/>
                <a:ea typeface="Arial"/>
                <a:cs typeface="Arial"/>
                <a:sym typeface="Arial"/>
              </a:rPr>
              <a:t>Prepare the rehearsal room.</a:t>
            </a:r>
            <a:endParaRPr sz="1400">
              <a:solidFill>
                <a:srgbClr val="333333"/>
              </a:solidFill>
              <a:latin typeface="Arial"/>
              <a:ea typeface="Arial"/>
              <a:cs typeface="Arial"/>
              <a:sym typeface="Arial"/>
            </a:endParaRPr>
          </a:p>
          <a:p>
            <a:pPr marL="0" lvl="0" indent="0" algn="l" rtl="0">
              <a:spcBef>
                <a:spcPts val="14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Calendar</a:t>
            </a:r>
            <a:endParaRPr/>
          </a:p>
        </p:txBody>
      </p:sp>
      <p:sp>
        <p:nvSpPr>
          <p:cNvPr id="158" name="Google Shape;158;p25"/>
          <p:cNvSpPr txBox="1">
            <a:spLocks noGrp="1"/>
          </p:cNvSpPr>
          <p:nvPr>
            <p:ph type="body" idx="1"/>
          </p:nvPr>
        </p:nvSpPr>
        <p:spPr>
          <a:xfrm>
            <a:off x="311700" y="1229875"/>
            <a:ext cx="8424000" cy="105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Stage Manager must be familiar with both the production calendar and the actor calendar.  This includes rehearsals, deadlines for cue sheets, production meetings, and more.  </a:t>
            </a:r>
            <a:endParaRPr/>
          </a:p>
        </p:txBody>
      </p:sp>
      <p:pic>
        <p:nvPicPr>
          <p:cNvPr id="159" name="Google Shape;159;p25"/>
          <p:cNvPicPr preferRelativeResize="0"/>
          <p:nvPr/>
        </p:nvPicPr>
        <p:blipFill>
          <a:blip r:embed="rId3">
            <a:alphaModFix/>
          </a:blip>
          <a:stretch>
            <a:fillRect/>
          </a:stretch>
        </p:blipFill>
        <p:spPr>
          <a:xfrm>
            <a:off x="267850" y="0"/>
            <a:ext cx="3703625" cy="5143500"/>
          </a:xfrm>
          <a:prstGeom prst="rect">
            <a:avLst/>
          </a:prstGeom>
          <a:noFill/>
          <a:ln>
            <a:noFill/>
          </a:ln>
        </p:spPr>
      </p:pic>
      <p:pic>
        <p:nvPicPr>
          <p:cNvPr id="160" name="Google Shape;160;p25"/>
          <p:cNvPicPr preferRelativeResize="0"/>
          <p:nvPr/>
        </p:nvPicPr>
        <p:blipFill>
          <a:blip r:embed="rId4">
            <a:alphaModFix/>
          </a:blip>
          <a:stretch>
            <a:fillRect/>
          </a:stretch>
        </p:blipFill>
        <p:spPr>
          <a:xfrm>
            <a:off x="4705750" y="0"/>
            <a:ext cx="3852090" cy="5143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15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000"/>
                                          </p:stCondLst>
                                        </p:cTn>
                                        <p:tgtEl>
                                          <p:spTgt spid="157"/>
                                        </p:tgtEl>
                                        <p:attrNameLst>
                                          <p:attrName>style.visibility</p:attrName>
                                        </p:attrNameLst>
                                      </p:cBhvr>
                                      <p:to>
                                        <p:strVal val="hidden"/>
                                      </p:to>
                                    </p:se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20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18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Analyzing the Script in 3 steps</a:t>
            </a:r>
            <a:endParaRPr/>
          </a:p>
        </p:txBody>
      </p:sp>
      <p:sp>
        <p:nvSpPr>
          <p:cNvPr id="166" name="Google Shape;166;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AutoNum type="arabicPeriod"/>
            </a:pPr>
            <a:r>
              <a:rPr lang="en"/>
              <a:t> Read the script</a:t>
            </a:r>
            <a:endParaRPr/>
          </a:p>
          <a:p>
            <a:pPr marL="457200" lvl="0" indent="-342900" algn="l" rtl="0">
              <a:lnSpc>
                <a:spcPct val="200000"/>
              </a:lnSpc>
              <a:spcBef>
                <a:spcPts val="0"/>
              </a:spcBef>
              <a:spcAft>
                <a:spcPts val="0"/>
              </a:spcAft>
              <a:buSzPts val="1800"/>
              <a:buAutoNum type="arabicPeriod"/>
            </a:pPr>
            <a:r>
              <a:rPr lang="en"/>
              <a:t>Read the script for the script analysis</a:t>
            </a:r>
            <a:endParaRPr/>
          </a:p>
          <a:p>
            <a:pPr marL="457200" lvl="0" indent="-342900" algn="l" rtl="0">
              <a:lnSpc>
                <a:spcPct val="200000"/>
              </a:lnSpc>
              <a:spcBef>
                <a:spcPts val="0"/>
              </a:spcBef>
              <a:spcAft>
                <a:spcPts val="0"/>
              </a:spcAft>
              <a:buSzPts val="1800"/>
              <a:buAutoNum type="arabicPeriod"/>
            </a:pPr>
            <a:r>
              <a:rPr lang="en"/>
              <a:t>Read the script for the character/scene breakdown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Script Analysis?</a:t>
            </a:r>
            <a:endParaRPr/>
          </a:p>
        </p:txBody>
      </p:sp>
      <p:sp>
        <p:nvSpPr>
          <p:cNvPr id="172" name="Google Shape;172;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Notes on any and all technical aspects of the show (props, lighting, costumes)</a:t>
            </a:r>
            <a:endParaRPr/>
          </a:p>
          <a:p>
            <a:pPr marL="457200" lvl="0" indent="-342900" algn="l" rtl="0">
              <a:lnSpc>
                <a:spcPct val="200000"/>
              </a:lnSpc>
              <a:spcBef>
                <a:spcPts val="0"/>
              </a:spcBef>
              <a:spcAft>
                <a:spcPts val="0"/>
              </a:spcAft>
              <a:buSzPts val="1800"/>
              <a:buChar char="●"/>
            </a:pPr>
            <a:r>
              <a:rPr lang="en"/>
              <a:t>A scene-by-scene notation of specific technical details-- A stage manager can’t remember everything!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we infer from this piece of dialogue?</a:t>
            </a:r>
            <a:endParaRPr/>
          </a:p>
        </p:txBody>
      </p:sp>
      <p:sp>
        <p:nvSpPr>
          <p:cNvPr id="178" name="Google Shape;178;p28"/>
          <p:cNvSpPr txBox="1">
            <a:spLocks noGrp="1"/>
          </p:cNvSpPr>
          <p:nvPr>
            <p:ph type="body" idx="1"/>
          </p:nvPr>
        </p:nvSpPr>
        <p:spPr>
          <a:xfrm>
            <a:off x="311700" y="1229875"/>
            <a:ext cx="8520600" cy="1158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rgbClr val="000000"/>
              </a:buClr>
              <a:buSzPts val="1100"/>
              <a:buFont typeface="Arial"/>
              <a:buNone/>
            </a:pPr>
            <a:r>
              <a:rPr lang="en" sz="1400" b="1">
                <a:solidFill>
                  <a:srgbClr val="333333"/>
                </a:solidFill>
                <a:latin typeface="Arial"/>
                <a:ea typeface="Arial"/>
                <a:cs typeface="Arial"/>
                <a:sym typeface="Arial"/>
              </a:rPr>
              <a:t>Mary</a:t>
            </a:r>
            <a:r>
              <a:rPr lang="en" sz="1400">
                <a:solidFill>
                  <a:srgbClr val="333333"/>
                </a:solidFill>
                <a:latin typeface="Arial"/>
                <a:ea typeface="Arial"/>
                <a:cs typeface="Arial"/>
                <a:sym typeface="Arial"/>
              </a:rPr>
              <a:t>: Gosh it's cold in here.</a:t>
            </a:r>
            <a:endParaRPr sz="1400">
              <a:solidFill>
                <a:srgbClr val="333333"/>
              </a:solidFill>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r>
              <a:rPr lang="en" sz="1400" b="1">
                <a:solidFill>
                  <a:srgbClr val="333333"/>
                </a:solidFill>
                <a:latin typeface="Arial"/>
                <a:ea typeface="Arial"/>
                <a:cs typeface="Arial"/>
                <a:sym typeface="Arial"/>
              </a:rPr>
              <a:t>John</a:t>
            </a:r>
            <a:r>
              <a:rPr lang="en" sz="1400">
                <a:solidFill>
                  <a:srgbClr val="333333"/>
                </a:solidFill>
                <a:latin typeface="Arial"/>
                <a:ea typeface="Arial"/>
                <a:cs typeface="Arial"/>
                <a:sym typeface="Arial"/>
              </a:rPr>
              <a:t>: You can borrow that sweater if you want.</a:t>
            </a:r>
            <a:endParaRPr sz="1400">
              <a:solidFill>
                <a:srgbClr val="333333"/>
              </a:solidFill>
              <a:latin typeface="Arial"/>
              <a:ea typeface="Arial"/>
              <a:cs typeface="Arial"/>
              <a:sym typeface="Arial"/>
            </a:endParaRPr>
          </a:p>
          <a:p>
            <a:pPr marL="0" lvl="0" indent="0" algn="l" rtl="0">
              <a:lnSpc>
                <a:spcPct val="200000"/>
              </a:lnSpc>
              <a:spcBef>
                <a:spcPts val="0"/>
              </a:spcBef>
              <a:spcAft>
                <a:spcPts val="0"/>
              </a:spcAft>
              <a:buClr>
                <a:srgbClr val="000000"/>
              </a:buClr>
              <a:buSzPts val="1100"/>
              <a:buFont typeface="Arial"/>
              <a:buNone/>
            </a:pPr>
            <a:r>
              <a:rPr lang="en" sz="1400" b="1">
                <a:solidFill>
                  <a:srgbClr val="333333"/>
                </a:solidFill>
                <a:latin typeface="Arial"/>
                <a:ea typeface="Arial"/>
                <a:cs typeface="Arial"/>
                <a:sym typeface="Arial"/>
              </a:rPr>
              <a:t>Mary</a:t>
            </a:r>
            <a:r>
              <a:rPr lang="en" sz="1400">
                <a:solidFill>
                  <a:srgbClr val="333333"/>
                </a:solidFill>
                <a:latin typeface="Arial"/>
                <a:ea typeface="Arial"/>
                <a:cs typeface="Arial"/>
                <a:sym typeface="Arial"/>
              </a:rPr>
              <a:t>: Thanks! I feel much better now.</a:t>
            </a:r>
            <a:endParaRPr sz="1400">
              <a:solidFill>
                <a:srgbClr val="333333"/>
              </a:solidFill>
              <a:latin typeface="Arial"/>
              <a:ea typeface="Arial"/>
              <a:cs typeface="Arial"/>
              <a:sym typeface="Arial"/>
            </a:endParaRPr>
          </a:p>
          <a:p>
            <a:pPr marL="0" lvl="0" indent="0" algn="l" rtl="0">
              <a:spcBef>
                <a:spcPts val="0"/>
              </a:spcBef>
              <a:spcAft>
                <a:spcPts val="1600"/>
              </a:spcAft>
              <a:buNone/>
            </a:pPr>
            <a:endParaRPr/>
          </a:p>
        </p:txBody>
      </p:sp>
      <p:sp>
        <p:nvSpPr>
          <p:cNvPr id="179" name="Google Shape;179;p28"/>
          <p:cNvSpPr txBox="1">
            <a:spLocks noGrp="1"/>
          </p:cNvSpPr>
          <p:nvPr>
            <p:ph type="body" idx="1"/>
          </p:nvPr>
        </p:nvSpPr>
        <p:spPr>
          <a:xfrm>
            <a:off x="311700" y="2654975"/>
            <a:ext cx="8520600" cy="1158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400" b="1">
                <a:solidFill>
                  <a:srgbClr val="333333"/>
                </a:solidFill>
                <a:latin typeface="Arial"/>
                <a:ea typeface="Arial"/>
                <a:cs typeface="Arial"/>
                <a:sym typeface="Arial"/>
              </a:rPr>
              <a:t>Recording these details makes remembering everything you need much easier when production rolls around!  Don’t record any extra details, stick to the script!</a:t>
            </a:r>
            <a:endParaRPr sz="1400">
              <a:solidFill>
                <a:srgbClr val="333333"/>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9" descr="Figure 3.3 An excerpt of a Production Analysis for The Tempest created by stage manager Quinn Masterson."/>
          <p:cNvPicPr preferRelativeResize="0"/>
          <p:nvPr/>
        </p:nvPicPr>
        <p:blipFill>
          <a:blip r:embed="rId3">
            <a:alphaModFix/>
          </a:blip>
          <a:stretch>
            <a:fillRect/>
          </a:stretch>
        </p:blipFill>
        <p:spPr>
          <a:xfrm>
            <a:off x="794375" y="-54850"/>
            <a:ext cx="7010400" cy="5105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0"/>
          <p:cNvPicPr preferRelativeResize="0"/>
          <p:nvPr/>
        </p:nvPicPr>
        <p:blipFill>
          <a:blip r:embed="rId3">
            <a:alphaModFix/>
          </a:blip>
          <a:stretch>
            <a:fillRect/>
          </a:stretch>
        </p:blipFill>
        <p:spPr>
          <a:xfrm>
            <a:off x="876550" y="244750"/>
            <a:ext cx="6762750" cy="411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character/scene breakdown?</a:t>
            </a:r>
            <a:endParaRPr/>
          </a:p>
        </p:txBody>
      </p:sp>
      <p:sp>
        <p:nvSpPr>
          <p:cNvPr id="195" name="Google Shape;195;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A page-by-page detailing of who is on stage when (and when they enter/exit)</a:t>
            </a:r>
            <a:endParaRPr/>
          </a:p>
          <a:p>
            <a:pPr marL="457200" lvl="0" indent="-342900" algn="l" rtl="0">
              <a:lnSpc>
                <a:spcPct val="200000"/>
              </a:lnSpc>
              <a:spcBef>
                <a:spcPts val="0"/>
              </a:spcBef>
              <a:spcAft>
                <a:spcPts val="0"/>
              </a:spcAft>
              <a:buSzPts val="1800"/>
              <a:buChar char="●"/>
            </a:pPr>
            <a:r>
              <a:rPr lang="en"/>
              <a:t>Can also be done on a scene-to-scene basis.  </a:t>
            </a:r>
            <a:endParaRPr/>
          </a:p>
          <a:p>
            <a:pPr marL="457200" lvl="0" indent="-342900" algn="l" rtl="0">
              <a:lnSpc>
                <a:spcPct val="200000"/>
              </a:lnSpc>
              <a:spcBef>
                <a:spcPts val="0"/>
              </a:spcBef>
              <a:spcAft>
                <a:spcPts val="0"/>
              </a:spcAft>
              <a:buSzPts val="1800"/>
              <a:buChar char="●"/>
            </a:pPr>
            <a:r>
              <a:rPr lang="en"/>
              <a:t>Use different colors and fonts to make the breakdown easier to read</a:t>
            </a:r>
            <a:endParaRPr/>
          </a:p>
          <a:p>
            <a:pPr marL="457200" lvl="0" indent="0" algn="l" rtl="0">
              <a:lnSpc>
                <a:spcPct val="200000"/>
              </a:lnSpc>
              <a:spcBef>
                <a:spcPts val="1600"/>
              </a:spcBef>
              <a:spcAft>
                <a:spcPts val="1600"/>
              </a:spcAft>
              <a:buNone/>
            </a:pPr>
            <a:endParaRPr/>
          </a:p>
        </p:txBody>
      </p:sp>
      <p:pic>
        <p:nvPicPr>
          <p:cNvPr id="196" name="Google Shape;196;p31" descr="Figure 3.6 The breakdown key."/>
          <p:cNvPicPr preferRelativeResize="0"/>
          <p:nvPr/>
        </p:nvPicPr>
        <p:blipFill>
          <a:blip r:embed="rId3">
            <a:alphaModFix/>
          </a:blip>
          <a:stretch>
            <a:fillRect/>
          </a:stretch>
        </p:blipFill>
        <p:spPr>
          <a:xfrm>
            <a:off x="397175" y="3380100"/>
            <a:ext cx="7859557" cy="129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a Stage Manager do?</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Be on top of everything – manage everyone</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Scheduler</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Conflict diffusers</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Delegators</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Answer Questions</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Line Notes</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Call Cues</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Facilitate Communication between the Design / Production Team</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Tracking for props, scenery, and costumes</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Provide supplies to people</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Rehearsal Reports, Contact Sheet, Production Meeting Report, etc. etc.</a:t>
            </a:r>
            <a:endParaRPr>
              <a:solidFill>
                <a:srgbClr val="434343"/>
              </a:solidFill>
              <a:latin typeface="Corbel"/>
              <a:ea typeface="Corbel"/>
              <a:cs typeface="Corbel"/>
              <a:sym typeface="Corbel"/>
            </a:endParaRPr>
          </a:p>
          <a:p>
            <a:pPr marL="228600" lvl="0" indent="-178435" algn="l" rtl="0">
              <a:lnSpc>
                <a:spcPct val="80000"/>
              </a:lnSpc>
              <a:spcBef>
                <a:spcPts val="0"/>
              </a:spcBef>
              <a:spcAft>
                <a:spcPts val="0"/>
              </a:spcAft>
              <a:buClr>
                <a:srgbClr val="434343"/>
              </a:buClr>
              <a:buSzPts val="1800"/>
              <a:buFont typeface="Corbel"/>
              <a:buChar char="-"/>
            </a:pPr>
            <a:r>
              <a:rPr lang="en">
                <a:solidFill>
                  <a:srgbClr val="434343"/>
                </a:solidFill>
                <a:latin typeface="Corbel"/>
                <a:ea typeface="Corbel"/>
                <a:cs typeface="Corbel"/>
                <a:sym typeface="Corbel"/>
              </a:rPr>
              <a:t>Communication and management of the cast</a:t>
            </a:r>
            <a:endParaRPr>
              <a:solidFill>
                <a:srgbClr val="43434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3" name="Google Shape;203;p32" descr="Figure 3.7 The breakdown set up in portrait view."/>
          <p:cNvPicPr preferRelativeResize="0"/>
          <p:nvPr/>
        </p:nvPicPr>
        <p:blipFill>
          <a:blip r:embed="rId3">
            <a:alphaModFix/>
          </a:blip>
          <a:stretch>
            <a:fillRect/>
          </a:stretch>
        </p:blipFill>
        <p:spPr>
          <a:xfrm>
            <a:off x="2346075" y="56275"/>
            <a:ext cx="3810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0" name="Google Shape;210;p33"/>
          <p:cNvPicPr preferRelativeResize="0"/>
          <p:nvPr/>
        </p:nvPicPr>
        <p:blipFill>
          <a:blip r:embed="rId3">
            <a:alphaModFix/>
          </a:blip>
          <a:stretch>
            <a:fillRect/>
          </a:stretch>
        </p:blipFill>
        <p:spPr>
          <a:xfrm>
            <a:off x="260453" y="39113"/>
            <a:ext cx="8781947" cy="4991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Anatomy of a Stage Manager</a:t>
            </a:r>
            <a:endParaRPr/>
          </a:p>
        </p:txBody>
      </p:sp>
      <p:pic>
        <p:nvPicPr>
          <p:cNvPr id="98" name="Google Shape;98;p15"/>
          <p:cNvPicPr preferRelativeResize="0"/>
          <p:nvPr/>
        </p:nvPicPr>
        <p:blipFill>
          <a:blip r:embed="rId3">
            <a:alphaModFix/>
          </a:blip>
          <a:stretch>
            <a:fillRect/>
          </a:stretch>
        </p:blipFill>
        <p:spPr>
          <a:xfrm>
            <a:off x="2359900" y="1017800"/>
            <a:ext cx="3820901" cy="3820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DEDED"/>
              </a:buClr>
              <a:buSzPts val="4860"/>
              <a:buFont typeface="Corbel"/>
              <a:buNone/>
            </a:pPr>
            <a:r>
              <a:rPr lang="en" sz="2400">
                <a:solidFill>
                  <a:srgbClr val="1C4587"/>
                </a:solidFill>
                <a:latin typeface="Corbel"/>
                <a:ea typeface="Corbel"/>
                <a:cs typeface="Corbel"/>
                <a:sym typeface="Corbel"/>
              </a:rPr>
              <a:t>What makes a “good” Stage Manager?</a:t>
            </a:r>
            <a:br>
              <a:rPr lang="en" sz="2400">
                <a:solidFill>
                  <a:srgbClr val="434343"/>
                </a:solidFill>
                <a:latin typeface="Corbel"/>
                <a:ea typeface="Corbel"/>
                <a:cs typeface="Corbel"/>
                <a:sym typeface="Corbel"/>
              </a:rPr>
            </a:br>
            <a:r>
              <a:rPr lang="en" sz="1400">
                <a:solidFill>
                  <a:srgbClr val="434343"/>
                </a:solidFill>
                <a:latin typeface="Corbel"/>
                <a:ea typeface="Corbel"/>
                <a:cs typeface="Corbel"/>
                <a:sym typeface="Corbel"/>
              </a:rPr>
              <a:t>Good = effective, successful, prolific, sustainable, respected, well-liked etc.</a:t>
            </a:r>
            <a:endParaRPr sz="1400">
              <a:solidFill>
                <a:srgbClr val="434343"/>
              </a:solidFill>
            </a:endParaRPr>
          </a:p>
        </p:txBody>
      </p:sp>
      <p:sp>
        <p:nvSpPr>
          <p:cNvPr id="104" name="Google Shape;104;p16"/>
          <p:cNvSpPr txBox="1">
            <a:spLocks noGrp="1"/>
          </p:cNvSpPr>
          <p:nvPr>
            <p:ph type="body" idx="1"/>
          </p:nvPr>
        </p:nvSpPr>
        <p:spPr>
          <a:xfrm>
            <a:off x="311700" y="1091300"/>
            <a:ext cx="8520600" cy="3339000"/>
          </a:xfrm>
          <a:prstGeom prst="rect">
            <a:avLst/>
          </a:prstGeom>
        </p:spPr>
        <p:txBody>
          <a:bodyPr spcFirstLastPara="1" wrap="square" lIns="91425" tIns="91425" rIns="91425" bIns="91425" anchor="t" anchorCtr="0">
            <a:noAutofit/>
          </a:bodyPr>
          <a:lstStyle/>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Organized</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Answer your questions or finds the answers</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Effective communicator</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Empathy and Compassion – UNDERSTANDING</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Charisma – approachability</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Make people heard – give others a voice</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Quick Decision Making under pressure</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Problem Solving Skills</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Reliable</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Even – non alarmist – efficient, staying calm under pressure</a:t>
            </a:r>
            <a:endParaRPr>
              <a:solidFill>
                <a:srgbClr val="434343"/>
              </a:solidFill>
              <a:latin typeface="Corbel"/>
              <a:ea typeface="Corbel"/>
              <a:cs typeface="Corbel"/>
              <a:sym typeface="Corbel"/>
            </a:endParaRPr>
          </a:p>
          <a:p>
            <a:pPr marL="228600" lvl="0" indent="-191770" algn="l" rtl="0">
              <a:lnSpc>
                <a:spcPct val="115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Reasonable</a:t>
            </a:r>
            <a:endParaRPr>
              <a:solidFill>
                <a:srgbClr val="434343"/>
              </a:solidFill>
              <a:latin typeface="Corbel"/>
              <a:ea typeface="Corbel"/>
              <a:cs typeface="Corbel"/>
              <a:sym typeface="Corbel"/>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Major Role of the Stage Manager</a:t>
            </a:r>
            <a:endParaRPr/>
          </a:p>
        </p:txBody>
      </p:sp>
      <p:sp>
        <p:nvSpPr>
          <p:cNvPr id="110" name="Google Shape;110;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228600" lvl="0" indent="-190500" algn="l" rtl="0">
              <a:lnSpc>
                <a:spcPct val="90000"/>
              </a:lnSpc>
              <a:spcBef>
                <a:spcPts val="0"/>
              </a:spcBef>
              <a:spcAft>
                <a:spcPts val="0"/>
              </a:spcAft>
              <a:buClr>
                <a:srgbClr val="434343"/>
              </a:buClr>
              <a:buSzPts val="3000"/>
              <a:buFont typeface="Arial"/>
              <a:buChar char="•"/>
            </a:pPr>
            <a:r>
              <a:rPr lang="en" sz="3000">
                <a:solidFill>
                  <a:srgbClr val="434343"/>
                </a:solidFill>
                <a:latin typeface="Corbel"/>
                <a:ea typeface="Corbel"/>
                <a:cs typeface="Corbel"/>
                <a:sym typeface="Corbel"/>
              </a:rPr>
              <a:t>To facilitate the organization and communication necessary for the rehearsal and execution of a theatrical production. </a:t>
            </a:r>
            <a:endParaRPr sz="3000">
              <a:solidFill>
                <a:srgbClr val="434343"/>
              </a:solidFill>
              <a:latin typeface="Corbel"/>
              <a:ea typeface="Corbel"/>
              <a:cs typeface="Corbel"/>
              <a:sym typeface="Corbel"/>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Communication Principles</a:t>
            </a:r>
            <a:endParaRPr/>
          </a:p>
        </p:txBody>
      </p:sp>
      <p:sp>
        <p:nvSpPr>
          <p:cNvPr id="116" name="Google Shape;116;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228600" lvl="0" indent="-203200" algn="l" rtl="0">
              <a:lnSpc>
                <a:spcPct val="90000"/>
              </a:lnSpc>
              <a:spcBef>
                <a:spcPts val="0"/>
              </a:spcBef>
              <a:spcAft>
                <a:spcPts val="0"/>
              </a:spcAft>
              <a:buClr>
                <a:srgbClr val="434343"/>
              </a:buClr>
              <a:buSzPts val="2400"/>
              <a:buFont typeface="Arial"/>
              <a:buChar char="•"/>
            </a:pPr>
            <a:r>
              <a:rPr lang="en" sz="2400">
                <a:solidFill>
                  <a:srgbClr val="434343"/>
                </a:solidFill>
                <a:latin typeface="Corbel"/>
                <a:ea typeface="Corbel"/>
                <a:cs typeface="Corbel"/>
                <a:sym typeface="Corbel"/>
              </a:rPr>
              <a:t>Meta Theatrical Observation Exercise </a:t>
            </a:r>
            <a:endParaRPr sz="1800">
              <a:solidFill>
                <a:srgbClr val="434343"/>
              </a:solidFill>
              <a:latin typeface="Corbel"/>
              <a:ea typeface="Corbel"/>
              <a:cs typeface="Corbel"/>
              <a:sym typeface="Corbel"/>
            </a:endParaRPr>
          </a:p>
          <a:p>
            <a:pPr marL="685800" lvl="1" indent="-190500" algn="l" rtl="0">
              <a:lnSpc>
                <a:spcPct val="90000"/>
              </a:lnSpc>
              <a:spcBef>
                <a:spcPts val="500"/>
              </a:spcBef>
              <a:spcAft>
                <a:spcPts val="0"/>
              </a:spcAft>
              <a:buClr>
                <a:srgbClr val="434343"/>
              </a:buClr>
              <a:buSzPts val="1800"/>
              <a:buFont typeface="Arial"/>
              <a:buChar char="•"/>
            </a:pPr>
            <a:r>
              <a:rPr lang="en" sz="1800">
                <a:solidFill>
                  <a:srgbClr val="434343"/>
                </a:solidFill>
                <a:latin typeface="Corbel"/>
                <a:ea typeface="Corbel"/>
                <a:cs typeface="Corbel"/>
                <a:sym typeface="Corbel"/>
              </a:rPr>
              <a:t>Discuss what makes good communication</a:t>
            </a:r>
            <a:endParaRPr sz="1800">
              <a:solidFill>
                <a:srgbClr val="434343"/>
              </a:solidFill>
              <a:latin typeface="Corbel"/>
              <a:ea typeface="Corbel"/>
              <a:cs typeface="Corbel"/>
              <a:sym typeface="Corbel"/>
            </a:endParaRPr>
          </a:p>
          <a:p>
            <a:pPr marL="685800" lvl="1" indent="-190500" algn="l" rtl="0">
              <a:lnSpc>
                <a:spcPct val="90000"/>
              </a:lnSpc>
              <a:spcBef>
                <a:spcPts val="500"/>
              </a:spcBef>
              <a:spcAft>
                <a:spcPts val="0"/>
              </a:spcAft>
              <a:buClr>
                <a:srgbClr val="434343"/>
              </a:buClr>
              <a:buSzPts val="1800"/>
              <a:buFont typeface="Arial"/>
              <a:buChar char="•"/>
            </a:pPr>
            <a:r>
              <a:rPr lang="en" sz="1800">
                <a:solidFill>
                  <a:srgbClr val="434343"/>
                </a:solidFill>
                <a:latin typeface="Corbel"/>
                <a:ea typeface="Corbel"/>
                <a:cs typeface="Corbel"/>
                <a:sym typeface="Corbel"/>
              </a:rPr>
              <a:t>Observe the communication techniques of your group</a:t>
            </a:r>
            <a:endParaRPr sz="1800">
              <a:solidFill>
                <a:srgbClr val="434343"/>
              </a:solidFill>
              <a:latin typeface="Corbel"/>
              <a:ea typeface="Corbel"/>
              <a:cs typeface="Corbel"/>
              <a:sym typeface="Corbel"/>
            </a:endParaRPr>
          </a:p>
          <a:p>
            <a:pPr marL="685800" lvl="1" indent="-190500" algn="l" rtl="0">
              <a:lnSpc>
                <a:spcPct val="90000"/>
              </a:lnSpc>
              <a:spcBef>
                <a:spcPts val="500"/>
              </a:spcBef>
              <a:spcAft>
                <a:spcPts val="0"/>
              </a:spcAft>
              <a:buClr>
                <a:srgbClr val="434343"/>
              </a:buClr>
              <a:buSzPts val="1800"/>
              <a:buFont typeface="Arial"/>
              <a:buChar char="•"/>
            </a:pPr>
            <a:r>
              <a:rPr lang="en" sz="1800">
                <a:solidFill>
                  <a:srgbClr val="434343"/>
                </a:solidFill>
                <a:latin typeface="Corbel"/>
                <a:ea typeface="Corbel"/>
                <a:cs typeface="Corbel"/>
                <a:sym typeface="Corbel"/>
              </a:rPr>
              <a:t>As a group make a list of 5 essential qualities of “good” communication</a:t>
            </a:r>
            <a:endParaRPr sz="1800">
              <a:solidFill>
                <a:srgbClr val="434343"/>
              </a:solidFill>
              <a:latin typeface="Corbel"/>
              <a:ea typeface="Corbel"/>
              <a:cs typeface="Corbel"/>
              <a:sym typeface="Corbel"/>
            </a:endParaRPr>
          </a:p>
          <a:p>
            <a:pPr marL="685800" lvl="1" indent="-190500" algn="l" rtl="0">
              <a:lnSpc>
                <a:spcPct val="90000"/>
              </a:lnSpc>
              <a:spcBef>
                <a:spcPts val="500"/>
              </a:spcBef>
              <a:spcAft>
                <a:spcPts val="0"/>
              </a:spcAft>
              <a:buClr>
                <a:srgbClr val="434343"/>
              </a:buClr>
              <a:buSzPts val="1800"/>
              <a:buFont typeface="Arial"/>
              <a:buChar char="•"/>
            </a:pPr>
            <a:r>
              <a:rPr lang="en" sz="1800">
                <a:solidFill>
                  <a:srgbClr val="434343"/>
                </a:solidFill>
                <a:latin typeface="Corbel"/>
                <a:ea typeface="Corbel"/>
                <a:cs typeface="Corbel"/>
                <a:sym typeface="Corbel"/>
              </a:rPr>
              <a:t>As an individual write</a:t>
            </a:r>
            <a:endParaRPr sz="1800">
              <a:solidFill>
                <a:srgbClr val="434343"/>
              </a:solidFill>
              <a:latin typeface="Corbel"/>
              <a:ea typeface="Corbel"/>
              <a:cs typeface="Corbel"/>
              <a:sym typeface="Corbel"/>
            </a:endParaRPr>
          </a:p>
          <a:p>
            <a:pPr marL="1143000" lvl="2" indent="-215900" algn="l" rtl="0">
              <a:lnSpc>
                <a:spcPct val="90000"/>
              </a:lnSpc>
              <a:spcBef>
                <a:spcPts val="500"/>
              </a:spcBef>
              <a:spcAft>
                <a:spcPts val="0"/>
              </a:spcAft>
              <a:buClr>
                <a:srgbClr val="434343"/>
              </a:buClr>
              <a:buSzPts val="1800"/>
              <a:buFont typeface="Arial"/>
              <a:buChar char="•"/>
            </a:pPr>
            <a:r>
              <a:rPr lang="en" sz="1800">
                <a:solidFill>
                  <a:srgbClr val="434343"/>
                </a:solidFill>
                <a:latin typeface="Corbel"/>
                <a:ea typeface="Corbel"/>
                <a:cs typeface="Corbel"/>
                <a:sym typeface="Corbel"/>
              </a:rPr>
              <a:t>3 moments of “good communication” – what worked?</a:t>
            </a:r>
            <a:endParaRPr sz="1800">
              <a:solidFill>
                <a:srgbClr val="434343"/>
              </a:solidFill>
              <a:latin typeface="Corbel"/>
              <a:ea typeface="Corbel"/>
              <a:cs typeface="Corbel"/>
              <a:sym typeface="Corbel"/>
            </a:endParaRPr>
          </a:p>
          <a:p>
            <a:pPr marL="1143000" lvl="2" indent="-215900" algn="l" rtl="0">
              <a:lnSpc>
                <a:spcPct val="90000"/>
              </a:lnSpc>
              <a:spcBef>
                <a:spcPts val="500"/>
              </a:spcBef>
              <a:spcAft>
                <a:spcPts val="0"/>
              </a:spcAft>
              <a:buClr>
                <a:srgbClr val="434343"/>
              </a:buClr>
              <a:buSzPts val="1800"/>
              <a:buFont typeface="Arial"/>
              <a:buChar char="•"/>
            </a:pPr>
            <a:r>
              <a:rPr lang="en" sz="1800">
                <a:solidFill>
                  <a:srgbClr val="434343"/>
                </a:solidFill>
                <a:latin typeface="Corbel"/>
                <a:ea typeface="Corbel"/>
                <a:cs typeface="Corbel"/>
                <a:sym typeface="Corbel"/>
              </a:rPr>
              <a:t>2 moments of “inferior communication” – what didn’t work?</a:t>
            </a:r>
            <a:endParaRPr sz="18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DEDED"/>
              </a:buClr>
              <a:buSzPts val="5400"/>
              <a:buFont typeface="Corbel"/>
              <a:buNone/>
            </a:pPr>
            <a:r>
              <a:rPr lang="en" sz="5400">
                <a:latin typeface="Corbel"/>
                <a:ea typeface="Corbel"/>
                <a:cs typeface="Corbel"/>
                <a:sym typeface="Corbel"/>
              </a:rPr>
              <a:t>What did you discuss and observe?</a:t>
            </a:r>
            <a:endParaRPr sz="5400">
              <a:latin typeface="Corbel"/>
              <a:ea typeface="Corbel"/>
              <a:cs typeface="Corbel"/>
              <a:sym typeface="Corbel"/>
            </a:endParaRPr>
          </a:p>
          <a:p>
            <a:pPr marL="0" lvl="0" indent="0" algn="l" rtl="0">
              <a:spcBef>
                <a:spcPts val="0"/>
              </a:spcBef>
              <a:spcAft>
                <a:spcPts val="0"/>
              </a:spcAft>
              <a:buNone/>
            </a:pPr>
            <a:endParaRPr/>
          </a:p>
        </p:txBody>
      </p:sp>
      <p:pic>
        <p:nvPicPr>
          <p:cNvPr id="122" name="Google Shape;122;p19" descr="Related image"/>
          <p:cNvPicPr preferRelativeResize="0"/>
          <p:nvPr/>
        </p:nvPicPr>
        <p:blipFill>
          <a:blip r:embed="rId3">
            <a:alphaModFix/>
          </a:blip>
          <a:stretch>
            <a:fillRect/>
          </a:stretch>
        </p:blipFill>
        <p:spPr>
          <a:xfrm>
            <a:off x="3269725" y="1438575"/>
            <a:ext cx="4184050" cy="2266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DEDED"/>
              </a:buClr>
              <a:buSzPts val="4860"/>
              <a:buFont typeface="Corbel"/>
              <a:buNone/>
            </a:pPr>
            <a:r>
              <a:rPr lang="en" i="1">
                <a:latin typeface="Corbel"/>
                <a:ea typeface="Corbel"/>
                <a:cs typeface="Corbel"/>
                <a:sym typeface="Corbel"/>
              </a:rPr>
              <a:t>It’s the Way You Say It</a:t>
            </a:r>
            <a:r>
              <a:rPr lang="en">
                <a:latin typeface="Corbel"/>
                <a:ea typeface="Corbel"/>
                <a:cs typeface="Corbel"/>
                <a:sym typeface="Corbel"/>
              </a:rPr>
              <a:t>, Carol A. Fleming</a:t>
            </a:r>
            <a:endParaRPr/>
          </a:p>
        </p:txBody>
      </p:sp>
      <p:sp>
        <p:nvSpPr>
          <p:cNvPr id="128" name="Google Shape;128;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228600" lvl="0" indent="-165100" algn="l" rtl="0">
              <a:lnSpc>
                <a:spcPct val="80000"/>
              </a:lnSpc>
              <a:spcBef>
                <a:spcPts val="0"/>
              </a:spcBef>
              <a:spcAft>
                <a:spcPts val="0"/>
              </a:spcAft>
              <a:buClr>
                <a:srgbClr val="434343"/>
              </a:buClr>
              <a:buSzPts val="1800"/>
              <a:buFont typeface="Arial"/>
              <a:buChar char="•"/>
            </a:pPr>
            <a:r>
              <a:rPr lang="en" i="1">
                <a:solidFill>
                  <a:srgbClr val="434343"/>
                </a:solidFill>
                <a:latin typeface="Corbel"/>
                <a:ea typeface="Corbel"/>
                <a:cs typeface="Corbel"/>
                <a:sym typeface="Corbel"/>
              </a:rPr>
              <a:t>”What is</a:t>
            </a:r>
            <a:r>
              <a:rPr lang="en">
                <a:solidFill>
                  <a:srgbClr val="434343"/>
                </a:solidFill>
                <a:latin typeface="Corbel"/>
                <a:ea typeface="Corbel"/>
                <a:cs typeface="Corbel"/>
                <a:sym typeface="Corbel"/>
              </a:rPr>
              <a:t> self-expression? </a:t>
            </a:r>
            <a:r>
              <a:rPr lang="en" i="1">
                <a:solidFill>
                  <a:srgbClr val="434343"/>
                </a:solidFill>
                <a:latin typeface="Corbel"/>
                <a:ea typeface="Corbel"/>
                <a:cs typeface="Corbel"/>
                <a:sym typeface="Corbel"/>
              </a:rPr>
              <a:t>It means that you say what you want to say in the manner that comes to you naturally. It will be your take on the matter, in the words you normally use, perhaps with the narrative flow of your experience. It’s a solo performance in front of people with 100 percent of your attention on finding and speaking</a:t>
            </a:r>
            <a:r>
              <a:rPr lang="en">
                <a:solidFill>
                  <a:srgbClr val="434343"/>
                </a:solidFill>
                <a:latin typeface="Corbel"/>
                <a:ea typeface="Corbel"/>
                <a:cs typeface="Corbel"/>
                <a:sym typeface="Corbel"/>
              </a:rPr>
              <a:t> your </a:t>
            </a:r>
            <a:r>
              <a:rPr lang="en" i="1">
                <a:solidFill>
                  <a:srgbClr val="434343"/>
                </a:solidFill>
                <a:latin typeface="Corbel"/>
                <a:ea typeface="Corbel"/>
                <a:cs typeface="Corbel"/>
                <a:sym typeface="Corbel"/>
              </a:rPr>
              <a:t>thoughts, as opposed to</a:t>
            </a:r>
            <a:r>
              <a:rPr lang="en">
                <a:solidFill>
                  <a:srgbClr val="434343"/>
                </a:solidFill>
                <a:latin typeface="Corbel"/>
                <a:ea typeface="Corbel"/>
                <a:cs typeface="Corbel"/>
                <a:sym typeface="Corbel"/>
              </a:rPr>
              <a:t> communication </a:t>
            </a:r>
            <a:r>
              <a:rPr lang="en" i="1">
                <a:solidFill>
                  <a:srgbClr val="434343"/>
                </a:solidFill>
                <a:latin typeface="Corbel"/>
                <a:ea typeface="Corbel"/>
                <a:cs typeface="Corbel"/>
                <a:sym typeface="Corbel"/>
              </a:rPr>
              <a:t>where the listener is foremost in your mind as you speak. You speak their language, you speak to their concerns, and you get to the point insofar as it concerns</a:t>
            </a:r>
            <a:r>
              <a:rPr lang="en">
                <a:solidFill>
                  <a:srgbClr val="434343"/>
                </a:solidFill>
                <a:latin typeface="Corbel"/>
                <a:ea typeface="Corbel"/>
                <a:cs typeface="Corbel"/>
                <a:sym typeface="Corbel"/>
              </a:rPr>
              <a:t> them.”</a:t>
            </a:r>
            <a:endParaRPr>
              <a:solidFill>
                <a:srgbClr val="434343"/>
              </a:solidFill>
              <a:latin typeface="Corbel"/>
              <a:ea typeface="Corbel"/>
              <a:cs typeface="Corbel"/>
              <a:sym typeface="Corbel"/>
            </a:endParaRPr>
          </a:p>
          <a:p>
            <a:pPr marL="228600" lvl="0" indent="-50800" algn="l" rtl="0">
              <a:lnSpc>
                <a:spcPct val="80000"/>
              </a:lnSpc>
              <a:spcBef>
                <a:spcPts val="1000"/>
              </a:spcBef>
              <a:spcAft>
                <a:spcPts val="0"/>
              </a:spcAft>
              <a:buClr>
                <a:srgbClr val="EDEDED"/>
              </a:buClr>
              <a:buSzPts val="2800"/>
              <a:buFont typeface="Arial"/>
              <a:buNone/>
            </a:pPr>
            <a:endParaRPr>
              <a:solidFill>
                <a:srgbClr val="434343"/>
              </a:solidFill>
              <a:latin typeface="Corbel"/>
              <a:ea typeface="Corbel"/>
              <a:cs typeface="Corbel"/>
              <a:sym typeface="Corbel"/>
            </a:endParaRPr>
          </a:p>
          <a:p>
            <a:pPr marL="228600" lvl="0" indent="-165100" algn="l" rtl="0">
              <a:lnSpc>
                <a:spcPct val="80000"/>
              </a:lnSpc>
              <a:spcBef>
                <a:spcPts val="1000"/>
              </a:spcBef>
              <a:spcAft>
                <a:spcPts val="0"/>
              </a:spcAft>
              <a:buClr>
                <a:srgbClr val="434343"/>
              </a:buClr>
              <a:buSzPts val="1800"/>
              <a:buFont typeface="Arial"/>
              <a:buChar char="•"/>
            </a:pPr>
            <a:r>
              <a:rPr lang="en">
                <a:solidFill>
                  <a:srgbClr val="434343"/>
                </a:solidFill>
                <a:latin typeface="Corbel"/>
                <a:ea typeface="Corbel"/>
                <a:cs typeface="Corbel"/>
                <a:sym typeface="Corbel"/>
              </a:rPr>
              <a:t>How does this affect the way you think about communicating as a stage manager?</a:t>
            </a:r>
            <a:endParaRPr>
              <a:solidFill>
                <a:srgbClr val="434343"/>
              </a:solidFill>
              <a:latin typeface="Corbel"/>
              <a:ea typeface="Corbel"/>
              <a:cs typeface="Corbel"/>
              <a:sym typeface="Corbel"/>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an SM’s three guiding principles?</a:t>
            </a:r>
            <a:endParaRPr/>
          </a:p>
        </p:txBody>
      </p:sp>
      <p:sp>
        <p:nvSpPr>
          <p:cNvPr id="134" name="Google Shape;134;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400" b="1" i="1">
                <a:solidFill>
                  <a:srgbClr val="434343"/>
                </a:solidFill>
                <a:latin typeface="Corbel"/>
                <a:ea typeface="Corbel"/>
                <a:cs typeface="Corbel"/>
                <a:sym typeface="Corbel"/>
              </a:rPr>
              <a:t>TACTFUL, TIMELY</a:t>
            </a:r>
            <a:r>
              <a:rPr lang="en" sz="2400" b="1">
                <a:solidFill>
                  <a:srgbClr val="434343"/>
                </a:solidFill>
                <a:latin typeface="Corbel"/>
                <a:ea typeface="Corbel"/>
                <a:cs typeface="Corbel"/>
                <a:sym typeface="Corbel"/>
              </a:rPr>
              <a:t>, AND </a:t>
            </a:r>
            <a:r>
              <a:rPr lang="en" sz="2400" b="1" i="1">
                <a:solidFill>
                  <a:srgbClr val="434343"/>
                </a:solidFill>
                <a:latin typeface="Corbel"/>
                <a:ea typeface="Corbel"/>
                <a:cs typeface="Corbel"/>
                <a:sym typeface="Corbel"/>
              </a:rPr>
              <a:t>SPECIFIC</a:t>
            </a:r>
            <a:endParaRPr sz="2400" b="1" i="1">
              <a:solidFill>
                <a:srgbClr val="434343"/>
              </a:solidFill>
              <a:latin typeface="Corbel"/>
              <a:ea typeface="Corbel"/>
              <a:cs typeface="Corbel"/>
              <a:sym typeface="Corbel"/>
            </a:endParaRPr>
          </a:p>
          <a:p>
            <a:pPr marL="0" lvl="0" indent="0" algn="l" rtl="0">
              <a:lnSpc>
                <a:spcPct val="90000"/>
              </a:lnSpc>
              <a:spcBef>
                <a:spcPts val="0"/>
              </a:spcBef>
              <a:spcAft>
                <a:spcPts val="0"/>
              </a:spcAft>
              <a:buNone/>
            </a:pPr>
            <a:endParaRPr sz="2400" b="1" i="1">
              <a:solidFill>
                <a:srgbClr val="434343"/>
              </a:solidFill>
              <a:latin typeface="Corbel"/>
              <a:ea typeface="Corbel"/>
              <a:cs typeface="Corbel"/>
              <a:sym typeface="Corbel"/>
            </a:endParaRPr>
          </a:p>
          <a:p>
            <a:pPr marL="228600" lvl="0" indent="-165100" algn="l" rtl="0">
              <a:lnSpc>
                <a:spcPct val="90000"/>
              </a:lnSpc>
              <a:spcBef>
                <a:spcPts val="0"/>
              </a:spcBef>
              <a:spcAft>
                <a:spcPts val="0"/>
              </a:spcAft>
              <a:buClr>
                <a:srgbClr val="434343"/>
              </a:buClr>
              <a:buSzPts val="1800"/>
              <a:buFont typeface="Arial"/>
              <a:buChar char="•"/>
            </a:pPr>
            <a:r>
              <a:rPr lang="en">
                <a:solidFill>
                  <a:srgbClr val="434343"/>
                </a:solidFill>
                <a:latin typeface="Corbel"/>
                <a:ea typeface="Corbel"/>
                <a:cs typeface="Corbel"/>
                <a:sym typeface="Corbel"/>
              </a:rPr>
              <a:t>Practically apply this to specific situations (in the past or hypothetical).</a:t>
            </a:r>
            <a:endParaRPr b="1" i="1">
              <a:solidFill>
                <a:srgbClr val="434343"/>
              </a:solidFill>
              <a:latin typeface="Corbel"/>
              <a:ea typeface="Corbel"/>
              <a:cs typeface="Corbel"/>
              <a:sym typeface="Corbel"/>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591</Words>
  <Application>Microsoft Macintosh PowerPoint</Application>
  <PresentationFormat>On-screen Show (16:9)</PresentationFormat>
  <Paragraphs>89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Comfortaa</vt:lpstr>
      <vt:lpstr>Corbel</vt:lpstr>
      <vt:lpstr>Arial</vt:lpstr>
      <vt:lpstr>Roboto</vt:lpstr>
      <vt:lpstr>Geometric</vt:lpstr>
      <vt:lpstr>Introduction to Stage Management</vt:lpstr>
      <vt:lpstr>What does a Stage Manager do?</vt:lpstr>
      <vt:lpstr>The Anatomy of a Stage Manager</vt:lpstr>
      <vt:lpstr>What makes a “good” Stage Manager? Good = effective, successful, prolific, sustainable, respected, well-liked etc.</vt:lpstr>
      <vt:lpstr>Major Role of the Stage Manager</vt:lpstr>
      <vt:lpstr>Communication Principles</vt:lpstr>
      <vt:lpstr>What did you discuss and observe? </vt:lpstr>
      <vt:lpstr>It’s the Way You Say It, Carol A. Fleming</vt:lpstr>
      <vt:lpstr>What are an SM’s three guiding principles?</vt:lpstr>
      <vt:lpstr>Face to Face Communication</vt:lpstr>
      <vt:lpstr>Written Communication </vt:lpstr>
      <vt:lpstr>Pre-Production</vt:lpstr>
      <vt:lpstr>The Calendar</vt:lpstr>
      <vt:lpstr>Analyzing the Script in 3 steps</vt:lpstr>
      <vt:lpstr>What is a Script Analysis?</vt:lpstr>
      <vt:lpstr>What can we infer from this piece of dialogue?</vt:lpstr>
      <vt:lpstr>PowerPoint Presentation</vt:lpstr>
      <vt:lpstr>PowerPoint Presentation</vt:lpstr>
      <vt:lpstr>What is a character/scene breakdown?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Stage Management</dc:title>
  <cp:lastModifiedBy>Shayne S. Smith</cp:lastModifiedBy>
  <cp:revision>1</cp:revision>
  <dcterms:modified xsi:type="dcterms:W3CDTF">2020-02-24T14:36:15Z</dcterms:modified>
</cp:coreProperties>
</file>