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handoutMasterIdLst>
    <p:handoutMasterId r:id="rId48"/>
  </p:handoutMasterIdLst>
  <p:sldIdLst>
    <p:sldId id="1050" r:id="rId2"/>
    <p:sldId id="848" r:id="rId3"/>
    <p:sldId id="606" r:id="rId4"/>
    <p:sldId id="1106" r:id="rId5"/>
    <p:sldId id="1117" r:id="rId6"/>
    <p:sldId id="1089" r:id="rId7"/>
    <p:sldId id="1090" r:id="rId8"/>
    <p:sldId id="1107" r:id="rId9"/>
    <p:sldId id="986" r:id="rId10"/>
    <p:sldId id="991" r:id="rId11"/>
    <p:sldId id="1108" r:id="rId12"/>
    <p:sldId id="1118" r:id="rId13"/>
    <p:sldId id="990" r:id="rId14"/>
    <p:sldId id="1109" r:id="rId15"/>
    <p:sldId id="1057" r:id="rId16"/>
    <p:sldId id="1058" r:id="rId17"/>
    <p:sldId id="996" r:id="rId18"/>
    <p:sldId id="997" r:id="rId19"/>
    <p:sldId id="1083" r:id="rId20"/>
    <p:sldId id="1001" r:id="rId21"/>
    <p:sldId id="1003" r:id="rId22"/>
    <p:sldId id="1004" r:id="rId23"/>
    <p:sldId id="849" r:id="rId24"/>
    <p:sldId id="1110" r:id="rId25"/>
    <p:sldId id="984" r:id="rId26"/>
    <p:sldId id="1094" r:id="rId27"/>
    <p:sldId id="1095" r:id="rId28"/>
    <p:sldId id="1096" r:id="rId29"/>
    <p:sldId id="1097" r:id="rId30"/>
    <p:sldId id="992" r:id="rId31"/>
    <p:sldId id="1098" r:id="rId32"/>
    <p:sldId id="1099" r:id="rId33"/>
    <p:sldId id="1007" r:id="rId34"/>
    <p:sldId id="1100" r:id="rId35"/>
    <p:sldId id="1101" r:id="rId36"/>
    <p:sldId id="1111" r:id="rId37"/>
    <p:sldId id="1112" r:id="rId38"/>
    <p:sldId id="988" r:id="rId39"/>
    <p:sldId id="1102" r:id="rId40"/>
    <p:sldId id="1103" r:id="rId41"/>
    <p:sldId id="1104" r:id="rId42"/>
    <p:sldId id="1114" r:id="rId43"/>
    <p:sldId id="1116" r:id="rId44"/>
    <p:sldId id="1115" r:id="rId45"/>
    <p:sldId id="1120" r:id="rId46"/>
  </p:sldIdLst>
  <p:sldSz cx="9144000" cy="6858000" type="screen4x3"/>
  <p:notesSz cx="6877050" cy="100028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00CCFF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ลักษณะ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07" autoAdjust="0"/>
    <p:restoredTop sz="99082" autoAdjust="0"/>
  </p:normalViewPr>
  <p:slideViewPr>
    <p:cSldViewPr>
      <p:cViewPr varScale="1">
        <p:scale>
          <a:sx n="69" d="100"/>
          <a:sy n="69" d="100"/>
        </p:scale>
        <p:origin x="1572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101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39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0055" cy="500142"/>
          </a:xfrm>
          <a:prstGeom prst="rect">
            <a:avLst/>
          </a:prstGeom>
        </p:spPr>
        <p:txBody>
          <a:bodyPr vert="horz" lIns="96452" tIns="48226" rIns="96452" bIns="48226" rtlCol="0"/>
          <a:lstStyle>
            <a:lvl1pPr algn="l">
              <a:defRPr sz="1300"/>
            </a:lvl1pPr>
          </a:lstStyle>
          <a:p>
            <a:endParaRPr lang="en-US" dirty="0">
              <a:cs typeface="RSU" pitchFamily="2" charset="-34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5404" y="0"/>
            <a:ext cx="2980055" cy="500142"/>
          </a:xfrm>
          <a:prstGeom prst="rect">
            <a:avLst/>
          </a:prstGeom>
        </p:spPr>
        <p:txBody>
          <a:bodyPr vert="horz" lIns="96452" tIns="48226" rIns="96452" bIns="48226" rtlCol="0"/>
          <a:lstStyle>
            <a:lvl1pPr algn="r">
              <a:defRPr sz="1300"/>
            </a:lvl1pPr>
          </a:lstStyle>
          <a:p>
            <a:fld id="{1A983C0E-4111-401E-8943-BCC90B57C958}" type="datetimeFigureOut">
              <a:rPr lang="en-US" smtClean="0">
                <a:cs typeface="RSU" pitchFamily="2" charset="-34"/>
              </a:rPr>
              <a:t>7/1/2022</a:t>
            </a:fld>
            <a:endParaRPr lang="en-US" dirty="0">
              <a:cs typeface="RSU" pitchFamily="2" charset="-34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500961"/>
            <a:ext cx="2980055" cy="500142"/>
          </a:xfrm>
          <a:prstGeom prst="rect">
            <a:avLst/>
          </a:prstGeom>
        </p:spPr>
        <p:txBody>
          <a:bodyPr vert="horz" lIns="96452" tIns="48226" rIns="96452" bIns="48226" rtlCol="0" anchor="b"/>
          <a:lstStyle>
            <a:lvl1pPr algn="l">
              <a:defRPr sz="1300"/>
            </a:lvl1pPr>
          </a:lstStyle>
          <a:p>
            <a:endParaRPr lang="en-US" dirty="0">
              <a:cs typeface="RSU" pitchFamily="2" charset="-34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5404" y="9500961"/>
            <a:ext cx="2980055" cy="500142"/>
          </a:xfrm>
          <a:prstGeom prst="rect">
            <a:avLst/>
          </a:prstGeom>
        </p:spPr>
        <p:txBody>
          <a:bodyPr vert="horz" lIns="96452" tIns="48226" rIns="96452" bIns="48226" rtlCol="0" anchor="b"/>
          <a:lstStyle>
            <a:lvl1pPr algn="r">
              <a:defRPr sz="1300"/>
            </a:lvl1pPr>
          </a:lstStyle>
          <a:p>
            <a:fld id="{A17D9864-92D4-4113-A6D9-AEE468ECDA26}" type="slidenum">
              <a:rPr lang="en-US" smtClean="0">
                <a:cs typeface="RSU" pitchFamily="2" charset="-34"/>
              </a:rPr>
              <a:t>‹#›</a:t>
            </a:fld>
            <a:endParaRPr lang="en-US" dirty="0">
              <a:cs typeface="RSU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07680095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0055" cy="500142"/>
          </a:xfrm>
          <a:prstGeom prst="rect">
            <a:avLst/>
          </a:prstGeom>
        </p:spPr>
        <p:txBody>
          <a:bodyPr vert="horz" lIns="96452" tIns="48226" rIns="96452" bIns="48226" rtlCol="0"/>
          <a:lstStyle>
            <a:lvl1pPr algn="l">
              <a:defRPr sz="1300">
                <a:cs typeface="RSU" pitchFamily="2" charset="-34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5404" y="0"/>
            <a:ext cx="2980055" cy="500142"/>
          </a:xfrm>
          <a:prstGeom prst="rect">
            <a:avLst/>
          </a:prstGeom>
        </p:spPr>
        <p:txBody>
          <a:bodyPr vert="horz" lIns="96452" tIns="48226" rIns="96452" bIns="48226" rtlCol="0"/>
          <a:lstStyle>
            <a:lvl1pPr algn="r">
              <a:defRPr sz="1300">
                <a:cs typeface="RSU" pitchFamily="2" charset="-34"/>
              </a:defRPr>
            </a:lvl1pPr>
          </a:lstStyle>
          <a:p>
            <a:fld id="{40E07FAD-5015-4F4B-AA83-84E75C5F836B}" type="datetimeFigureOut">
              <a:rPr lang="en-US" smtClean="0"/>
              <a:pPr/>
              <a:t>7/1/2022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8213" y="749300"/>
            <a:ext cx="5000625" cy="37512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452" tIns="48226" rIns="96452" bIns="4822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7705" y="4751349"/>
            <a:ext cx="5501640" cy="4501277"/>
          </a:xfrm>
          <a:prstGeom prst="rect">
            <a:avLst/>
          </a:prstGeom>
        </p:spPr>
        <p:txBody>
          <a:bodyPr vert="horz" lIns="96452" tIns="48226" rIns="96452" bIns="4822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500961"/>
            <a:ext cx="2980055" cy="500142"/>
          </a:xfrm>
          <a:prstGeom prst="rect">
            <a:avLst/>
          </a:prstGeom>
        </p:spPr>
        <p:txBody>
          <a:bodyPr vert="horz" lIns="96452" tIns="48226" rIns="96452" bIns="48226" rtlCol="0" anchor="b"/>
          <a:lstStyle>
            <a:lvl1pPr algn="l">
              <a:defRPr sz="1300">
                <a:cs typeface="RSU" pitchFamily="2" charset="-34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5404" y="9500961"/>
            <a:ext cx="2980055" cy="500142"/>
          </a:xfrm>
          <a:prstGeom prst="rect">
            <a:avLst/>
          </a:prstGeom>
        </p:spPr>
        <p:txBody>
          <a:bodyPr vert="horz" lIns="96452" tIns="48226" rIns="96452" bIns="48226" rtlCol="0" anchor="b"/>
          <a:lstStyle>
            <a:lvl1pPr algn="r">
              <a:defRPr sz="1300">
                <a:cs typeface="RSU" pitchFamily="2" charset="-34"/>
              </a:defRPr>
            </a:lvl1pPr>
          </a:lstStyle>
          <a:p>
            <a:fld id="{159ADE3B-45D0-4B1D-85FC-3A7E26CBC8A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477141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940734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391313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327370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525954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327370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793173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241158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579792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7839400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7528438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929241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6500430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893167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0768571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2184022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0780943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8774681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6602680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3273702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3273702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1100239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327370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3273702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3273702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3273702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327370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327370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327370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327370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327370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327370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481732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h-TH"/>
              <a:t>9/1/2015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6FA53D-9A1D-4FA4-96A2-DD7385E56A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1517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h-TH"/>
              <a:t>9/1/2015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767422-4F55-40D5-8DA4-65ED31570A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024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h-TH"/>
              <a:t>9/1/2015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8BBBAC-F2CB-4696-B9B6-69AC008526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901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h-TH"/>
              <a:t>9/1/2015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9A7C81-59EC-405F-9F77-262762A94F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5621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h-TH"/>
              <a:t>9/1/2015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5A3557-C82F-42B3-BA9A-3A9D6386BA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0632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h-TH"/>
              <a:t>9/1/2015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6F142F-D51D-4D88-A773-6339DE7BF2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283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h-TH"/>
              <a:t>9/1/2015</a:t>
            </a: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60BBB5-1008-448E-A97C-FC887890C5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606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h-TH"/>
              <a:t>9/1/2015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93323B-4F72-497D-AFED-EA0D71A248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59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h-TH"/>
              <a:t>9/1/2015</a:t>
            </a: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5B9DB7-FC6D-43DF-A642-A072A6241C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9737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h-TH"/>
              <a:t>9/1/2015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FB9950-B2E1-41FD-93F5-99D485125B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136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h-TH"/>
              <a:t>9/1/2015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03E9AD-1EB5-40C3-99F0-0FA668EE51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7783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th-TH"/>
              <a:t>9/1/2015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4286DB2-76A0-4CEA-905C-B2411E7B83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524000"/>
            <a:ext cx="914400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8800" dirty="0">
                <a:solidFill>
                  <a:srgbClr val="FFFFCC"/>
                </a:solidFill>
                <a:latin typeface="RSU" pitchFamily="2" charset="-34"/>
                <a:cs typeface="RSU" pitchFamily="2" charset="-34"/>
              </a:rPr>
              <a:t>ย้อนคิด </a:t>
            </a:r>
            <a:r>
              <a:rPr lang="th-TH" sz="8800" dirty="0">
                <a:solidFill>
                  <a:srgbClr val="00CCFF"/>
                </a:solidFill>
                <a:latin typeface="RSU" pitchFamily="2" charset="-34"/>
                <a:cs typeface="RSU" pitchFamily="2" charset="-34"/>
              </a:rPr>
              <a:t>คิดย้อน</a:t>
            </a:r>
            <a:br>
              <a:rPr lang="th-TH" sz="7200" dirty="0">
                <a:solidFill>
                  <a:srgbClr val="00CCFF"/>
                </a:solidFill>
                <a:latin typeface="RSU" pitchFamily="2" charset="-34"/>
                <a:cs typeface="RSU" pitchFamily="2" charset="-34"/>
              </a:rPr>
            </a:br>
            <a:r>
              <a:rPr lang="th-TH" sz="4800" i="1" dirty="0">
                <a:solidFill>
                  <a:srgbClr val="FFFFCC"/>
                </a:solidFill>
                <a:latin typeface="RSU" pitchFamily="2" charset="-34"/>
                <a:cs typeface="RSU" pitchFamily="2" charset="-34"/>
              </a:rPr>
              <a:t>อย่างมีดีไซน์ด้วย</a:t>
            </a:r>
            <a:br>
              <a:rPr lang="th-TH" sz="7200" dirty="0">
                <a:solidFill>
                  <a:srgbClr val="FFFFCC"/>
                </a:solidFill>
                <a:latin typeface="RSU" pitchFamily="2" charset="-34"/>
                <a:cs typeface="RSU" pitchFamily="2" charset="-34"/>
              </a:rPr>
            </a:br>
            <a:r>
              <a:rPr lang="en-US" sz="7200" dirty="0">
                <a:solidFill>
                  <a:srgbClr val="FFFFCC"/>
                </a:solidFill>
                <a:latin typeface="RSU" pitchFamily="2" charset="-34"/>
                <a:cs typeface="RSU" pitchFamily="2" charset="-34"/>
              </a:rPr>
              <a:t>Design Thinking</a:t>
            </a:r>
            <a:endParaRPr lang="th-TH" sz="7200" b="1" u="sng" dirty="0">
              <a:solidFill>
                <a:srgbClr val="FFFFCC"/>
              </a:solidFill>
              <a:latin typeface="RSU" pitchFamily="2" charset="-34"/>
              <a:cs typeface="RSU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1183047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838200"/>
            <a:ext cx="7315200" cy="4871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7636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lipsa 15"/>
          <p:cNvSpPr/>
          <p:nvPr/>
        </p:nvSpPr>
        <p:spPr>
          <a:xfrm>
            <a:off x="671146" y="2023633"/>
            <a:ext cx="1821695" cy="1821695"/>
          </a:xfrm>
          <a:prstGeom prst="ellipse">
            <a:avLst/>
          </a:prstGeom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RSU" pitchFamily="2" charset="-34"/>
                <a:cs typeface="RSU" pitchFamily="2" charset="-34"/>
              </a:rPr>
              <a:t>จุด </a:t>
            </a:r>
            <a:r>
              <a:rPr lang="en-US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RSU" pitchFamily="2" charset="-34"/>
                <a:cs typeface="RSU" pitchFamily="2" charset="-34"/>
              </a:rPr>
              <a:t>A</a:t>
            </a:r>
            <a:endParaRPr lang="pl-PL" sz="4400" dirty="0">
              <a:solidFill>
                <a:schemeClr val="bg1"/>
              </a:solidFill>
              <a:latin typeface="RSU" pitchFamily="2" charset="-34"/>
              <a:cs typeface="RSU" pitchFamily="2" charset="-34"/>
            </a:endParaRPr>
          </a:p>
        </p:txBody>
      </p:sp>
      <p:sp>
        <p:nvSpPr>
          <p:cNvPr id="12" name="pole tekstowe 2"/>
          <p:cNvSpPr txBox="1"/>
          <p:nvPr/>
        </p:nvSpPr>
        <p:spPr>
          <a:xfrm>
            <a:off x="2693377" y="2667000"/>
            <a:ext cx="40122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b="1" dirty="0">
                <a:solidFill>
                  <a:srgbClr val="FFFFCC"/>
                </a:solidFill>
                <a:latin typeface="RSU" pitchFamily="2" charset="-34"/>
                <a:cs typeface="RSU" pitchFamily="2" charset="-34"/>
              </a:rPr>
              <a:t>การเดินทาง / ขนสิ่งของ</a:t>
            </a:r>
            <a:endParaRPr lang="pl-PL" sz="3600" b="1" dirty="0">
              <a:solidFill>
                <a:srgbClr val="FFFFCC"/>
              </a:solidFill>
              <a:latin typeface="RSU" pitchFamily="2" charset="-34"/>
              <a:cs typeface="RSU" pitchFamily="2" charset="-34"/>
            </a:endParaRPr>
          </a:p>
        </p:txBody>
      </p:sp>
      <p:sp>
        <p:nvSpPr>
          <p:cNvPr id="10" name="Elipsa 15"/>
          <p:cNvSpPr/>
          <p:nvPr/>
        </p:nvSpPr>
        <p:spPr>
          <a:xfrm>
            <a:off x="6858000" y="2055871"/>
            <a:ext cx="1821695" cy="1821695"/>
          </a:xfrm>
          <a:prstGeom prst="ellipse">
            <a:avLst/>
          </a:prstGeom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RSU" pitchFamily="2" charset="-34"/>
                <a:cs typeface="RSU" pitchFamily="2" charset="-34"/>
              </a:rPr>
              <a:t>จุด </a:t>
            </a:r>
            <a:r>
              <a:rPr lang="en-US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RSU" pitchFamily="2" charset="-34"/>
                <a:cs typeface="RSU" pitchFamily="2" charset="-34"/>
              </a:rPr>
              <a:t>B</a:t>
            </a:r>
            <a:endParaRPr lang="pl-PL" sz="4400" dirty="0">
              <a:solidFill>
                <a:schemeClr val="bg1"/>
              </a:solidFill>
              <a:latin typeface="RSU" pitchFamily="2" charset="-34"/>
              <a:cs typeface="RSU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7790172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 bwMode="auto">
          <a:xfrm>
            <a:off x="0" y="914400"/>
            <a:ext cx="91440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b="1" dirty="0">
                <a:solidFill>
                  <a:schemeClr val="bg1"/>
                </a:solidFill>
                <a:latin typeface="RSU" pitchFamily="2" charset="-34"/>
                <a:cs typeface="RSU" pitchFamily="2" charset="-34"/>
              </a:rPr>
              <a:t>	</a:t>
            </a:r>
            <a:r>
              <a:rPr lang="th-TH" b="1" dirty="0">
                <a:solidFill>
                  <a:srgbClr val="00CCFF"/>
                </a:solidFill>
                <a:latin typeface="RSU" pitchFamily="2" charset="-34"/>
                <a:cs typeface="RSU" pitchFamily="2" charset="-34"/>
              </a:rPr>
              <a:t>โจทย์ </a:t>
            </a:r>
            <a:r>
              <a:rPr lang="en-US" b="1" dirty="0">
                <a:solidFill>
                  <a:srgbClr val="00CCFF"/>
                </a:solidFill>
                <a:latin typeface="RSU" pitchFamily="2" charset="-34"/>
                <a:cs typeface="RSU" pitchFamily="2" charset="-34"/>
              </a:rPr>
              <a:t>: </a:t>
            </a:r>
            <a:br>
              <a:rPr lang="en-US" sz="4000" b="1" dirty="0">
                <a:solidFill>
                  <a:schemeClr val="bg1"/>
                </a:solidFill>
                <a:latin typeface="RSU" pitchFamily="2" charset="-34"/>
                <a:cs typeface="RSU" pitchFamily="2" charset="-34"/>
              </a:rPr>
            </a:br>
            <a:r>
              <a:rPr lang="en-US" sz="2800" i="1" dirty="0">
                <a:solidFill>
                  <a:schemeClr val="bg1"/>
                </a:solidFill>
                <a:latin typeface="RSU" pitchFamily="2" charset="-34"/>
                <a:cs typeface="RSU" pitchFamily="2" charset="-34"/>
              </a:rPr>
              <a:t>		</a:t>
            </a:r>
            <a:r>
              <a:rPr lang="th-TH" sz="2800" i="1" dirty="0">
                <a:solidFill>
                  <a:schemeClr val="bg1"/>
                </a:solidFill>
                <a:latin typeface="RSU" pitchFamily="2" charset="-34"/>
                <a:cs typeface="RSU" pitchFamily="2" charset="-34"/>
              </a:rPr>
              <a:t>เราต้องการรถม้าที่วิ่งเร็วที่สุด </a:t>
            </a:r>
            <a:r>
              <a:rPr lang="en-US" sz="2800" i="1" dirty="0">
                <a:solidFill>
                  <a:schemeClr val="bg1"/>
                </a:solidFill>
                <a:latin typeface="RSU" pitchFamily="2" charset="-34"/>
                <a:cs typeface="RSU" pitchFamily="2" charset="-34"/>
              </a:rPr>
              <a:t>? </a:t>
            </a:r>
            <a:br>
              <a:rPr lang="en-US" sz="2800" i="1" dirty="0">
                <a:solidFill>
                  <a:schemeClr val="bg1"/>
                </a:solidFill>
                <a:latin typeface="RSU" pitchFamily="2" charset="-34"/>
                <a:cs typeface="RSU" pitchFamily="2" charset="-34"/>
              </a:rPr>
            </a:br>
            <a:r>
              <a:rPr lang="en-US" sz="2800" i="1" dirty="0">
                <a:solidFill>
                  <a:schemeClr val="bg1"/>
                </a:solidFill>
                <a:latin typeface="RSU" pitchFamily="2" charset="-34"/>
                <a:cs typeface="RSU" pitchFamily="2" charset="-34"/>
              </a:rPr>
              <a:t>              </a:t>
            </a:r>
            <a:r>
              <a:rPr lang="th-TH" sz="2800" i="1" dirty="0">
                <a:solidFill>
                  <a:schemeClr val="bg1"/>
                </a:solidFill>
                <a:latin typeface="RSU" pitchFamily="2" charset="-34"/>
                <a:cs typeface="RSU" pitchFamily="2" charset="-34"/>
              </a:rPr>
              <a:t>    เราต้องการรถม้าที่ขนของ</a:t>
            </a:r>
            <a:r>
              <a:rPr lang="th-TH" sz="2800" i="1" dirty="0" err="1">
                <a:solidFill>
                  <a:schemeClr val="bg1"/>
                </a:solidFill>
                <a:latin typeface="RSU" pitchFamily="2" charset="-34"/>
                <a:cs typeface="RSU" pitchFamily="2" charset="-34"/>
              </a:rPr>
              <a:t>ได้มาก</a:t>
            </a:r>
            <a:r>
              <a:rPr lang="th-TH" sz="2800" i="1" dirty="0">
                <a:solidFill>
                  <a:schemeClr val="bg1"/>
                </a:solidFill>
                <a:latin typeface="RSU" pitchFamily="2" charset="-34"/>
                <a:cs typeface="RSU" pitchFamily="2" charset="-34"/>
              </a:rPr>
              <a:t>ที่สุด </a:t>
            </a:r>
            <a:r>
              <a:rPr lang="en-US" sz="2800" i="1" dirty="0">
                <a:solidFill>
                  <a:schemeClr val="bg1"/>
                </a:solidFill>
                <a:latin typeface="RSU" pitchFamily="2" charset="-34"/>
                <a:cs typeface="RSU" pitchFamily="2" charset="-34"/>
              </a:rPr>
              <a:t>?</a:t>
            </a:r>
            <a:br>
              <a:rPr lang="th-TH" sz="2800" i="1" dirty="0">
                <a:solidFill>
                  <a:schemeClr val="bg1"/>
                </a:solidFill>
                <a:latin typeface="RSU" pitchFamily="2" charset="-34"/>
                <a:cs typeface="RSU" pitchFamily="2" charset="-34"/>
              </a:rPr>
            </a:br>
            <a:r>
              <a:rPr lang="en-US" sz="2800" i="1" dirty="0">
                <a:solidFill>
                  <a:schemeClr val="bg1"/>
                </a:solidFill>
                <a:latin typeface="RSU" pitchFamily="2" charset="-34"/>
                <a:cs typeface="RSU" pitchFamily="2" charset="-34"/>
              </a:rPr>
              <a:t>		</a:t>
            </a:r>
            <a:r>
              <a:rPr lang="th-TH" sz="2800" i="1" dirty="0">
                <a:solidFill>
                  <a:schemeClr val="bg1"/>
                </a:solidFill>
                <a:latin typeface="RSU" pitchFamily="2" charset="-34"/>
                <a:cs typeface="RSU" pitchFamily="2" charset="-34"/>
              </a:rPr>
              <a:t>เราต้องการรถม้าที่กินน้อยที่สุด </a:t>
            </a:r>
            <a:r>
              <a:rPr lang="en-US" sz="2800" i="1" dirty="0">
                <a:solidFill>
                  <a:schemeClr val="bg1"/>
                </a:solidFill>
                <a:latin typeface="RSU" pitchFamily="2" charset="-34"/>
                <a:cs typeface="RSU" pitchFamily="2" charset="-34"/>
              </a:rPr>
              <a:t>?</a:t>
            </a:r>
            <a:br>
              <a:rPr lang="th-TH" sz="2800" i="1" dirty="0">
                <a:solidFill>
                  <a:schemeClr val="bg1"/>
                </a:solidFill>
                <a:latin typeface="RSU" pitchFamily="2" charset="-34"/>
                <a:cs typeface="RSU" pitchFamily="2" charset="-34"/>
              </a:rPr>
            </a:br>
            <a:r>
              <a:rPr lang="en-US" sz="2800" i="1" dirty="0">
                <a:solidFill>
                  <a:schemeClr val="bg1"/>
                </a:solidFill>
                <a:latin typeface="RSU" pitchFamily="2" charset="-34"/>
                <a:cs typeface="RSU" pitchFamily="2" charset="-34"/>
              </a:rPr>
              <a:t>		</a:t>
            </a:r>
            <a:r>
              <a:rPr lang="th-TH" sz="2800" i="1" dirty="0">
                <a:solidFill>
                  <a:schemeClr val="bg1"/>
                </a:solidFill>
                <a:latin typeface="RSU" pitchFamily="2" charset="-34"/>
                <a:cs typeface="RSU" pitchFamily="2" charset="-34"/>
              </a:rPr>
              <a:t>เราต้องการรถม้าที่อดทนที่สุด </a:t>
            </a:r>
            <a:r>
              <a:rPr lang="en-US" sz="2800" i="1" dirty="0">
                <a:solidFill>
                  <a:schemeClr val="bg1"/>
                </a:solidFill>
                <a:latin typeface="RSU" pitchFamily="2" charset="-34"/>
                <a:cs typeface="RSU" pitchFamily="2" charset="-34"/>
              </a:rPr>
              <a:t>?</a:t>
            </a:r>
            <a:br>
              <a:rPr lang="th-TH" sz="2800" i="1" dirty="0">
                <a:solidFill>
                  <a:schemeClr val="bg1"/>
                </a:solidFill>
                <a:latin typeface="RSU" pitchFamily="2" charset="-34"/>
                <a:cs typeface="RSU" pitchFamily="2" charset="-34"/>
              </a:rPr>
            </a:br>
            <a:r>
              <a:rPr lang="en-US" sz="2800" i="1" dirty="0">
                <a:solidFill>
                  <a:schemeClr val="bg1"/>
                </a:solidFill>
                <a:latin typeface="RSU" pitchFamily="2" charset="-34"/>
                <a:cs typeface="RSU" pitchFamily="2" charset="-34"/>
              </a:rPr>
              <a:t>		</a:t>
            </a:r>
            <a:r>
              <a:rPr lang="th-TH" sz="2800" i="1" dirty="0">
                <a:solidFill>
                  <a:schemeClr val="bg1"/>
                </a:solidFill>
                <a:latin typeface="RSU" pitchFamily="2" charset="-34"/>
                <a:cs typeface="RSU" pitchFamily="2" charset="-34"/>
              </a:rPr>
              <a:t>เราต้องการรถม้าที่ตายไม่เป็น </a:t>
            </a:r>
            <a:r>
              <a:rPr lang="en-US" sz="2800" i="1" dirty="0">
                <a:solidFill>
                  <a:schemeClr val="bg1"/>
                </a:solidFill>
                <a:latin typeface="RSU" pitchFamily="2" charset="-34"/>
                <a:cs typeface="RSU" pitchFamily="2" charset="-34"/>
              </a:rPr>
              <a:t>?</a:t>
            </a:r>
            <a:br>
              <a:rPr lang="en-US" sz="4000" b="1" dirty="0">
                <a:solidFill>
                  <a:srgbClr val="00B0F0"/>
                </a:solidFill>
                <a:latin typeface="RSU" pitchFamily="2" charset="-34"/>
                <a:cs typeface="RSU" pitchFamily="2" charset="-34"/>
              </a:rPr>
            </a:br>
            <a:r>
              <a:rPr lang="th-TH" sz="4000" b="1" dirty="0">
                <a:solidFill>
                  <a:srgbClr val="00B0F0"/>
                </a:solidFill>
                <a:latin typeface="RSU" pitchFamily="2" charset="-34"/>
                <a:cs typeface="RSU" pitchFamily="2" charset="-34"/>
              </a:rPr>
              <a:t>                          </a:t>
            </a:r>
            <a:r>
              <a:rPr lang="th-TH" sz="120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SU" pitchFamily="2" charset="-34"/>
                <a:cs typeface="RSU" pitchFamily="2" charset="-34"/>
              </a:rPr>
              <a:t>???</a:t>
            </a:r>
            <a:endParaRPr lang="th-TH" sz="12000" dirty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SU" pitchFamily="2" charset="-34"/>
              <a:cs typeface="RSU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2715159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838200"/>
            <a:ext cx="6858000" cy="455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5642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lipsa 15"/>
          <p:cNvSpPr/>
          <p:nvPr/>
        </p:nvSpPr>
        <p:spPr>
          <a:xfrm>
            <a:off x="997705" y="2023633"/>
            <a:ext cx="1821695" cy="1821695"/>
          </a:xfrm>
          <a:prstGeom prst="ellipse">
            <a:avLst/>
          </a:prstGeom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RSU" pitchFamily="2" charset="-34"/>
                <a:cs typeface="RSU" pitchFamily="2" charset="-34"/>
              </a:rPr>
              <a:t>จุด </a:t>
            </a:r>
            <a:r>
              <a:rPr lang="en-US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RSU" pitchFamily="2" charset="-34"/>
                <a:cs typeface="RSU" pitchFamily="2" charset="-34"/>
              </a:rPr>
              <a:t>A</a:t>
            </a:r>
            <a:endParaRPr lang="pl-PL" sz="4400" dirty="0">
              <a:solidFill>
                <a:schemeClr val="bg1"/>
              </a:solidFill>
              <a:latin typeface="RSU" pitchFamily="2" charset="-34"/>
              <a:cs typeface="RSU" pitchFamily="2" charset="-34"/>
            </a:endParaRPr>
          </a:p>
        </p:txBody>
      </p:sp>
      <p:sp>
        <p:nvSpPr>
          <p:cNvPr id="12" name="pole tekstowe 2"/>
          <p:cNvSpPr txBox="1"/>
          <p:nvPr/>
        </p:nvSpPr>
        <p:spPr>
          <a:xfrm>
            <a:off x="2719754" y="1447800"/>
            <a:ext cx="401222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>
                <a:solidFill>
                  <a:srgbClr val="FFFFCC"/>
                </a:solidFill>
                <a:latin typeface="RSU" pitchFamily="2" charset="-34"/>
                <a:cs typeface="RSU" pitchFamily="2" charset="-34"/>
              </a:rPr>
              <a:t>การเดินทาง / ขนสิ่งของ</a:t>
            </a:r>
          </a:p>
          <a:p>
            <a:pPr algn="ctr"/>
            <a:br>
              <a:rPr lang="en-US" sz="3600" b="1" dirty="0">
                <a:solidFill>
                  <a:srgbClr val="FFFFCC"/>
                </a:solidFill>
                <a:latin typeface="RSU" pitchFamily="2" charset="-34"/>
                <a:cs typeface="RSU" pitchFamily="2" charset="-34"/>
              </a:rPr>
            </a:br>
            <a:r>
              <a:rPr lang="th-TH" sz="3600" b="1" dirty="0">
                <a:solidFill>
                  <a:srgbClr val="FFFFCC"/>
                </a:solidFill>
                <a:latin typeface="RSU" pitchFamily="2" charset="-34"/>
                <a:cs typeface="RSU" pitchFamily="2" charset="-34"/>
              </a:rPr>
              <a:t>สะดวก</a:t>
            </a:r>
            <a:br>
              <a:rPr lang="th-TH" sz="3600" b="1" dirty="0">
                <a:solidFill>
                  <a:srgbClr val="FFFFCC"/>
                </a:solidFill>
                <a:latin typeface="RSU" pitchFamily="2" charset="-34"/>
                <a:cs typeface="RSU" pitchFamily="2" charset="-34"/>
              </a:rPr>
            </a:br>
            <a:r>
              <a:rPr lang="th-TH" sz="3600" b="1" dirty="0">
                <a:solidFill>
                  <a:srgbClr val="FFFFCC"/>
                </a:solidFill>
                <a:latin typeface="RSU" pitchFamily="2" charset="-34"/>
                <a:cs typeface="RSU" pitchFamily="2" charset="-34"/>
              </a:rPr>
              <a:t>สบาย</a:t>
            </a:r>
            <a:br>
              <a:rPr lang="th-TH" sz="3600" b="1" dirty="0">
                <a:solidFill>
                  <a:srgbClr val="FFFFCC"/>
                </a:solidFill>
                <a:latin typeface="RSU" pitchFamily="2" charset="-34"/>
                <a:cs typeface="RSU" pitchFamily="2" charset="-34"/>
              </a:rPr>
            </a:br>
            <a:r>
              <a:rPr lang="th-TH" sz="3600" b="1" dirty="0">
                <a:solidFill>
                  <a:srgbClr val="FFFFCC"/>
                </a:solidFill>
                <a:latin typeface="RSU" pitchFamily="2" charset="-34"/>
                <a:cs typeface="RSU" pitchFamily="2" charset="-34"/>
              </a:rPr>
              <a:t>รวดเร็ว</a:t>
            </a:r>
            <a:endParaRPr lang="pl-PL" sz="3600" b="1" dirty="0">
              <a:solidFill>
                <a:srgbClr val="FFFFCC"/>
              </a:solidFill>
              <a:latin typeface="RSU" pitchFamily="2" charset="-34"/>
              <a:cs typeface="RSU" pitchFamily="2" charset="-34"/>
            </a:endParaRPr>
          </a:p>
        </p:txBody>
      </p:sp>
      <p:sp>
        <p:nvSpPr>
          <p:cNvPr id="10" name="Elipsa 15"/>
          <p:cNvSpPr/>
          <p:nvPr/>
        </p:nvSpPr>
        <p:spPr>
          <a:xfrm>
            <a:off x="6629400" y="2055871"/>
            <a:ext cx="1821695" cy="1821695"/>
          </a:xfrm>
          <a:prstGeom prst="ellipse">
            <a:avLst/>
          </a:prstGeom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RSU" pitchFamily="2" charset="-34"/>
                <a:cs typeface="RSU" pitchFamily="2" charset="-34"/>
              </a:rPr>
              <a:t>จุด </a:t>
            </a:r>
            <a:r>
              <a:rPr lang="en-US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RSU" pitchFamily="2" charset="-34"/>
                <a:cs typeface="RSU" pitchFamily="2" charset="-34"/>
              </a:rPr>
              <a:t>B</a:t>
            </a:r>
            <a:endParaRPr lang="pl-PL" sz="4400" dirty="0">
              <a:solidFill>
                <a:schemeClr val="bg1"/>
              </a:solidFill>
              <a:latin typeface="RSU" pitchFamily="2" charset="-34"/>
              <a:cs typeface="RSU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2440920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2600" y="419100"/>
            <a:ext cx="4026843" cy="2438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38"/>
          <a:stretch/>
        </p:blipFill>
        <p:spPr>
          <a:xfrm>
            <a:off x="685800" y="2667000"/>
            <a:ext cx="5112221" cy="3295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034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85"/>
          <a:stretch/>
        </p:blipFill>
        <p:spPr>
          <a:xfrm>
            <a:off x="533400" y="299791"/>
            <a:ext cx="6213770" cy="427220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26" b="20421"/>
          <a:stretch/>
        </p:blipFill>
        <p:spPr>
          <a:xfrm>
            <a:off x="3429000" y="4191000"/>
            <a:ext cx="5295900" cy="2242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755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3400"/>
            <a:ext cx="9144000" cy="5465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9406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582167"/>
            <a:ext cx="7924800" cy="5285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0468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582167"/>
            <a:ext cx="7924800" cy="5285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0698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048001" y="701039"/>
            <a:ext cx="2895600" cy="318516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3856534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SU" pitchFamily="2" charset="-34"/>
                <a:cs typeface="RSU" pitchFamily="2" charset="-34"/>
              </a:rPr>
              <a:t>ตั้งไข่</a:t>
            </a:r>
          </a:p>
        </p:txBody>
      </p:sp>
    </p:spTree>
    <p:extLst>
      <p:ext uri="{BB962C8B-B14F-4D97-AF65-F5344CB8AC3E}">
        <p14:creationId xmlns:p14="http://schemas.microsoft.com/office/powerpoint/2010/main" val="899895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609600"/>
            <a:ext cx="8077200" cy="4498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0353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312" y="0"/>
            <a:ext cx="51413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3335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312" y="0"/>
            <a:ext cx="51413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4170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351834"/>
            <a:ext cx="6553200" cy="4372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4242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 bwMode="auto">
          <a:xfrm>
            <a:off x="2259623" y="914400"/>
            <a:ext cx="47244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th-TH" sz="4000" b="1" dirty="0">
                <a:solidFill>
                  <a:schemeClr val="bg1"/>
                </a:solidFill>
                <a:latin typeface="RSU" pitchFamily="2" charset="-34"/>
                <a:cs typeface="RSU" pitchFamily="2" charset="-34"/>
              </a:rPr>
              <a:t>โจทย์ </a:t>
            </a:r>
            <a:r>
              <a:rPr lang="en-US" sz="4000" b="1" dirty="0">
                <a:solidFill>
                  <a:schemeClr val="bg1"/>
                </a:solidFill>
                <a:latin typeface="RSU" pitchFamily="2" charset="-34"/>
                <a:cs typeface="RSU" pitchFamily="2" charset="-34"/>
              </a:rPr>
              <a:t>: </a:t>
            </a:r>
            <a:r>
              <a:rPr lang="th-TH" sz="4000" b="1" dirty="0">
                <a:solidFill>
                  <a:srgbClr val="00B0F0"/>
                </a:solidFill>
                <a:latin typeface="RSU" pitchFamily="2" charset="-34"/>
                <a:cs typeface="RSU" pitchFamily="2" charset="-34"/>
              </a:rPr>
              <a:t>ขายหวีให้กับพระ</a:t>
            </a:r>
            <a:br>
              <a:rPr lang="th-TH" sz="4000" b="1" dirty="0">
                <a:solidFill>
                  <a:srgbClr val="00B0F0"/>
                </a:solidFill>
                <a:latin typeface="RSU" pitchFamily="2" charset="-34"/>
                <a:cs typeface="RSU" pitchFamily="2" charset="-34"/>
              </a:rPr>
            </a:br>
            <a:br>
              <a:rPr lang="th-TH" sz="4000" b="1" dirty="0">
                <a:solidFill>
                  <a:srgbClr val="00B0F0"/>
                </a:solidFill>
                <a:latin typeface="RSU" pitchFamily="2" charset="-34"/>
                <a:cs typeface="RSU" pitchFamily="2" charset="-34"/>
              </a:rPr>
            </a:br>
            <a:r>
              <a:rPr lang="th-TH" sz="4000" b="1" dirty="0">
                <a:solidFill>
                  <a:schemeClr val="bg1"/>
                </a:solidFill>
                <a:latin typeface="RSU" pitchFamily="2" charset="-34"/>
                <a:cs typeface="RSU" pitchFamily="2" charset="-34"/>
              </a:rPr>
              <a:t>ปัญหา คือ </a:t>
            </a:r>
            <a:r>
              <a:rPr lang="th-TH" sz="4000" b="1" dirty="0">
                <a:solidFill>
                  <a:srgbClr val="00B0F0"/>
                </a:solidFill>
                <a:latin typeface="RSU" pitchFamily="2" charset="-34"/>
                <a:cs typeface="RSU" pitchFamily="2" charset="-34"/>
              </a:rPr>
              <a:t>พระไม่มีผม</a:t>
            </a:r>
            <a:br>
              <a:rPr lang="th-TH" sz="4000" b="1" dirty="0">
                <a:solidFill>
                  <a:srgbClr val="00B0F0"/>
                </a:solidFill>
                <a:latin typeface="RSU" pitchFamily="2" charset="-34"/>
                <a:cs typeface="RSU" pitchFamily="2" charset="-34"/>
              </a:rPr>
            </a:br>
            <a:br>
              <a:rPr lang="en-US" sz="4000" b="1" dirty="0">
                <a:solidFill>
                  <a:srgbClr val="00B0F0"/>
                </a:solidFill>
                <a:latin typeface="RSU" pitchFamily="2" charset="-34"/>
                <a:cs typeface="RSU" pitchFamily="2" charset="-34"/>
              </a:rPr>
            </a:br>
            <a:r>
              <a:rPr lang="th-TH" sz="120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SU" pitchFamily="2" charset="-34"/>
                <a:cs typeface="RSU" pitchFamily="2" charset="-34"/>
              </a:rPr>
              <a:t>???</a:t>
            </a:r>
            <a:endParaRPr lang="th-TH" sz="12000" dirty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SU" pitchFamily="2" charset="-34"/>
              <a:cs typeface="RSU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4554094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รูปภาพ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19" r="2599" b="18747"/>
          <a:stretch/>
        </p:blipFill>
        <p:spPr>
          <a:xfrm>
            <a:off x="2743200" y="609600"/>
            <a:ext cx="3641857" cy="428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8143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01" b="6749"/>
          <a:stretch/>
        </p:blipFill>
        <p:spPr>
          <a:xfrm>
            <a:off x="0" y="1392117"/>
            <a:ext cx="9144000" cy="4322883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52400" y="4539762"/>
            <a:ext cx="2286000" cy="1143000"/>
          </a:xfrm>
        </p:spPr>
        <p:txBody>
          <a:bodyPr/>
          <a:lstStyle/>
          <a:p>
            <a:r>
              <a:rPr lang="th-TH" sz="1800" dirty="0">
                <a:solidFill>
                  <a:srgbClr val="FFFFCC"/>
                </a:solidFill>
                <a:latin typeface="RSU" pitchFamily="2" charset="-34"/>
                <a:cs typeface="RSU" pitchFamily="2" charset="-34"/>
              </a:rPr>
              <a:t>การทำความเข้าใจ</a:t>
            </a:r>
            <a:endParaRPr lang="en-US" sz="1800" dirty="0">
              <a:solidFill>
                <a:srgbClr val="FFFFCC"/>
              </a:solidFill>
              <a:latin typeface="RSU" pitchFamily="2" charset="-34"/>
              <a:cs typeface="RSU" pitchFamily="2" charset="-34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1954823" y="1474177"/>
            <a:ext cx="2057400" cy="703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th-TH" sz="1800" dirty="0">
                <a:solidFill>
                  <a:srgbClr val="FFFFCC"/>
                </a:solidFill>
                <a:latin typeface="RSU" pitchFamily="2" charset="-34"/>
                <a:cs typeface="RSU" pitchFamily="2" charset="-34"/>
              </a:rPr>
              <a:t>การตั้งกรอบปัญหา </a:t>
            </a:r>
            <a:endParaRPr lang="en-US" sz="1800" dirty="0">
              <a:solidFill>
                <a:srgbClr val="FFFFCC"/>
              </a:solidFill>
              <a:latin typeface="RSU" pitchFamily="2" charset="-34"/>
              <a:cs typeface="RSU" pitchFamily="2" charset="-34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3657600" y="4463562"/>
            <a:ext cx="2057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th-TH" sz="1800" dirty="0">
                <a:solidFill>
                  <a:srgbClr val="FFFFCC"/>
                </a:solidFill>
                <a:latin typeface="RSU" pitchFamily="2" charset="-34"/>
                <a:cs typeface="RSU" pitchFamily="2" charset="-34"/>
              </a:rPr>
              <a:t>การสร้างความคิด </a:t>
            </a:r>
            <a:endParaRPr lang="en-US" sz="1800" dirty="0">
              <a:solidFill>
                <a:srgbClr val="FFFFCC"/>
              </a:solidFill>
              <a:latin typeface="RSU" pitchFamily="2" charset="-34"/>
              <a:cs typeface="RSU" pitchFamily="2" charset="-34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5257800" y="1263162"/>
            <a:ext cx="2057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th-TH" sz="1800" dirty="0">
                <a:solidFill>
                  <a:srgbClr val="FFFFCC"/>
                </a:solidFill>
                <a:latin typeface="RSU" pitchFamily="2" charset="-34"/>
                <a:cs typeface="RSU" pitchFamily="2" charset="-34"/>
              </a:rPr>
              <a:t>การสร้างต้นแบบ</a:t>
            </a:r>
            <a:endParaRPr lang="en-US" sz="1800" dirty="0">
              <a:solidFill>
                <a:srgbClr val="FFFFCC"/>
              </a:solidFill>
              <a:latin typeface="RSU" pitchFamily="2" charset="-34"/>
              <a:cs typeface="RSU" pitchFamily="2" charset="-34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6934200" y="4463562"/>
            <a:ext cx="2057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th-TH" sz="1800" dirty="0">
                <a:solidFill>
                  <a:srgbClr val="FFFFCC"/>
                </a:solidFill>
                <a:latin typeface="RSU" pitchFamily="2" charset="-34"/>
                <a:cs typeface="RSU" pitchFamily="2" charset="-34"/>
              </a:rPr>
              <a:t>การทดสอบ</a:t>
            </a:r>
            <a:endParaRPr lang="en-US" sz="1800" dirty="0">
              <a:solidFill>
                <a:srgbClr val="FFFFCC"/>
              </a:solidFill>
              <a:latin typeface="RSU" pitchFamily="2" charset="-34"/>
              <a:cs typeface="RSU" pitchFamily="2" charset="-34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838200" y="3168162"/>
            <a:ext cx="990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400" b="1" dirty="0">
                <a:solidFill>
                  <a:srgbClr val="FFFFCC"/>
                </a:solidFill>
                <a:latin typeface="RSU" pitchFamily="2" charset="-34"/>
                <a:cs typeface="RSU" pitchFamily="2" charset="-34"/>
              </a:rPr>
              <a:t>1.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 bwMode="auto">
          <a:xfrm>
            <a:off x="2535115" y="2939562"/>
            <a:ext cx="990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400" b="1" dirty="0">
                <a:solidFill>
                  <a:srgbClr val="00B0F0"/>
                </a:solidFill>
                <a:latin typeface="RSU" pitchFamily="2" charset="-34"/>
                <a:cs typeface="RSU" pitchFamily="2" charset="-34"/>
              </a:rPr>
              <a:t>2.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 bwMode="auto">
          <a:xfrm>
            <a:off x="4191000" y="3244362"/>
            <a:ext cx="990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400" b="1" dirty="0">
                <a:solidFill>
                  <a:srgbClr val="FFFFCC"/>
                </a:solidFill>
                <a:latin typeface="RSU" pitchFamily="2" charset="-34"/>
                <a:cs typeface="RSU" pitchFamily="2" charset="-34"/>
              </a:rPr>
              <a:t>3.</a:t>
            </a:r>
          </a:p>
        </p:txBody>
      </p:sp>
      <p:sp>
        <p:nvSpPr>
          <p:cNvPr id="15" name="Title 1"/>
          <p:cNvSpPr txBox="1">
            <a:spLocks/>
          </p:cNvSpPr>
          <p:nvPr/>
        </p:nvSpPr>
        <p:spPr bwMode="auto">
          <a:xfrm>
            <a:off x="5867400" y="2863362"/>
            <a:ext cx="990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400" b="1" dirty="0">
                <a:solidFill>
                  <a:srgbClr val="00B0F0"/>
                </a:solidFill>
                <a:latin typeface="RSU" pitchFamily="2" charset="-34"/>
                <a:cs typeface="RSU" pitchFamily="2" charset="-34"/>
              </a:rPr>
              <a:t>4.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 bwMode="auto">
          <a:xfrm>
            <a:off x="7467600" y="3244362"/>
            <a:ext cx="990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400" b="1" dirty="0">
                <a:solidFill>
                  <a:srgbClr val="FFFFCC"/>
                </a:solidFill>
                <a:latin typeface="RSU" pitchFamily="2" charset="-34"/>
                <a:cs typeface="RSU" pitchFamily="2" charset="-34"/>
              </a:rPr>
              <a:t>5.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0" y="420469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600" dirty="0">
                <a:solidFill>
                  <a:srgbClr val="FFFFCC"/>
                </a:solidFill>
                <a:latin typeface="RSU" pitchFamily="2" charset="-34"/>
                <a:cs typeface="RSU" pitchFamily="2" charset="-34"/>
              </a:rPr>
              <a:t>ย้อนคิด </a:t>
            </a:r>
            <a:r>
              <a:rPr lang="th-TH" sz="3600" dirty="0">
                <a:solidFill>
                  <a:srgbClr val="00CCFF"/>
                </a:solidFill>
                <a:latin typeface="RSU" pitchFamily="2" charset="-34"/>
                <a:cs typeface="RSU" pitchFamily="2" charset="-34"/>
              </a:rPr>
              <a:t>คิดย้อน </a:t>
            </a:r>
            <a:r>
              <a:rPr lang="en-US" sz="3600" dirty="0">
                <a:solidFill>
                  <a:schemeClr val="bg1"/>
                </a:solidFill>
                <a:latin typeface="RSU" pitchFamily="2" charset="-34"/>
                <a:cs typeface="RSU" pitchFamily="2" charset="-34"/>
              </a:rPr>
              <a:t>: 5 </a:t>
            </a:r>
            <a:r>
              <a:rPr lang="th-TH" sz="3600" dirty="0">
                <a:solidFill>
                  <a:schemeClr val="bg1"/>
                </a:solidFill>
                <a:latin typeface="RSU" pitchFamily="2" charset="-34"/>
                <a:cs typeface="RSU" pitchFamily="2" charset="-34"/>
              </a:rPr>
              <a:t>ขั้นตอนกับ </a:t>
            </a:r>
            <a:r>
              <a:rPr lang="en-US" sz="3600" dirty="0">
                <a:solidFill>
                  <a:srgbClr val="FFFFCC"/>
                </a:solidFill>
                <a:latin typeface="RSU" pitchFamily="2" charset="-34"/>
                <a:cs typeface="RSU" pitchFamily="2" charset="-34"/>
              </a:rPr>
              <a:t>Design Thinking</a:t>
            </a:r>
            <a:endParaRPr lang="th-TH" sz="3600" b="1" u="sng" dirty="0">
              <a:solidFill>
                <a:srgbClr val="FFFFCC"/>
              </a:solidFill>
              <a:latin typeface="RSU" pitchFamily="2" charset="-34"/>
              <a:cs typeface="RSU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4785806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 bwMode="auto">
          <a:xfrm>
            <a:off x="304800" y="533400"/>
            <a:ext cx="84582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endParaRPr lang="th-TH" sz="2400" b="1" dirty="0">
              <a:solidFill>
                <a:srgbClr val="00B0F0"/>
              </a:solidFill>
              <a:latin typeface="RSU" pitchFamily="2" charset="-34"/>
              <a:cs typeface="RSU" pitchFamily="2" charset="-34"/>
            </a:endParaRPr>
          </a:p>
          <a:p>
            <a:pPr algn="l"/>
            <a:r>
              <a:rPr lang="en-US" sz="3600" b="1" dirty="0">
                <a:solidFill>
                  <a:srgbClr val="00B0F0"/>
                </a:solidFill>
                <a:latin typeface="RSU" pitchFamily="2" charset="-34"/>
                <a:cs typeface="RSU" pitchFamily="2" charset="-34"/>
              </a:rPr>
              <a:t>1.</a:t>
            </a:r>
            <a:r>
              <a:rPr lang="th-TH" sz="3600" b="1" dirty="0">
                <a:solidFill>
                  <a:srgbClr val="00B0F0"/>
                </a:solidFill>
                <a:latin typeface="RSU" pitchFamily="2" charset="-34"/>
                <a:cs typeface="RSU" pitchFamily="2" charset="-34"/>
              </a:rPr>
              <a:t> </a:t>
            </a:r>
            <a:r>
              <a:rPr lang="en-US" sz="3600" b="1" dirty="0">
                <a:solidFill>
                  <a:srgbClr val="00B0F0"/>
                </a:solidFill>
                <a:latin typeface="RSU" pitchFamily="2" charset="-34"/>
                <a:cs typeface="RSU" pitchFamily="2" charset="-34"/>
              </a:rPr>
              <a:t>Empathize – </a:t>
            </a:r>
            <a:r>
              <a:rPr lang="th-TH" sz="3600" b="1" dirty="0">
                <a:solidFill>
                  <a:srgbClr val="00B0F0"/>
                </a:solidFill>
                <a:latin typeface="RSU" pitchFamily="2" charset="-34"/>
                <a:cs typeface="RSU" pitchFamily="2" charset="-34"/>
              </a:rPr>
              <a:t>การทำความเข้าใจ</a:t>
            </a:r>
            <a:endParaRPr lang="en-US" sz="3600" b="1" dirty="0">
              <a:solidFill>
                <a:srgbClr val="00B0F0"/>
              </a:solidFill>
              <a:latin typeface="RSU" pitchFamily="2" charset="-34"/>
              <a:cs typeface="RSU" pitchFamily="2" charset="-34"/>
            </a:endParaRPr>
          </a:p>
          <a:p>
            <a:pPr algn="l"/>
            <a:endParaRPr lang="th-TH" sz="2400" dirty="0">
              <a:solidFill>
                <a:srgbClr val="FFFFCC"/>
              </a:solidFill>
              <a:latin typeface="RSU" pitchFamily="2" charset="-34"/>
              <a:cs typeface="RSU" pitchFamily="2" charset="-34"/>
            </a:endParaRPr>
          </a:p>
          <a:p>
            <a:pPr algn="l"/>
            <a:r>
              <a:rPr lang="th-TH" sz="2000" dirty="0">
                <a:solidFill>
                  <a:srgbClr val="FFFFCC"/>
                </a:solidFill>
                <a:latin typeface="RSU" pitchFamily="2" charset="-34"/>
                <a:cs typeface="RSU" pitchFamily="2" charset="-34"/>
              </a:rPr>
              <a:t>	การทำความเข้าใจปัญหาของกลุ่มเป้าหมายอย่างชัดเจน หรือเข้าใจในสิ่งที่เราต้องการ	แก้ไข เพื่อหาวิธีการที่เหมาะสมและดีที่สุดให้ได้ การเข้าใจคำถาม อาจเริ่มตั้งด้วยการตั้ง	คำถาม สร้างสมมติฐาน กระตุ้นให้เกิดการใช้ความคิดที่นำไปสู่ความคิดสร้างสรรค์ที่ดี	ตลอดจนวิเคราะห์ปัญหาให้ถ้วนถี่ เพื่อหาแนวทางที่ชัดเจน การเข้าใจในปัญหา	อย่างลึกซึ้งถูกต้องนั้นจะนำไปสู่การแก้ปัญหาที่ตรงประเด็นและได้ผลลัพธ์ที่ยอดเยี่ยม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2819400" y="5105400"/>
            <a:ext cx="4572000" cy="993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endParaRPr lang="th-TH" sz="2400" b="1" dirty="0">
              <a:solidFill>
                <a:srgbClr val="00CCFF"/>
              </a:solidFill>
              <a:latin typeface="RSU" pitchFamily="2" charset="-34"/>
              <a:cs typeface="RSU" pitchFamily="2" charset="-34"/>
            </a:endParaRPr>
          </a:p>
          <a:p>
            <a:pPr algn="r"/>
            <a:r>
              <a:rPr lang="th-TH" sz="2400" i="1" dirty="0">
                <a:solidFill>
                  <a:srgbClr val="00CCFF"/>
                </a:solidFill>
                <a:latin typeface="RSU" pitchFamily="2" charset="-34"/>
                <a:cs typeface="RSU" pitchFamily="2" charset="-34"/>
              </a:rPr>
              <a:t>ยึดความต้องการของมนุษย์เป็นหลัก</a:t>
            </a:r>
            <a:endParaRPr lang="th-TH" sz="1800" dirty="0">
              <a:solidFill>
                <a:srgbClr val="00CCFF"/>
              </a:solidFill>
              <a:latin typeface="RSU" pitchFamily="2" charset="-34"/>
              <a:cs typeface="RSU" pitchFamily="2" charset="-34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0" y="3886200"/>
            <a:ext cx="9144000" cy="993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th-TH" sz="2400" i="1" dirty="0">
                <a:solidFill>
                  <a:schemeClr val="bg1"/>
                </a:solidFill>
                <a:latin typeface="RSU" pitchFamily="2" charset="-34"/>
                <a:cs typeface="RSU" pitchFamily="2" charset="-34"/>
              </a:rPr>
              <a:t>เฝ้าสังเกต ศึกษาพฤติกรรม สัมภาษณ์ สวมบทบาท</a:t>
            </a:r>
            <a:endParaRPr lang="th-TH" sz="1800" dirty="0">
              <a:solidFill>
                <a:schemeClr val="bg1"/>
              </a:solidFill>
              <a:latin typeface="RSU" pitchFamily="2" charset="-34"/>
              <a:cs typeface="RSU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9695784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4297"/>
            <a:ext cx="9144000" cy="55694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718" y="1371600"/>
            <a:ext cx="1279281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9705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 bwMode="auto">
          <a:xfrm>
            <a:off x="304800" y="685800"/>
            <a:ext cx="84582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3600" b="1" dirty="0">
                <a:solidFill>
                  <a:srgbClr val="00B0F0"/>
                </a:solidFill>
                <a:latin typeface="RSU" pitchFamily="2" charset="-34"/>
                <a:cs typeface="RSU" pitchFamily="2" charset="-34"/>
              </a:rPr>
              <a:t>2. Define – </a:t>
            </a:r>
            <a:r>
              <a:rPr lang="th-TH" sz="3600" b="1" dirty="0">
                <a:solidFill>
                  <a:srgbClr val="00B0F0"/>
                </a:solidFill>
                <a:latin typeface="RSU" pitchFamily="2" charset="-34"/>
                <a:cs typeface="RSU" pitchFamily="2" charset="-34"/>
              </a:rPr>
              <a:t>กำหนดปัญหาให้ชัดเจน</a:t>
            </a:r>
          </a:p>
          <a:p>
            <a:pPr algn="l"/>
            <a:endParaRPr lang="th-TH" sz="2000" dirty="0">
              <a:solidFill>
                <a:srgbClr val="FFFFCC"/>
              </a:solidFill>
              <a:latin typeface="RSU" pitchFamily="2" charset="-34"/>
              <a:cs typeface="RSU" pitchFamily="2" charset="-34"/>
            </a:endParaRPr>
          </a:p>
          <a:p>
            <a:pPr algn="l"/>
            <a:r>
              <a:rPr lang="th-TH" sz="2000" dirty="0">
                <a:solidFill>
                  <a:srgbClr val="FFFFCC"/>
                </a:solidFill>
                <a:latin typeface="RSU" pitchFamily="2" charset="-34"/>
                <a:cs typeface="RSU" pitchFamily="2" charset="-34"/>
              </a:rPr>
              <a:t>	เมื่อเรารู้ถึงข้อมูลปัญหาที่ชัดเจน ตลอดจนวิเคราะห์อย่างรอบด้านแล้ว ให้นำเอาข้อมูล	ทั้งหมดมาวิเคราะห์เพื่อที่จะคัดกรองให้เป็นปัญหาที่แท้จริง กำหนดหรือบ่งชี้ปัญหาอย่าง	ชัดเจน เพื่อที่จะเป็นแนวทางในการแก้ปัญหาและมีแก่นยึดในการแก้ไขปัญหา	อย่างมี  </a:t>
            </a:r>
            <a:br>
              <a:rPr lang="th-TH" sz="2000" dirty="0">
                <a:solidFill>
                  <a:srgbClr val="FFFFCC"/>
                </a:solidFill>
                <a:latin typeface="RSU" pitchFamily="2" charset="-34"/>
                <a:cs typeface="RSU" pitchFamily="2" charset="-34"/>
              </a:rPr>
            </a:br>
            <a:r>
              <a:rPr lang="th-TH" sz="2000" dirty="0">
                <a:solidFill>
                  <a:srgbClr val="FFFFCC"/>
                </a:solidFill>
                <a:latin typeface="RSU" pitchFamily="2" charset="-34"/>
                <a:cs typeface="RSU" pitchFamily="2" charset="-34"/>
              </a:rPr>
              <a:t>             ทิศทาง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2819400" y="5105400"/>
            <a:ext cx="4572000" cy="993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endParaRPr lang="th-TH" sz="2400" b="1" dirty="0">
              <a:solidFill>
                <a:srgbClr val="00CCFF"/>
              </a:solidFill>
              <a:latin typeface="RSU" pitchFamily="2" charset="-34"/>
              <a:cs typeface="RSU" pitchFamily="2" charset="-34"/>
            </a:endParaRPr>
          </a:p>
          <a:p>
            <a:pPr algn="r"/>
            <a:r>
              <a:rPr lang="th-TH" sz="2400" i="1" dirty="0">
                <a:solidFill>
                  <a:srgbClr val="00CCFF"/>
                </a:solidFill>
                <a:latin typeface="RSU" pitchFamily="2" charset="-34"/>
                <a:cs typeface="RSU" pitchFamily="2" charset="-34"/>
              </a:rPr>
              <a:t>ระบุปัญหาด้วยการเอามนุษย์เป็นศูนย์กลาง</a:t>
            </a:r>
            <a:endParaRPr lang="th-TH" sz="1800" dirty="0">
              <a:solidFill>
                <a:srgbClr val="00CCFF"/>
              </a:solidFill>
              <a:latin typeface="RSU" pitchFamily="2" charset="-34"/>
              <a:cs typeface="RSU" pitchFamily="2" charset="-34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0" y="3886200"/>
            <a:ext cx="9144000" cy="993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th-TH" sz="2400" i="1" dirty="0">
                <a:solidFill>
                  <a:schemeClr val="bg1"/>
                </a:solidFill>
                <a:latin typeface="RSU" pitchFamily="2" charset="-34"/>
                <a:cs typeface="RSU" pitchFamily="2" charset="-34"/>
              </a:rPr>
              <a:t>การตั้งคำถามที่ถูกต้อง จึงจะได้คำตอบที่ถูกต้อง</a:t>
            </a:r>
            <a:endParaRPr lang="th-TH" sz="1800" dirty="0">
              <a:solidFill>
                <a:schemeClr val="bg1"/>
              </a:solidFill>
              <a:latin typeface="RSU" pitchFamily="2" charset="-34"/>
              <a:cs typeface="RSU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5642506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09600"/>
            <a:ext cx="914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>
                <a:solidFill>
                  <a:srgbClr val="FFFFCC"/>
                </a:solidFill>
                <a:latin typeface="RSU" pitchFamily="2" charset="-34"/>
                <a:cs typeface="RSU" pitchFamily="2" charset="-34"/>
              </a:rPr>
              <a:t>Design </a:t>
            </a:r>
            <a:r>
              <a:rPr lang="en-US" sz="8800" dirty="0">
                <a:solidFill>
                  <a:srgbClr val="00CCFF"/>
                </a:solidFill>
                <a:latin typeface="RSU" pitchFamily="2" charset="-34"/>
                <a:cs typeface="RSU" pitchFamily="2" charset="-34"/>
              </a:rPr>
              <a:t>Thinking</a:t>
            </a:r>
            <a:endParaRPr lang="th-TH" sz="8800" dirty="0">
              <a:solidFill>
                <a:srgbClr val="00CCFF"/>
              </a:solidFill>
              <a:latin typeface="RSU" pitchFamily="2" charset="-34"/>
              <a:cs typeface="RSU" pitchFamily="2" charset="-3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828800"/>
            <a:ext cx="9144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>
                <a:solidFill>
                  <a:schemeClr val="bg1"/>
                </a:solidFill>
                <a:latin typeface="RSU" pitchFamily="2" charset="-34"/>
                <a:cs typeface="RSU" pitchFamily="2" charset="-34"/>
              </a:rPr>
              <a:t>   </a:t>
            </a:r>
            <a:r>
              <a:rPr lang="en-US" sz="8000" b="1" i="1" dirty="0">
                <a:solidFill>
                  <a:srgbClr val="00CCFF"/>
                </a:solidFill>
                <a:latin typeface="RSU" pitchFamily="2" charset="-34"/>
                <a:cs typeface="RSU" pitchFamily="2" charset="-34"/>
              </a:rPr>
              <a:t>“</a:t>
            </a:r>
            <a:r>
              <a:rPr lang="en-US" sz="3200" b="1" i="1" dirty="0">
                <a:solidFill>
                  <a:srgbClr val="00CCFF"/>
                </a:solidFill>
                <a:latin typeface="RSU" pitchFamily="2" charset="-34"/>
                <a:cs typeface="RSU" pitchFamily="2" charset="-34"/>
              </a:rPr>
              <a:t> </a:t>
            </a:r>
            <a:r>
              <a:rPr lang="en-US" sz="3200" b="1" i="1" dirty="0">
                <a:solidFill>
                  <a:schemeClr val="bg1"/>
                </a:solidFill>
                <a:latin typeface="RSU" pitchFamily="2" charset="-34"/>
                <a:cs typeface="RSU" pitchFamily="2" charset="-34"/>
              </a:rPr>
              <a:t>   </a:t>
            </a:r>
            <a:r>
              <a:rPr lang="th-TH" sz="2800" i="1" dirty="0">
                <a:solidFill>
                  <a:schemeClr val="bg1"/>
                </a:solidFill>
                <a:latin typeface="RSU" pitchFamily="2" charset="-34"/>
                <a:cs typeface="RSU" pitchFamily="2" charset="-34"/>
              </a:rPr>
              <a:t>ไม่ใช่กระบวนการที่เป็นเส้นตรงหรือเป็นลำดับชั้น</a:t>
            </a:r>
            <a:endParaRPr lang="en-US" sz="2800" i="1" dirty="0">
              <a:solidFill>
                <a:schemeClr val="bg1"/>
              </a:solidFill>
              <a:latin typeface="RSU" pitchFamily="2" charset="-34"/>
              <a:cs typeface="RSU" pitchFamily="2" charset="-34"/>
            </a:endParaRPr>
          </a:p>
          <a:p>
            <a:r>
              <a:rPr lang="en-US" sz="2800" i="1" dirty="0">
                <a:solidFill>
                  <a:schemeClr val="bg1"/>
                </a:solidFill>
                <a:latin typeface="RSU" pitchFamily="2" charset="-34"/>
                <a:cs typeface="RSU" pitchFamily="2" charset="-34"/>
              </a:rPr>
              <a:t>           </a:t>
            </a:r>
            <a:r>
              <a:rPr lang="th-TH" sz="2800" i="1" dirty="0">
                <a:solidFill>
                  <a:schemeClr val="bg1"/>
                </a:solidFill>
                <a:latin typeface="RSU" pitchFamily="2" charset="-34"/>
                <a:cs typeface="RSU" pitchFamily="2" charset="-34"/>
              </a:rPr>
              <a:t>แต่เป็นกระบวนการทำซ้ำ ซึ่งต้องใช้ความพยายามหลายครั้ง</a:t>
            </a:r>
            <a:endParaRPr lang="en-US" sz="2800" i="1" dirty="0">
              <a:solidFill>
                <a:schemeClr val="bg1"/>
              </a:solidFill>
              <a:latin typeface="RSU" pitchFamily="2" charset="-34"/>
              <a:cs typeface="RSU" pitchFamily="2" charset="-34"/>
            </a:endParaRPr>
          </a:p>
          <a:p>
            <a:r>
              <a:rPr lang="en-US" sz="2800" i="1" dirty="0">
                <a:solidFill>
                  <a:schemeClr val="bg1"/>
                </a:solidFill>
                <a:latin typeface="RSU" pitchFamily="2" charset="-34"/>
                <a:cs typeface="RSU" pitchFamily="2" charset="-34"/>
              </a:rPr>
              <a:t>          </a:t>
            </a:r>
            <a:r>
              <a:rPr lang="th-TH" sz="2800" i="1" dirty="0">
                <a:solidFill>
                  <a:schemeClr val="bg1"/>
                </a:solidFill>
                <a:latin typeface="RSU" pitchFamily="2" charset="-34"/>
                <a:cs typeface="RSU" pitchFamily="2" charset="-34"/>
              </a:rPr>
              <a:t>และดำเนินการซ้ำไป</a:t>
            </a:r>
            <a:r>
              <a:rPr lang="en-US" sz="2800" i="1" dirty="0">
                <a:solidFill>
                  <a:schemeClr val="bg1"/>
                </a:solidFill>
                <a:latin typeface="RSU" pitchFamily="2" charset="-34"/>
                <a:cs typeface="RSU" pitchFamily="2" charset="-34"/>
              </a:rPr>
              <a:t> </a:t>
            </a:r>
            <a:r>
              <a:rPr lang="th-TH" sz="2800" i="1" dirty="0">
                <a:solidFill>
                  <a:schemeClr val="bg1"/>
                </a:solidFill>
                <a:latin typeface="RSU" pitchFamily="2" charset="-34"/>
                <a:cs typeface="RSU" pitchFamily="2" charset="-34"/>
              </a:rPr>
              <a:t>ซ้ำมาก่อนที่จะแก้ปัญหาได้อย่างเหมาะสม </a:t>
            </a:r>
            <a:r>
              <a:rPr lang="en-US" sz="8000" b="1" i="1" dirty="0">
                <a:solidFill>
                  <a:srgbClr val="00CCFF"/>
                </a:solidFill>
                <a:latin typeface="RSU" pitchFamily="2" charset="-34"/>
                <a:cs typeface="RSU" pitchFamily="2" charset="-34"/>
              </a:rPr>
              <a:t>”</a:t>
            </a:r>
            <a:r>
              <a:rPr lang="en-US" sz="8000" i="1" dirty="0">
                <a:solidFill>
                  <a:srgbClr val="00CCFF"/>
                </a:solidFill>
                <a:latin typeface="RSU" pitchFamily="2" charset="-34"/>
                <a:cs typeface="RSU" pitchFamily="2" charset="-34"/>
              </a:rPr>
              <a:t> </a:t>
            </a:r>
            <a:endParaRPr lang="th-TH" sz="8000" i="1" dirty="0">
              <a:solidFill>
                <a:srgbClr val="00CCFF"/>
              </a:solidFill>
              <a:latin typeface="RSU" pitchFamily="2" charset="-34"/>
              <a:cs typeface="RSU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8941882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จินตนาการ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626" y="1220983"/>
            <a:ext cx="9137374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RSU" pitchFamily="2" charset="-34"/>
              </a:rPr>
              <a:t>ความเป็นจริง</a:t>
            </a:r>
          </a:p>
          <a:p>
            <a:pPr algn="ctr"/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RSU" pitchFamily="2" charset="-34"/>
              </a:rPr>
              <a:t>||</a:t>
            </a:r>
            <a:endParaRPr lang="th-TH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RSU" pitchFamily="2" charset="-34"/>
            </a:endParaRPr>
          </a:p>
          <a:p>
            <a:pPr algn="ctr"/>
            <a:b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RSU" pitchFamily="2" charset="-34"/>
              </a:rPr>
            </a:br>
            <a:r>
              <a:rPr lang="th-TH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RSU" pitchFamily="2" charset="-34"/>
              </a:rPr>
              <a:t>นวัตกรรม</a:t>
            </a:r>
          </a:p>
        </p:txBody>
      </p:sp>
    </p:spTree>
    <p:extLst>
      <p:ext uri="{BB962C8B-B14F-4D97-AF65-F5344CB8AC3E}">
        <p14:creationId xmlns:p14="http://schemas.microsoft.com/office/powerpoint/2010/main" val="3250335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4297"/>
            <a:ext cx="9144000" cy="55694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718" y="1371600"/>
            <a:ext cx="1279281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55485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 bwMode="auto">
          <a:xfrm>
            <a:off x="304800" y="914400"/>
            <a:ext cx="84582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3600" b="1" dirty="0">
                <a:solidFill>
                  <a:srgbClr val="00B0F0"/>
                </a:solidFill>
                <a:latin typeface="RSU" pitchFamily="2" charset="-34"/>
                <a:cs typeface="RSU" pitchFamily="2" charset="-34"/>
              </a:rPr>
              <a:t>3. Ideate – </a:t>
            </a:r>
            <a:r>
              <a:rPr lang="th-TH" sz="3600" b="1" dirty="0">
                <a:solidFill>
                  <a:srgbClr val="00B0F0"/>
                </a:solidFill>
                <a:latin typeface="RSU" pitchFamily="2" charset="-34"/>
                <a:cs typeface="RSU" pitchFamily="2" charset="-34"/>
              </a:rPr>
              <a:t>ระดมความคิด</a:t>
            </a:r>
          </a:p>
          <a:p>
            <a:pPr algn="l"/>
            <a:endParaRPr lang="th-TH" sz="2000" dirty="0">
              <a:solidFill>
                <a:srgbClr val="FFFFCC"/>
              </a:solidFill>
              <a:latin typeface="RSU" pitchFamily="2" charset="-34"/>
              <a:cs typeface="RSU" pitchFamily="2" charset="-34"/>
            </a:endParaRPr>
          </a:p>
          <a:p>
            <a:pPr algn="l"/>
            <a:r>
              <a:rPr lang="th-TH" sz="2000" dirty="0">
                <a:solidFill>
                  <a:srgbClr val="FFFFCC"/>
                </a:solidFill>
                <a:latin typeface="RSU" pitchFamily="2" charset="-34"/>
                <a:cs typeface="RSU" pitchFamily="2" charset="-34"/>
              </a:rPr>
              <a:t>	การระดมความคิด คือการนำเสนอแนวความคิดตลอดจนแนวทางการแก้ไขปัญหาใน	รูปแบบต่างๆ อย่างไม่มีกรอบจำกัด ควรระดมความคิดในหลากหลายมุมมอง 	หลากหลายวิธีการ ออกมาให้มากที่สุด เพื่อที่จะเป็นฐานข้อมูลในการที่เราจะนำไป	ประเมินผลเพื่อสรุปเป็นความคิดที่ดีที่สุดสำหรับการแก้ไขปัญหานั้นๆ </a:t>
            </a:r>
            <a:r>
              <a:rPr lang="en-US" sz="2000" dirty="0">
                <a:solidFill>
                  <a:srgbClr val="FFFFCC"/>
                </a:solidFill>
                <a:latin typeface="RSU" pitchFamily="2" charset="-34"/>
                <a:cs typeface="RSU" pitchFamily="2" charset="-34"/>
              </a:rPr>
              <a:t> </a:t>
            </a:r>
            <a:r>
              <a:rPr lang="th-TH" sz="2000" dirty="0">
                <a:solidFill>
                  <a:srgbClr val="FFFFCC"/>
                </a:solidFill>
                <a:latin typeface="RSU" pitchFamily="2" charset="-34"/>
                <a:cs typeface="RSU" pitchFamily="2" charset="-34"/>
              </a:rPr>
              <a:t>ซึ่งอาจไม่	จำเป็นต้องเกิดจากความคิดเดียว หรือเลือกความคิดเดียว แต่เป็นการผสมผสาน	หลากหลายความคิดให้ออกมาเป็นแนวทางสุดท้ายที่ชัดเจนก็ได้ </a:t>
            </a:r>
          </a:p>
          <a:p>
            <a:pPr algn="l"/>
            <a:endParaRPr lang="th-TH" sz="2000" dirty="0">
              <a:solidFill>
                <a:srgbClr val="FFFFCC"/>
              </a:solidFill>
              <a:latin typeface="RSU" pitchFamily="2" charset="-34"/>
              <a:cs typeface="RSU" pitchFamily="2" charset="-34"/>
            </a:endParaRPr>
          </a:p>
          <a:p>
            <a:pPr algn="l"/>
            <a:r>
              <a:rPr lang="th-TH" sz="2000" dirty="0">
                <a:solidFill>
                  <a:srgbClr val="FFFFCC"/>
                </a:solidFill>
                <a:latin typeface="RSU" pitchFamily="2" charset="-34"/>
                <a:cs typeface="RSU" pitchFamily="2" charset="-34"/>
              </a:rPr>
              <a:t>	การระดมความคิดช่วยให้เรามองปัญหาได้อย่างรอบด้านและละเอียดขึ้น</a:t>
            </a:r>
            <a:r>
              <a:rPr lang="en-US" sz="2000" dirty="0">
                <a:solidFill>
                  <a:srgbClr val="FFFFCC"/>
                </a:solidFill>
                <a:latin typeface="RSU" pitchFamily="2" charset="-34"/>
                <a:cs typeface="RSU" pitchFamily="2" charset="-34"/>
              </a:rPr>
              <a:t> </a:t>
            </a:r>
            <a:r>
              <a:rPr lang="th-TH" sz="2000" dirty="0">
                <a:solidFill>
                  <a:srgbClr val="FFFFCC"/>
                </a:solidFill>
                <a:latin typeface="RSU" pitchFamily="2" charset="-34"/>
                <a:cs typeface="RSU" pitchFamily="2" charset="-34"/>
              </a:rPr>
              <a:t>รวมถึงหา</a:t>
            </a:r>
            <a:r>
              <a:rPr lang="en-US" sz="2000" dirty="0">
                <a:solidFill>
                  <a:srgbClr val="FFFFCC"/>
                </a:solidFill>
                <a:latin typeface="RSU" pitchFamily="2" charset="-34"/>
                <a:cs typeface="RSU" pitchFamily="2" charset="-34"/>
              </a:rPr>
              <a:t>        </a:t>
            </a:r>
            <a:br>
              <a:rPr lang="en-US" sz="2000" dirty="0">
                <a:solidFill>
                  <a:srgbClr val="FFFFCC"/>
                </a:solidFill>
                <a:latin typeface="RSU" pitchFamily="2" charset="-34"/>
                <a:cs typeface="RSU" pitchFamily="2" charset="-34"/>
              </a:rPr>
            </a:br>
            <a:r>
              <a:rPr lang="en-US" sz="2000" dirty="0">
                <a:solidFill>
                  <a:srgbClr val="FFFFCC"/>
                </a:solidFill>
                <a:latin typeface="RSU" pitchFamily="2" charset="-34"/>
                <a:cs typeface="RSU" pitchFamily="2" charset="-34"/>
              </a:rPr>
              <a:t>             </a:t>
            </a:r>
            <a:r>
              <a:rPr lang="th-TH" sz="2000" dirty="0">
                <a:solidFill>
                  <a:srgbClr val="FFFFCC"/>
                </a:solidFill>
                <a:latin typeface="RSU" pitchFamily="2" charset="-34"/>
                <a:cs typeface="RSU" pitchFamily="2" charset="-34"/>
              </a:rPr>
              <a:t>วิธีการแก้ปัญหาได้อย่างรอบคอบได้ด้วยเช่นกัน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2819400" y="5712069"/>
            <a:ext cx="4572000" cy="993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th-TH" sz="2400" i="1" dirty="0">
                <a:solidFill>
                  <a:srgbClr val="00CCFF"/>
                </a:solidFill>
                <a:latin typeface="RSU" pitchFamily="2" charset="-34"/>
                <a:cs typeface="RSU" pitchFamily="2" charset="-34"/>
              </a:rPr>
              <a:t>คิด</a:t>
            </a:r>
            <a:r>
              <a:rPr lang="th-TH" sz="2400" i="1" dirty="0" err="1">
                <a:solidFill>
                  <a:srgbClr val="00CCFF"/>
                </a:solidFill>
                <a:latin typeface="RSU" pitchFamily="2" charset="-34"/>
                <a:cs typeface="RSU" pitchFamily="2" charset="-34"/>
              </a:rPr>
              <a:t>ไอเดีย</a:t>
            </a:r>
            <a:r>
              <a:rPr lang="th-TH" sz="2400" i="1" dirty="0">
                <a:solidFill>
                  <a:srgbClr val="00CCFF"/>
                </a:solidFill>
                <a:latin typeface="RSU" pitchFamily="2" charset="-34"/>
                <a:cs typeface="RSU" pitchFamily="2" charset="-34"/>
              </a:rPr>
              <a:t>ให้หลากหลายที่สุด</a:t>
            </a:r>
            <a:endParaRPr lang="th-TH" sz="1800" dirty="0">
              <a:solidFill>
                <a:srgbClr val="00CCFF"/>
              </a:solidFill>
              <a:latin typeface="RSU" pitchFamily="2" charset="-34"/>
              <a:cs typeface="RSU" pitchFamily="2" charset="-34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0" y="4800600"/>
            <a:ext cx="9144000" cy="993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th-TH" sz="2400" i="1" dirty="0">
                <a:solidFill>
                  <a:schemeClr val="bg1"/>
                </a:solidFill>
                <a:latin typeface="RSU" pitchFamily="2" charset="-34"/>
                <a:cs typeface="RSU" pitchFamily="2" charset="-34"/>
              </a:rPr>
              <a:t>อย่าเพิ่งฆ่า</a:t>
            </a:r>
            <a:r>
              <a:rPr lang="th-TH" sz="2400" i="1" dirty="0" err="1">
                <a:solidFill>
                  <a:schemeClr val="bg1"/>
                </a:solidFill>
                <a:latin typeface="RSU" pitchFamily="2" charset="-34"/>
                <a:cs typeface="RSU" pitchFamily="2" charset="-34"/>
              </a:rPr>
              <a:t>ไอเดีย</a:t>
            </a:r>
            <a:r>
              <a:rPr lang="th-TH" sz="2400" i="1" dirty="0">
                <a:solidFill>
                  <a:schemeClr val="bg1"/>
                </a:solidFill>
                <a:latin typeface="RSU" pitchFamily="2" charset="-34"/>
                <a:cs typeface="RSU" pitchFamily="2" charset="-34"/>
              </a:rPr>
              <a:t>เร็วเกินไป ปริมาณสำคัญเช่นเดียวกับคุณภาพ     </a:t>
            </a:r>
            <a:endParaRPr lang="th-TH" sz="1800" dirty="0">
              <a:solidFill>
                <a:schemeClr val="bg1"/>
              </a:solidFill>
              <a:latin typeface="RSU" pitchFamily="2" charset="-34"/>
              <a:cs typeface="RSU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01549626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จินตนาการ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626" y="1219200"/>
            <a:ext cx="913737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800" b="1" dirty="0">
                <a:solidFill>
                  <a:schemeClr val="bg1"/>
                </a:solidFill>
                <a:latin typeface="RSU" pitchFamily="2" charset="-34"/>
                <a:cs typeface="RSU" pitchFamily="2" charset="-34"/>
              </a:rPr>
              <a:t>คิดนอกกรอบ</a:t>
            </a:r>
            <a:b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SU" pitchFamily="2" charset="-34"/>
                <a:cs typeface="RSU" pitchFamily="2" charset="-34"/>
              </a:rPr>
            </a:br>
            <a:r>
              <a:rPr lang="en-US" sz="120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SU" pitchFamily="2" charset="-34"/>
                <a:cs typeface="RSU" pitchFamily="2" charset="-34"/>
              </a:rPr>
              <a:t>?</a:t>
            </a:r>
            <a:endParaRPr lang="th-TH" sz="12000" b="1" dirty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SU" pitchFamily="2" charset="-34"/>
              <a:cs typeface="RSU" pitchFamily="2" charset="-34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0" y="4114800"/>
            <a:ext cx="9144000" cy="993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th-TH" sz="3200" i="1" dirty="0">
                <a:solidFill>
                  <a:srgbClr val="00CCFF"/>
                </a:solidFill>
                <a:latin typeface="RSU" pitchFamily="2" charset="-34"/>
                <a:cs typeface="RSU" pitchFamily="2" charset="-34"/>
              </a:rPr>
              <a:t>แต่อย่าหลุดจากปัญหาที่ปักหมุดไว้</a:t>
            </a:r>
            <a:endParaRPr lang="th-TH" sz="3200" dirty="0">
              <a:solidFill>
                <a:srgbClr val="00CCFF"/>
              </a:solidFill>
              <a:latin typeface="RSU" pitchFamily="2" charset="-34"/>
              <a:cs typeface="RSU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392601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4297"/>
            <a:ext cx="9144000" cy="55694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718" y="1371600"/>
            <a:ext cx="1279281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97841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 bwMode="auto">
          <a:xfrm>
            <a:off x="304800" y="685800"/>
            <a:ext cx="84582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3600" b="1" dirty="0">
                <a:solidFill>
                  <a:srgbClr val="00B0F0"/>
                </a:solidFill>
                <a:latin typeface="RSU" pitchFamily="2" charset="-34"/>
                <a:cs typeface="RSU" pitchFamily="2" charset="-34"/>
              </a:rPr>
              <a:t>4. Prototype – </a:t>
            </a:r>
            <a:r>
              <a:rPr lang="th-TH" sz="3600" b="1" dirty="0">
                <a:solidFill>
                  <a:srgbClr val="00B0F0"/>
                </a:solidFill>
                <a:latin typeface="RSU" pitchFamily="2" charset="-34"/>
                <a:cs typeface="RSU" pitchFamily="2" charset="-34"/>
              </a:rPr>
              <a:t>สร้างต้นแบบ</a:t>
            </a:r>
          </a:p>
          <a:p>
            <a:pPr algn="l"/>
            <a:endParaRPr lang="th-TH" sz="2000" dirty="0">
              <a:solidFill>
                <a:srgbClr val="FFFFCC"/>
              </a:solidFill>
              <a:latin typeface="RSU" pitchFamily="2" charset="-34"/>
              <a:cs typeface="RSU" pitchFamily="2" charset="-34"/>
            </a:endParaRPr>
          </a:p>
          <a:p>
            <a:pPr algn="l"/>
            <a:r>
              <a:rPr lang="en-US" sz="2000" dirty="0">
                <a:solidFill>
                  <a:srgbClr val="FFFFCC"/>
                </a:solidFill>
                <a:latin typeface="RSU" pitchFamily="2" charset="-34"/>
                <a:cs typeface="RSU" pitchFamily="2" charset="-34"/>
              </a:rPr>
              <a:t>	</a:t>
            </a:r>
            <a:r>
              <a:rPr lang="th-TH" sz="2000" dirty="0">
                <a:solidFill>
                  <a:srgbClr val="FFFFCC"/>
                </a:solidFill>
                <a:latin typeface="RSU" pitchFamily="2" charset="-34"/>
                <a:cs typeface="RSU" pitchFamily="2" charset="-34"/>
              </a:rPr>
              <a:t>การออกแบบสินค้าหรือนวัตกรรม </a:t>
            </a:r>
            <a:r>
              <a:rPr lang="en-US" sz="2400" dirty="0">
                <a:solidFill>
                  <a:srgbClr val="FFFFCC"/>
                </a:solidFill>
                <a:latin typeface="RSU" pitchFamily="2" charset="-34"/>
                <a:cs typeface="RSU" pitchFamily="2" charset="-34"/>
              </a:rPr>
              <a:t>Prototype</a:t>
            </a:r>
            <a:r>
              <a:rPr lang="en-US" sz="2000" dirty="0">
                <a:solidFill>
                  <a:srgbClr val="FFFFCC"/>
                </a:solidFill>
                <a:latin typeface="RSU" pitchFamily="2" charset="-34"/>
                <a:cs typeface="RSU" pitchFamily="2" charset="-34"/>
              </a:rPr>
              <a:t> </a:t>
            </a:r>
            <a:r>
              <a:rPr lang="th-TH" sz="2000" dirty="0">
                <a:solidFill>
                  <a:srgbClr val="FFFFCC"/>
                </a:solidFill>
                <a:latin typeface="RSU" pitchFamily="2" charset="-34"/>
                <a:cs typeface="RSU" pitchFamily="2" charset="-34"/>
              </a:rPr>
              <a:t>คือการสร้างต้นแบบเพื่อทดสอบจริง	ก่อนที่จะนำไปผลิต สำหรับในด้านอื่นๆ ขั้นตอนนี้ก็คือการลงมือ</a:t>
            </a:r>
            <a:r>
              <a:rPr lang="th-TH" sz="2000" dirty="0" err="1">
                <a:solidFill>
                  <a:srgbClr val="FFFFCC"/>
                </a:solidFill>
                <a:latin typeface="RSU" pitchFamily="2" charset="-34"/>
                <a:cs typeface="RSU" pitchFamily="2" charset="-34"/>
              </a:rPr>
              <a:t>ปฎิบัติ</a:t>
            </a:r>
            <a:r>
              <a:rPr lang="th-TH" sz="2000" dirty="0">
                <a:solidFill>
                  <a:srgbClr val="FFFFCC"/>
                </a:solidFill>
                <a:latin typeface="RSU" pitchFamily="2" charset="-34"/>
                <a:cs typeface="RSU" pitchFamily="2" charset="-34"/>
              </a:rPr>
              <a:t>หรือทดลองทำ   </a:t>
            </a:r>
            <a:br>
              <a:rPr lang="th-TH" sz="2000" dirty="0">
                <a:solidFill>
                  <a:srgbClr val="FFFFCC"/>
                </a:solidFill>
                <a:latin typeface="RSU" pitchFamily="2" charset="-34"/>
                <a:cs typeface="RSU" pitchFamily="2" charset="-34"/>
              </a:rPr>
            </a:br>
            <a:r>
              <a:rPr lang="th-TH" sz="2000" dirty="0">
                <a:solidFill>
                  <a:srgbClr val="FFFFCC"/>
                </a:solidFill>
                <a:latin typeface="RSU" pitchFamily="2" charset="-34"/>
                <a:cs typeface="RSU" pitchFamily="2" charset="-34"/>
              </a:rPr>
              <a:t>             จริงตามแนวทางที่ได้เลือกแล้ว ตลอดจนสร้างต้นแบบของการปฏิบัติงานจริง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2057400" y="5105400"/>
            <a:ext cx="5334000" cy="993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th-TH" sz="2400" i="1" dirty="0">
                <a:solidFill>
                  <a:srgbClr val="00CCFF"/>
                </a:solidFill>
                <a:latin typeface="RSU" pitchFamily="2" charset="-34"/>
                <a:cs typeface="RSU" pitchFamily="2" charset="-34"/>
              </a:rPr>
              <a:t>นำแนวทางปฏิบัติจริงมาใช้ในการสร้างต้นแบบ</a:t>
            </a:r>
            <a:endParaRPr lang="th-TH" sz="1800" dirty="0">
              <a:solidFill>
                <a:srgbClr val="00CCFF"/>
              </a:solidFill>
              <a:latin typeface="RSU" pitchFamily="2" charset="-34"/>
              <a:cs typeface="RSU" pitchFamily="2" charset="-34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0" y="3886200"/>
            <a:ext cx="9144000" cy="993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th-TH" sz="2400" i="1" dirty="0">
                <a:solidFill>
                  <a:schemeClr val="bg1"/>
                </a:solidFill>
                <a:latin typeface="RSU" pitchFamily="2" charset="-34"/>
                <a:cs typeface="RSU" pitchFamily="2" charset="-34"/>
              </a:rPr>
              <a:t>ต้นแบบไม่จำเป็นต้องสมบูรณ์แบบ แค่ใช้งาน</a:t>
            </a:r>
            <a:r>
              <a:rPr lang="th-TH" sz="2400" i="1" dirty="0" err="1">
                <a:solidFill>
                  <a:schemeClr val="bg1"/>
                </a:solidFill>
                <a:latin typeface="RSU" pitchFamily="2" charset="-34"/>
                <a:cs typeface="RSU" pitchFamily="2" charset="-34"/>
              </a:rPr>
              <a:t>ได้ก้</a:t>
            </a:r>
            <a:r>
              <a:rPr lang="th-TH" sz="2400" i="1" dirty="0">
                <a:solidFill>
                  <a:schemeClr val="bg1"/>
                </a:solidFill>
                <a:latin typeface="RSU" pitchFamily="2" charset="-34"/>
                <a:cs typeface="RSU" pitchFamily="2" charset="-34"/>
              </a:rPr>
              <a:t>พอ</a:t>
            </a:r>
            <a:endParaRPr lang="th-TH" sz="1800" dirty="0">
              <a:solidFill>
                <a:schemeClr val="bg1"/>
              </a:solidFill>
              <a:latin typeface="RSU" pitchFamily="2" charset="-34"/>
              <a:cs typeface="RSU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20938794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780633"/>
            <a:ext cx="91440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rgbClr val="FFFFCC"/>
                </a:solidFill>
              </a:rPr>
              <a:t>   “ Fail fast,</a:t>
            </a:r>
            <a:br>
              <a:rPr lang="en-US" sz="8800" b="1" dirty="0">
                <a:solidFill>
                  <a:srgbClr val="FFFFCC"/>
                </a:solidFill>
              </a:rPr>
            </a:br>
            <a:r>
              <a:rPr lang="en-US" sz="8800" b="1" dirty="0">
                <a:solidFill>
                  <a:srgbClr val="FFFFCC"/>
                </a:solidFill>
              </a:rPr>
              <a:t>   learn faster ”</a:t>
            </a:r>
            <a:r>
              <a:rPr lang="en-US" sz="8800" dirty="0">
                <a:solidFill>
                  <a:srgbClr val="FFFFCC"/>
                </a:solidFill>
              </a:rPr>
              <a:t> </a:t>
            </a:r>
            <a:endParaRPr lang="th-TH" sz="8800" dirty="0">
              <a:solidFill>
                <a:srgbClr val="FFFFCC"/>
              </a:solidFill>
              <a:latin typeface="RSU" pitchFamily="2" charset="-34"/>
              <a:cs typeface="RSU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7168806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009233"/>
            <a:ext cx="91440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chemeClr val="bg1"/>
                </a:solidFill>
                <a:latin typeface="RSU" pitchFamily="2" charset="-34"/>
                <a:cs typeface="RSU" pitchFamily="2" charset="-34"/>
              </a:rPr>
              <a:t>   “ </a:t>
            </a:r>
            <a:r>
              <a:rPr lang="th-TH" sz="8800" b="1" dirty="0">
                <a:solidFill>
                  <a:schemeClr val="bg1"/>
                </a:solidFill>
                <a:latin typeface="RSU" pitchFamily="2" charset="-34"/>
                <a:cs typeface="RSU" pitchFamily="2" charset="-34"/>
              </a:rPr>
              <a:t>ล้มเร็ว</a:t>
            </a:r>
            <a:br>
              <a:rPr lang="th-TH" sz="8800" b="1" dirty="0">
                <a:solidFill>
                  <a:schemeClr val="bg1"/>
                </a:solidFill>
                <a:latin typeface="RSU" pitchFamily="2" charset="-34"/>
                <a:cs typeface="RSU" pitchFamily="2" charset="-34"/>
              </a:rPr>
            </a:br>
            <a:r>
              <a:rPr lang="en-US" sz="8800" b="1" dirty="0">
                <a:solidFill>
                  <a:schemeClr val="bg1"/>
                </a:solidFill>
                <a:latin typeface="RSU" pitchFamily="2" charset="-34"/>
                <a:cs typeface="RSU" pitchFamily="2" charset="-34"/>
              </a:rPr>
              <a:t>       </a:t>
            </a:r>
            <a:r>
              <a:rPr lang="th-TH" sz="8800" b="1" dirty="0">
                <a:solidFill>
                  <a:schemeClr val="bg1"/>
                </a:solidFill>
                <a:latin typeface="RSU" pitchFamily="2" charset="-34"/>
                <a:cs typeface="RSU" pitchFamily="2" charset="-34"/>
              </a:rPr>
              <a:t>ลุกเร็ว </a:t>
            </a:r>
            <a:r>
              <a:rPr lang="en-US" sz="8800" b="1" dirty="0">
                <a:solidFill>
                  <a:schemeClr val="bg1"/>
                </a:solidFill>
                <a:latin typeface="RSU" pitchFamily="2" charset="-34"/>
                <a:cs typeface="RSU" pitchFamily="2" charset="-34"/>
              </a:rPr>
              <a:t>”</a:t>
            </a:r>
            <a:r>
              <a:rPr lang="en-US" sz="8800" dirty="0">
                <a:solidFill>
                  <a:schemeClr val="bg1"/>
                </a:solidFill>
                <a:latin typeface="RSU" pitchFamily="2" charset="-34"/>
                <a:cs typeface="RSU" pitchFamily="2" charset="-34"/>
              </a:rPr>
              <a:t> </a:t>
            </a:r>
            <a:endParaRPr lang="th-TH" sz="8800" dirty="0">
              <a:solidFill>
                <a:schemeClr val="bg1"/>
              </a:solidFill>
              <a:latin typeface="RSU" pitchFamily="2" charset="-34"/>
              <a:cs typeface="RSU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9782513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1371600"/>
            <a:ext cx="8001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u="sng" dirty="0">
                <a:solidFill>
                  <a:srgbClr val="FFFFCC"/>
                </a:solidFill>
                <a:latin typeface="RSU" pitchFamily="2" charset="-34"/>
                <a:cs typeface="RSU" pitchFamily="2" charset="-34"/>
              </a:rPr>
              <a:t>Human</a:t>
            </a:r>
            <a:endParaRPr lang="th-TH" sz="8800" b="1" u="sng" dirty="0">
              <a:solidFill>
                <a:srgbClr val="FFFFCC"/>
              </a:solidFill>
              <a:latin typeface="RSU" pitchFamily="2" charset="-34"/>
              <a:cs typeface="RSU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95839071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4297"/>
            <a:ext cx="9144000" cy="55694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718" y="1371600"/>
            <a:ext cx="1279281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4442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609600"/>
            <a:ext cx="838200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bg1"/>
              </a:buClr>
              <a:buFont typeface="Courier New" pitchFamily="49" charset="0"/>
              <a:buChar char="o"/>
            </a:pPr>
            <a:r>
              <a:rPr lang="th-TH" sz="2400" dirty="0">
                <a:solidFill>
                  <a:srgbClr val="FFFFCC"/>
                </a:solidFill>
                <a:latin typeface="RSU" pitchFamily="2" charset="-34"/>
                <a:cs typeface="RSU" pitchFamily="2" charset="-34"/>
              </a:rPr>
              <a:t>เครื่องมือและทักษะที่ใช้ใน </a:t>
            </a:r>
            <a:r>
              <a:rPr lang="en-US" sz="2800" dirty="0">
                <a:solidFill>
                  <a:srgbClr val="FFFFCC"/>
                </a:solidFill>
                <a:latin typeface="RSU" pitchFamily="2" charset="-34"/>
                <a:cs typeface="RSU" pitchFamily="2" charset="-34"/>
              </a:rPr>
              <a:t>Design Thinking </a:t>
            </a:r>
            <a:r>
              <a:rPr lang="th-TH" sz="2400" dirty="0">
                <a:solidFill>
                  <a:srgbClr val="FFFFCC"/>
                </a:solidFill>
                <a:latin typeface="RSU" pitchFamily="2" charset="-34"/>
                <a:cs typeface="RSU" pitchFamily="2" charset="-34"/>
              </a:rPr>
              <a:t>ได้แก่ ทักษะความคิดสร้างสรรค์ ความคิดในเชิงวิเคราะห์ ความคิดเชิงวิจารณ์ </a:t>
            </a:r>
            <a:r>
              <a:rPr lang="en-US" sz="2400" dirty="0">
                <a:solidFill>
                  <a:srgbClr val="FFFFCC"/>
                </a:solidFill>
                <a:latin typeface="RSU" pitchFamily="2" charset="-34"/>
                <a:cs typeface="RSU" pitchFamily="2" charset="-34"/>
              </a:rPr>
              <a:t> </a:t>
            </a:r>
            <a:r>
              <a:rPr lang="th-TH" sz="2400" dirty="0">
                <a:solidFill>
                  <a:srgbClr val="FFFFCC"/>
                </a:solidFill>
                <a:latin typeface="RSU" pitchFamily="2" charset="-34"/>
                <a:cs typeface="RSU" pitchFamily="2" charset="-34"/>
              </a:rPr>
              <a:t>การมองในมุมมองของผู้ใช้ การทำงานเป็นทีม ความอยากรู้อยากเห็น และการมองโลกในแง่ดี</a:t>
            </a:r>
            <a:r>
              <a:rPr lang="en-US" sz="2400" dirty="0">
                <a:solidFill>
                  <a:srgbClr val="FFFFCC"/>
                </a:solidFill>
                <a:latin typeface="RSU" pitchFamily="2" charset="-34"/>
                <a:cs typeface="RSU" pitchFamily="2" charset="-34"/>
              </a:rPr>
              <a:t> </a:t>
            </a:r>
            <a:r>
              <a:rPr lang="th-TH" sz="2400" dirty="0">
                <a:solidFill>
                  <a:srgbClr val="FFFFCC"/>
                </a:solidFill>
                <a:latin typeface="RSU" pitchFamily="2" charset="-34"/>
                <a:cs typeface="RSU" pitchFamily="2" charset="-34"/>
              </a:rPr>
              <a:t>นอกจากนี้ยังมีการใช้เครื่องมือต่างๆในการสร้างต้นแบบ</a:t>
            </a:r>
          </a:p>
          <a:p>
            <a:pPr marL="342900" indent="-342900">
              <a:buClr>
                <a:schemeClr val="bg1"/>
              </a:buClr>
              <a:buFont typeface="Courier New" pitchFamily="49" charset="0"/>
              <a:buChar char="o"/>
            </a:pPr>
            <a:endParaRPr lang="pl-PL" sz="2400" dirty="0">
              <a:solidFill>
                <a:srgbClr val="FFFFCC"/>
              </a:solidFill>
              <a:latin typeface="RSU" pitchFamily="2" charset="-34"/>
              <a:cs typeface="RSU" pitchFamily="2" charset="-34"/>
            </a:endParaRPr>
          </a:p>
          <a:p>
            <a:pPr marL="342900" indent="-342900">
              <a:buClr>
                <a:schemeClr val="bg1"/>
              </a:buClr>
              <a:buFont typeface="Courier New" pitchFamily="49" charset="0"/>
              <a:buChar char="o"/>
            </a:pPr>
            <a:r>
              <a:rPr lang="th-TH" sz="2400" dirty="0">
                <a:solidFill>
                  <a:srgbClr val="FFFFCC"/>
                </a:solidFill>
                <a:latin typeface="RSU" pitchFamily="2" charset="-34"/>
                <a:cs typeface="RSU" pitchFamily="2" charset="-34"/>
              </a:rPr>
              <a:t>การสังเกต การเปิดใจให้กว้าง การร่วมมือ เป็นสิ่งสำคัญต่อการยอมรับความผิดพลาดและอุปสรรคต่างๆ ให้สามารถจัดการกับปัญหาต่างได้</a:t>
            </a:r>
          </a:p>
          <a:p>
            <a:pPr marL="342900" indent="-342900">
              <a:buClr>
                <a:schemeClr val="bg1"/>
              </a:buClr>
              <a:buFont typeface="Courier New" pitchFamily="49" charset="0"/>
              <a:buChar char="o"/>
            </a:pPr>
            <a:endParaRPr lang="th-TH" sz="2400" dirty="0">
              <a:solidFill>
                <a:srgbClr val="FFFFCC"/>
              </a:solidFill>
              <a:latin typeface="RSU" pitchFamily="2" charset="-34"/>
              <a:cs typeface="RSU" pitchFamily="2" charset="-34"/>
            </a:endParaRPr>
          </a:p>
          <a:p>
            <a:pPr marL="342900" indent="-342900">
              <a:buClr>
                <a:schemeClr val="bg1"/>
              </a:buClr>
              <a:buFont typeface="Courier New" pitchFamily="49" charset="0"/>
              <a:buChar char="o"/>
            </a:pPr>
            <a:r>
              <a:rPr lang="th-TH" sz="2400" dirty="0">
                <a:solidFill>
                  <a:srgbClr val="FFFFCC"/>
                </a:solidFill>
                <a:latin typeface="RSU" pitchFamily="2" charset="-34"/>
                <a:cs typeface="RSU" pitchFamily="2" charset="-34"/>
              </a:rPr>
              <a:t>นอกจากนี้ </a:t>
            </a:r>
            <a:r>
              <a:rPr lang="en-US" sz="2400" dirty="0">
                <a:solidFill>
                  <a:srgbClr val="FFFFCC"/>
                </a:solidFill>
                <a:latin typeface="RSU" pitchFamily="2" charset="-34"/>
                <a:cs typeface="RSU" pitchFamily="2" charset="-34"/>
              </a:rPr>
              <a:t>Design Thinking </a:t>
            </a:r>
            <a:r>
              <a:rPr lang="th-TH" sz="2400" dirty="0">
                <a:solidFill>
                  <a:srgbClr val="FFFFCC"/>
                </a:solidFill>
                <a:latin typeface="RSU" pitchFamily="2" charset="-34"/>
                <a:cs typeface="RSU" pitchFamily="2" charset="-34"/>
              </a:rPr>
              <a:t>ยังต้องใช้ความสามารถในการรับรู้อารมณ์ การตัดสินใจด้วยปัญญา และการถกเถียงอย่างมีเหตุผล</a:t>
            </a:r>
            <a:endParaRPr lang="pl-PL" sz="2400" dirty="0">
              <a:solidFill>
                <a:srgbClr val="FFFFCC"/>
              </a:solidFill>
              <a:latin typeface="RSU" pitchFamily="2" charset="-34"/>
              <a:cs typeface="RSU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01721832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 bwMode="auto">
          <a:xfrm>
            <a:off x="304800" y="533400"/>
            <a:ext cx="84582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3600" b="1" dirty="0">
                <a:solidFill>
                  <a:srgbClr val="00B0F0"/>
                </a:solidFill>
                <a:latin typeface="RSU" pitchFamily="2" charset="-34"/>
                <a:cs typeface="RSU" pitchFamily="2" charset="-34"/>
              </a:rPr>
              <a:t>5. Test – </a:t>
            </a:r>
            <a:r>
              <a:rPr lang="th-TH" sz="3600" b="1" dirty="0">
                <a:solidFill>
                  <a:srgbClr val="00B0F0"/>
                </a:solidFill>
                <a:latin typeface="RSU" pitchFamily="2" charset="-34"/>
                <a:cs typeface="RSU" pitchFamily="2" charset="-34"/>
              </a:rPr>
              <a:t>ทดสอบ</a:t>
            </a:r>
          </a:p>
          <a:p>
            <a:pPr algn="l"/>
            <a:endParaRPr lang="th-TH" sz="2000" dirty="0">
              <a:solidFill>
                <a:srgbClr val="FFFFCC"/>
              </a:solidFill>
              <a:latin typeface="RSU" pitchFamily="2" charset="-34"/>
              <a:cs typeface="RSU" pitchFamily="2" charset="-34"/>
            </a:endParaRPr>
          </a:p>
          <a:p>
            <a:pPr algn="l"/>
            <a:r>
              <a:rPr lang="th-TH" sz="2000" dirty="0">
                <a:solidFill>
                  <a:srgbClr val="FFFFCC"/>
                </a:solidFill>
                <a:latin typeface="RSU" pitchFamily="2" charset="-34"/>
                <a:cs typeface="RSU" pitchFamily="2" charset="-34"/>
              </a:rPr>
              <a:t>	ทดลองนำต้นแบบหรือข้อสรุปที่จะนำไปใช้จริงมา</a:t>
            </a:r>
            <a:r>
              <a:rPr lang="th-TH" sz="2000" dirty="0" err="1">
                <a:solidFill>
                  <a:srgbClr val="FFFFCC"/>
                </a:solidFill>
                <a:latin typeface="RSU" pitchFamily="2" charset="-34"/>
                <a:cs typeface="RSU" pitchFamily="2" charset="-34"/>
              </a:rPr>
              <a:t>ปฎิบัติ</a:t>
            </a:r>
            <a:r>
              <a:rPr lang="th-TH" sz="2000" dirty="0">
                <a:solidFill>
                  <a:srgbClr val="FFFFCC"/>
                </a:solidFill>
                <a:latin typeface="RSU" pitchFamily="2" charset="-34"/>
                <a:cs typeface="RSU" pitchFamily="2" charset="-34"/>
              </a:rPr>
              <a:t>ก่อน เพื่อทดสอบประสิทธิภาพ 	ตลอดจนประเมินผล เสร็จแล้วก็นำเอาปัญหาหรือข้อดีข้อเสียที่เกิดขึ้นเพื่อนำมาปรับปรุง	แก้ไข ก่อนนำไปใช้จริงอีกครั้งนั่นเอง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2057400" y="5105400"/>
            <a:ext cx="5334000" cy="993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th-TH" sz="2400" i="1" dirty="0">
                <a:solidFill>
                  <a:srgbClr val="00CCFF"/>
                </a:solidFill>
                <a:latin typeface="RSU" pitchFamily="2" charset="-34"/>
                <a:cs typeface="RSU" pitchFamily="2" charset="-34"/>
              </a:rPr>
              <a:t>พัฒนาต้นแบบที่แก้ปัญหาได้จริง</a:t>
            </a:r>
            <a:endParaRPr lang="th-TH" sz="1800" dirty="0">
              <a:solidFill>
                <a:srgbClr val="00CCFF"/>
              </a:solidFill>
              <a:latin typeface="RSU" pitchFamily="2" charset="-34"/>
              <a:cs typeface="RSU" pitchFamily="2" charset="-34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0" y="3886200"/>
            <a:ext cx="9144000" cy="993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th-TH" sz="2400" i="1" dirty="0">
                <a:solidFill>
                  <a:schemeClr val="bg1"/>
                </a:solidFill>
                <a:latin typeface="RSU" pitchFamily="2" charset="-34"/>
                <a:cs typeface="RSU" pitchFamily="2" charset="-34"/>
              </a:rPr>
              <a:t>การทดสอบที่ไม่ผ่านคือการเรียนรู้</a:t>
            </a:r>
            <a:endParaRPr lang="th-TH" sz="1800" dirty="0">
              <a:solidFill>
                <a:schemeClr val="bg1"/>
              </a:solidFill>
              <a:latin typeface="RSU" pitchFamily="2" charset="-34"/>
              <a:cs typeface="RSU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39328721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4297"/>
            <a:ext cx="9143999" cy="55694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718" y="1371600"/>
            <a:ext cx="1279281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33147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09600"/>
            <a:ext cx="914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>
                <a:solidFill>
                  <a:srgbClr val="FFFFCC"/>
                </a:solidFill>
                <a:latin typeface="RSU" pitchFamily="2" charset="-34"/>
                <a:cs typeface="RSU" pitchFamily="2" charset="-34"/>
              </a:rPr>
              <a:t>Design </a:t>
            </a:r>
            <a:r>
              <a:rPr lang="en-US" sz="8800" dirty="0">
                <a:solidFill>
                  <a:srgbClr val="00CCFF"/>
                </a:solidFill>
                <a:latin typeface="RSU" pitchFamily="2" charset="-34"/>
                <a:cs typeface="RSU" pitchFamily="2" charset="-34"/>
              </a:rPr>
              <a:t>Thinking</a:t>
            </a:r>
            <a:endParaRPr lang="th-TH" sz="8800" dirty="0">
              <a:solidFill>
                <a:srgbClr val="00CCFF"/>
              </a:solidFill>
              <a:latin typeface="RSU" pitchFamily="2" charset="-34"/>
              <a:cs typeface="RSU" pitchFamily="2" charset="-3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828800"/>
            <a:ext cx="9144000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>
                <a:solidFill>
                  <a:schemeClr val="bg1"/>
                </a:solidFill>
                <a:latin typeface="RSU" pitchFamily="2" charset="-34"/>
                <a:cs typeface="RSU" pitchFamily="2" charset="-34"/>
              </a:rPr>
              <a:t>   </a:t>
            </a:r>
            <a:r>
              <a:rPr lang="th-TH" sz="8000" b="1" i="1" dirty="0">
                <a:solidFill>
                  <a:srgbClr val="00CCFF"/>
                </a:solidFill>
                <a:latin typeface="RSU" pitchFamily="2" charset="-34"/>
                <a:cs typeface="RSU" pitchFamily="2" charset="-34"/>
              </a:rPr>
              <a:t>“ </a:t>
            </a:r>
            <a:r>
              <a:rPr lang="th-TH" sz="2000" i="1" dirty="0">
                <a:solidFill>
                  <a:schemeClr val="bg1"/>
                </a:solidFill>
                <a:latin typeface="RSU" pitchFamily="2" charset="-34"/>
                <a:cs typeface="RSU" pitchFamily="2" charset="-34"/>
              </a:rPr>
              <a:t>แนวคิด </a:t>
            </a:r>
            <a:r>
              <a:rPr lang="en-US" sz="2000" i="1" dirty="0">
                <a:solidFill>
                  <a:schemeClr val="bg1"/>
                </a:solidFill>
                <a:latin typeface="RSU" pitchFamily="2" charset="-34"/>
                <a:cs typeface="RSU" pitchFamily="2" charset="-34"/>
              </a:rPr>
              <a:t>Design Thinking </a:t>
            </a:r>
            <a:r>
              <a:rPr lang="th-TH" sz="2000" i="1" dirty="0">
                <a:solidFill>
                  <a:schemeClr val="bg1"/>
                </a:solidFill>
                <a:latin typeface="RSU" pitchFamily="2" charset="-34"/>
                <a:cs typeface="RSU" pitchFamily="2" charset="-34"/>
              </a:rPr>
              <a:t>หรือเรียกอีกอย่างหนึ่งว่า </a:t>
            </a:r>
            <a:r>
              <a:rPr lang="en-US" sz="2000" i="1" dirty="0">
                <a:solidFill>
                  <a:schemeClr val="bg1"/>
                </a:solidFill>
                <a:latin typeface="RSU" pitchFamily="2" charset="-34"/>
                <a:cs typeface="RSU" pitchFamily="2" charset="-34"/>
              </a:rPr>
              <a:t>Human-Centered Design</a:t>
            </a:r>
            <a:endParaRPr lang="th-TH" sz="2000" i="1" dirty="0">
              <a:solidFill>
                <a:schemeClr val="bg1"/>
              </a:solidFill>
              <a:latin typeface="RSU" pitchFamily="2" charset="-34"/>
              <a:cs typeface="RSU" pitchFamily="2" charset="-34"/>
            </a:endParaRPr>
          </a:p>
          <a:p>
            <a:r>
              <a:rPr lang="th-TH" sz="2000" i="1" dirty="0">
                <a:solidFill>
                  <a:schemeClr val="bg1"/>
                </a:solidFill>
                <a:latin typeface="RSU" pitchFamily="2" charset="-34"/>
                <a:cs typeface="RSU" pitchFamily="2" charset="-34"/>
              </a:rPr>
              <a:t>	เป็นแนวคิดในการแก้ไขปัญหาแบบหนึ่งที่เน้นการคิดโดยมีมนุษย์เป็นศูนย์กลาง เริ่มจากการ</a:t>
            </a:r>
          </a:p>
          <a:p>
            <a:r>
              <a:rPr lang="th-TH" sz="2000" i="1" dirty="0">
                <a:solidFill>
                  <a:schemeClr val="bg1"/>
                </a:solidFill>
                <a:latin typeface="RSU" pitchFamily="2" charset="-34"/>
                <a:cs typeface="RSU" pitchFamily="2" charset="-34"/>
              </a:rPr>
              <a:t>	ใช้ “หัวใจ</a:t>
            </a:r>
            <a:r>
              <a:rPr lang="en-US" sz="2000" i="1" dirty="0">
                <a:solidFill>
                  <a:schemeClr val="bg1"/>
                </a:solidFill>
                <a:latin typeface="RSU" pitchFamily="2" charset="-34"/>
                <a:cs typeface="RSU" pitchFamily="2" charset="-34"/>
              </a:rPr>
              <a:t>” </a:t>
            </a:r>
            <a:r>
              <a:rPr lang="th-TH" sz="2000" i="1" dirty="0">
                <a:solidFill>
                  <a:schemeClr val="bg1"/>
                </a:solidFill>
                <a:latin typeface="RSU" pitchFamily="2" charset="-34"/>
                <a:cs typeface="RSU" pitchFamily="2" charset="-34"/>
              </a:rPr>
              <a:t>ทำความเข้าใจปัญหาอย่างลึกซึ้ง ไม่ใช่พุ่งเข้าชนปัญหาเลยทันที แต่ต้องถอยหลัง	กลับมาดูว่าปัญหาที่เจอมีมิติตื้นลึกหนาบางอย่างไรบ้าง ต้องแก้อย่างไรให้ถูกจุด</a:t>
            </a:r>
          </a:p>
          <a:p>
            <a:r>
              <a:rPr lang="th-TH" sz="2000" i="1" dirty="0">
                <a:solidFill>
                  <a:schemeClr val="bg1"/>
                </a:solidFill>
                <a:latin typeface="RSU" pitchFamily="2" charset="-34"/>
                <a:cs typeface="RSU" pitchFamily="2" charset="-34"/>
              </a:rPr>
              <a:t>                                                                                                              </a:t>
            </a:r>
            <a:r>
              <a:rPr lang="th-TH" sz="9600" i="1" dirty="0">
                <a:solidFill>
                  <a:srgbClr val="00CCFF"/>
                </a:solidFill>
                <a:latin typeface="RSU" pitchFamily="2" charset="-34"/>
                <a:cs typeface="RSU" pitchFamily="2" charset="-34"/>
              </a:rPr>
              <a:t>” </a:t>
            </a:r>
          </a:p>
        </p:txBody>
      </p:sp>
    </p:spTree>
    <p:extLst>
      <p:ext uri="{BB962C8B-B14F-4D97-AF65-F5344CB8AC3E}">
        <p14:creationId xmlns:p14="http://schemas.microsoft.com/office/powerpoint/2010/main" val="143722093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09600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6000" dirty="0">
                <a:solidFill>
                  <a:srgbClr val="00CCFF"/>
                </a:solidFill>
                <a:latin typeface="RSU" pitchFamily="2" charset="-34"/>
                <a:cs typeface="RSU" pitchFamily="2" charset="-34"/>
              </a:rPr>
              <a:t>บทสรุปของ </a:t>
            </a:r>
            <a:r>
              <a:rPr lang="en-US" sz="6000" dirty="0">
                <a:solidFill>
                  <a:srgbClr val="FFFFCC"/>
                </a:solidFill>
                <a:latin typeface="RSU" pitchFamily="2" charset="-34"/>
                <a:cs typeface="RSU" pitchFamily="2" charset="-34"/>
              </a:rPr>
              <a:t>Design </a:t>
            </a:r>
            <a:r>
              <a:rPr lang="en-US" sz="6000" dirty="0">
                <a:solidFill>
                  <a:srgbClr val="00CCFF"/>
                </a:solidFill>
                <a:latin typeface="RSU" pitchFamily="2" charset="-34"/>
                <a:cs typeface="RSU" pitchFamily="2" charset="-34"/>
              </a:rPr>
              <a:t>Thinking</a:t>
            </a:r>
            <a:endParaRPr lang="th-TH" sz="6000" dirty="0">
              <a:solidFill>
                <a:srgbClr val="00CCFF"/>
              </a:solidFill>
              <a:latin typeface="RSU" pitchFamily="2" charset="-34"/>
              <a:cs typeface="RSU" pitchFamily="2" charset="-3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0999" y="1625262"/>
            <a:ext cx="8721969" cy="48444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bg1"/>
              </a:buClr>
              <a:buFont typeface="Courier New" pitchFamily="49" charset="0"/>
              <a:buChar char="o"/>
            </a:pPr>
            <a:r>
              <a:rPr lang="th-TH" sz="2000" dirty="0">
                <a:solidFill>
                  <a:schemeClr val="bg1"/>
                </a:solidFill>
                <a:latin typeface="RSU" pitchFamily="2" charset="-34"/>
                <a:cs typeface="RSU" pitchFamily="2" charset="-34"/>
              </a:rPr>
              <a:t>ในกระบวนการ </a:t>
            </a:r>
            <a:r>
              <a:rPr lang="en-US" sz="2000" dirty="0">
                <a:solidFill>
                  <a:schemeClr val="bg1"/>
                </a:solidFill>
                <a:latin typeface="RSU" pitchFamily="2" charset="-34"/>
                <a:cs typeface="RSU" pitchFamily="2" charset="-34"/>
              </a:rPr>
              <a:t>Design Thinking </a:t>
            </a:r>
            <a:r>
              <a:rPr lang="th-TH" sz="2000" dirty="0">
                <a:solidFill>
                  <a:schemeClr val="bg1"/>
                </a:solidFill>
                <a:latin typeface="RSU" pitchFamily="2" charset="-34"/>
                <a:cs typeface="RSU" pitchFamily="2" charset="-34"/>
              </a:rPr>
              <a:t>เราควรทำไปทีละขั้นเริ่มจากการนิยามปัญหา </a:t>
            </a:r>
            <a:endParaRPr lang="en-US" sz="2000" dirty="0">
              <a:solidFill>
                <a:schemeClr val="bg1"/>
              </a:solidFill>
              <a:latin typeface="RSU" pitchFamily="2" charset="-34"/>
              <a:cs typeface="RSU" pitchFamily="2" charset="-34"/>
            </a:endParaRPr>
          </a:p>
          <a:p>
            <a:pPr>
              <a:buClr>
                <a:schemeClr val="bg1"/>
              </a:buClr>
            </a:pPr>
            <a:r>
              <a:rPr lang="en-US" sz="2000" dirty="0">
                <a:solidFill>
                  <a:schemeClr val="bg1"/>
                </a:solidFill>
                <a:latin typeface="RSU" pitchFamily="2" charset="-34"/>
                <a:cs typeface="RSU" pitchFamily="2" charset="-34"/>
              </a:rPr>
              <a:t>     </a:t>
            </a:r>
            <a:r>
              <a:rPr lang="th-TH" sz="2000" dirty="0">
                <a:solidFill>
                  <a:schemeClr val="bg1"/>
                </a:solidFill>
                <a:latin typeface="RSU" pitchFamily="2" charset="-34"/>
                <a:cs typeface="RSU" pitchFamily="2" charset="-34"/>
              </a:rPr>
              <a:t>และจบลงที่การทดสอบ</a:t>
            </a:r>
          </a:p>
          <a:p>
            <a:pPr marL="342900" indent="-342900">
              <a:buClr>
                <a:schemeClr val="bg1"/>
              </a:buClr>
              <a:buFont typeface="Courier New" pitchFamily="49" charset="0"/>
              <a:buChar char="o"/>
            </a:pPr>
            <a:endParaRPr lang="th-TH" sz="2000" dirty="0">
              <a:solidFill>
                <a:schemeClr val="bg1"/>
              </a:solidFill>
              <a:latin typeface="RSU" pitchFamily="2" charset="-34"/>
              <a:cs typeface="RSU" pitchFamily="2" charset="-34"/>
            </a:endParaRPr>
          </a:p>
          <a:p>
            <a:pPr marL="342900" indent="-342900">
              <a:lnSpc>
                <a:spcPct val="110000"/>
              </a:lnSpc>
              <a:buClr>
                <a:schemeClr val="bg1"/>
              </a:buClr>
              <a:buFont typeface="Courier New" pitchFamily="49" charset="0"/>
              <a:buChar char="o"/>
            </a:pPr>
            <a:r>
              <a:rPr lang="th-TH" sz="2000" dirty="0">
                <a:solidFill>
                  <a:schemeClr val="bg1"/>
                </a:solidFill>
                <a:latin typeface="RSU" pitchFamily="2" charset="-34"/>
                <a:cs typeface="RSU" pitchFamily="2" charset="-34"/>
              </a:rPr>
              <a:t>เมื่อได้บทสรุปจากขั้นตอนการทดสอบว่าควรปรับเปลี่ยนต้นแบบ</a:t>
            </a:r>
            <a:r>
              <a:rPr lang="en-US" sz="2000" dirty="0">
                <a:solidFill>
                  <a:schemeClr val="bg1"/>
                </a:solidFill>
                <a:latin typeface="RSU" pitchFamily="2" charset="-34"/>
                <a:cs typeface="RSU" pitchFamily="2" charset="-34"/>
              </a:rPr>
              <a:t> </a:t>
            </a:r>
            <a:r>
              <a:rPr lang="th-TH" sz="2000" dirty="0">
                <a:solidFill>
                  <a:schemeClr val="bg1"/>
                </a:solidFill>
                <a:latin typeface="RSU" pitchFamily="2" charset="-34"/>
                <a:cs typeface="RSU" pitchFamily="2" charset="-34"/>
              </a:rPr>
              <a:t>เราควรย้อนกลับไปที่</a:t>
            </a:r>
            <a:endParaRPr lang="en-US" sz="2000" dirty="0">
              <a:solidFill>
                <a:schemeClr val="bg1"/>
              </a:solidFill>
              <a:latin typeface="RSU" pitchFamily="2" charset="-34"/>
              <a:cs typeface="RSU" pitchFamily="2" charset="-34"/>
            </a:endParaRPr>
          </a:p>
          <a:p>
            <a:pPr>
              <a:lnSpc>
                <a:spcPct val="110000"/>
              </a:lnSpc>
              <a:buClr>
                <a:schemeClr val="bg1"/>
              </a:buClr>
            </a:pPr>
            <a:r>
              <a:rPr lang="en-US" sz="2000" dirty="0">
                <a:solidFill>
                  <a:schemeClr val="bg1"/>
                </a:solidFill>
                <a:latin typeface="RSU" pitchFamily="2" charset="-34"/>
                <a:cs typeface="RSU" pitchFamily="2" charset="-34"/>
              </a:rPr>
              <a:t>     </a:t>
            </a:r>
            <a:r>
              <a:rPr lang="th-TH" sz="2000" dirty="0">
                <a:solidFill>
                  <a:schemeClr val="bg1"/>
                </a:solidFill>
                <a:latin typeface="RSU" pitchFamily="2" charset="-34"/>
                <a:cs typeface="RSU" pitchFamily="2" charset="-34"/>
              </a:rPr>
              <a:t>ขั้นตอนการสร้างต้นแบบและแก้ไข</a:t>
            </a:r>
          </a:p>
          <a:p>
            <a:pPr marL="342900" indent="-342900">
              <a:lnSpc>
                <a:spcPct val="110000"/>
              </a:lnSpc>
              <a:buClr>
                <a:schemeClr val="bg1"/>
              </a:buClr>
              <a:buFont typeface="Courier New" pitchFamily="49" charset="0"/>
              <a:buChar char="o"/>
            </a:pPr>
            <a:endParaRPr lang="th-TH" sz="2000" dirty="0">
              <a:solidFill>
                <a:schemeClr val="bg1"/>
              </a:solidFill>
              <a:latin typeface="RSU" pitchFamily="2" charset="-34"/>
              <a:cs typeface="RSU" pitchFamily="2" charset="-34"/>
            </a:endParaRPr>
          </a:p>
          <a:p>
            <a:pPr marL="342900" indent="-342900">
              <a:lnSpc>
                <a:spcPct val="110000"/>
              </a:lnSpc>
              <a:buClr>
                <a:schemeClr val="bg1"/>
              </a:buClr>
              <a:buFont typeface="Courier New" pitchFamily="49" charset="0"/>
              <a:buChar char="o"/>
            </a:pPr>
            <a:r>
              <a:rPr lang="th-TH" sz="2000" dirty="0">
                <a:solidFill>
                  <a:schemeClr val="bg1"/>
                </a:solidFill>
                <a:latin typeface="RSU" pitchFamily="2" charset="-34"/>
                <a:cs typeface="RSU" pitchFamily="2" charset="-34"/>
              </a:rPr>
              <a:t>ถ้าในขั้นตอนการสร้างต้นแบบ เราพบว่า</a:t>
            </a:r>
            <a:r>
              <a:rPr lang="th-TH" sz="2000" dirty="0" err="1">
                <a:solidFill>
                  <a:schemeClr val="bg1"/>
                </a:solidFill>
                <a:latin typeface="RSU" pitchFamily="2" charset="-34"/>
                <a:cs typeface="RSU" pitchFamily="2" charset="-34"/>
              </a:rPr>
              <a:t>ไอเดีย</a:t>
            </a:r>
            <a:r>
              <a:rPr lang="th-TH" sz="2000" dirty="0">
                <a:solidFill>
                  <a:schemeClr val="bg1"/>
                </a:solidFill>
                <a:latin typeface="RSU" pitchFamily="2" charset="-34"/>
                <a:cs typeface="RSU" pitchFamily="2" charset="-34"/>
              </a:rPr>
              <a:t>นี้นำไปใช้จริงได้ยาก เราควรกลับไปที่</a:t>
            </a:r>
            <a:endParaRPr lang="en-US" sz="2000" dirty="0">
              <a:solidFill>
                <a:schemeClr val="bg1"/>
              </a:solidFill>
              <a:latin typeface="RSU" pitchFamily="2" charset="-34"/>
              <a:cs typeface="RSU" pitchFamily="2" charset="-34"/>
            </a:endParaRPr>
          </a:p>
          <a:p>
            <a:pPr>
              <a:lnSpc>
                <a:spcPct val="110000"/>
              </a:lnSpc>
              <a:buClr>
                <a:schemeClr val="bg1"/>
              </a:buClr>
            </a:pPr>
            <a:r>
              <a:rPr lang="en-US" sz="2000" dirty="0">
                <a:solidFill>
                  <a:schemeClr val="bg1"/>
                </a:solidFill>
                <a:latin typeface="RSU" pitchFamily="2" charset="-34"/>
                <a:cs typeface="RSU" pitchFamily="2" charset="-34"/>
              </a:rPr>
              <a:t>     </a:t>
            </a:r>
            <a:r>
              <a:rPr lang="th-TH" sz="2000" dirty="0">
                <a:solidFill>
                  <a:schemeClr val="bg1"/>
                </a:solidFill>
                <a:latin typeface="RSU" pitchFamily="2" charset="-34"/>
                <a:cs typeface="RSU" pitchFamily="2" charset="-34"/>
              </a:rPr>
              <a:t>ขั้นตอนการสร้างสรรค์ แล้วคิดหา</a:t>
            </a:r>
            <a:r>
              <a:rPr lang="th-TH" sz="2000" dirty="0" err="1">
                <a:solidFill>
                  <a:schemeClr val="bg1"/>
                </a:solidFill>
                <a:latin typeface="RSU" pitchFamily="2" charset="-34"/>
                <a:cs typeface="RSU" pitchFamily="2" charset="-34"/>
              </a:rPr>
              <a:t>ไอเดีย</a:t>
            </a:r>
            <a:r>
              <a:rPr lang="th-TH" sz="2000" dirty="0">
                <a:solidFill>
                  <a:schemeClr val="bg1"/>
                </a:solidFill>
                <a:latin typeface="RSU" pitchFamily="2" charset="-34"/>
                <a:cs typeface="RSU" pitchFamily="2" charset="-34"/>
              </a:rPr>
              <a:t>ใหม่ที่ง่ายขึ้น</a:t>
            </a:r>
          </a:p>
          <a:p>
            <a:pPr marL="342900" indent="-342900">
              <a:lnSpc>
                <a:spcPct val="110000"/>
              </a:lnSpc>
              <a:buClr>
                <a:schemeClr val="bg1"/>
              </a:buClr>
              <a:buFont typeface="Courier New" pitchFamily="49" charset="0"/>
              <a:buChar char="o"/>
            </a:pPr>
            <a:endParaRPr lang="th-TH" sz="2000" dirty="0">
              <a:solidFill>
                <a:schemeClr val="bg1"/>
              </a:solidFill>
              <a:latin typeface="RSU" pitchFamily="2" charset="-34"/>
              <a:cs typeface="RSU" pitchFamily="2" charset="-34"/>
            </a:endParaRPr>
          </a:p>
          <a:p>
            <a:pPr marL="342900" indent="-342900">
              <a:lnSpc>
                <a:spcPct val="110000"/>
              </a:lnSpc>
              <a:buClr>
                <a:schemeClr val="bg1"/>
              </a:buClr>
              <a:buFont typeface="Courier New" pitchFamily="49" charset="0"/>
              <a:buChar char="o"/>
            </a:pPr>
            <a:r>
              <a:rPr lang="th-TH" sz="2000" i="1" dirty="0">
                <a:solidFill>
                  <a:schemeClr val="bg1"/>
                </a:solidFill>
                <a:latin typeface="RSU" pitchFamily="2" charset="-34"/>
                <a:cs typeface="RSU" pitchFamily="2" charset="-34"/>
              </a:rPr>
              <a:t>ถ้าคิด</a:t>
            </a:r>
            <a:r>
              <a:rPr lang="th-TH" sz="2000" i="1" dirty="0" err="1">
                <a:solidFill>
                  <a:schemeClr val="bg1"/>
                </a:solidFill>
                <a:latin typeface="RSU" pitchFamily="2" charset="-34"/>
                <a:cs typeface="RSU" pitchFamily="2" charset="-34"/>
              </a:rPr>
              <a:t>ไอเดีย</a:t>
            </a:r>
            <a:r>
              <a:rPr lang="th-TH" sz="2000" i="1" dirty="0">
                <a:solidFill>
                  <a:schemeClr val="bg1"/>
                </a:solidFill>
                <a:latin typeface="RSU" pitchFamily="2" charset="-34"/>
                <a:cs typeface="RSU" pitchFamily="2" charset="-34"/>
              </a:rPr>
              <a:t>ไม่ออก อาจแสดงว่าเราระบุปัญหาไม่ถูกต้อง</a:t>
            </a:r>
          </a:p>
          <a:p>
            <a:pPr marL="342900" indent="-342900">
              <a:lnSpc>
                <a:spcPct val="110000"/>
              </a:lnSpc>
              <a:buClr>
                <a:schemeClr val="bg1"/>
              </a:buClr>
              <a:buFont typeface="Courier New" pitchFamily="49" charset="0"/>
              <a:buChar char="o"/>
            </a:pPr>
            <a:endParaRPr lang="th-TH" sz="2000" dirty="0">
              <a:solidFill>
                <a:schemeClr val="bg1"/>
              </a:solidFill>
              <a:latin typeface="RSU" pitchFamily="2" charset="-34"/>
              <a:cs typeface="RSU" pitchFamily="2" charset="-34"/>
            </a:endParaRPr>
          </a:p>
          <a:p>
            <a:pPr marL="342900" indent="-342900">
              <a:lnSpc>
                <a:spcPct val="110000"/>
              </a:lnSpc>
              <a:buClr>
                <a:schemeClr val="bg1"/>
              </a:buClr>
              <a:buFont typeface="Courier New" pitchFamily="49" charset="0"/>
              <a:buChar char="o"/>
            </a:pPr>
            <a:r>
              <a:rPr lang="th-TH" sz="2000" dirty="0">
                <a:solidFill>
                  <a:schemeClr val="bg1"/>
                </a:solidFill>
                <a:latin typeface="RSU" pitchFamily="2" charset="-34"/>
                <a:cs typeface="RSU" pitchFamily="2" charset="-34"/>
              </a:rPr>
              <a:t>ถ้าพบความยากในการระบุปัญหา เราต้องกลับไปที่ขั้นตอน </a:t>
            </a:r>
            <a:r>
              <a:rPr lang="en-US" sz="2400" dirty="0" err="1">
                <a:solidFill>
                  <a:schemeClr val="bg1"/>
                </a:solidFill>
                <a:latin typeface="RSU" pitchFamily="2" charset="-34"/>
                <a:cs typeface="RSU" pitchFamily="2" charset="-34"/>
              </a:rPr>
              <a:t>empathise</a:t>
            </a:r>
            <a:br>
              <a:rPr lang="th-TH" sz="2400" dirty="0">
                <a:solidFill>
                  <a:schemeClr val="bg1"/>
                </a:solidFill>
                <a:latin typeface="RSU" pitchFamily="2" charset="-34"/>
                <a:cs typeface="RSU" pitchFamily="2" charset="-34"/>
              </a:rPr>
            </a:br>
            <a:r>
              <a:rPr lang="th-TH" sz="2000" dirty="0">
                <a:solidFill>
                  <a:schemeClr val="bg1"/>
                </a:solidFill>
                <a:latin typeface="RSU" pitchFamily="2" charset="-34"/>
                <a:cs typeface="RSU" pitchFamily="2" charset="-34"/>
              </a:rPr>
              <a:t>คือการทำความเข้าใจลูกค้าอย่างลึกซึ้ง</a:t>
            </a:r>
            <a:endParaRPr lang="en-US" sz="2000" dirty="0">
              <a:solidFill>
                <a:schemeClr val="bg1"/>
              </a:solidFill>
              <a:latin typeface="RSU" pitchFamily="2" charset="-34"/>
              <a:cs typeface="RSU" pitchFamily="2" charset="-34"/>
            </a:endParaRPr>
          </a:p>
          <a:p>
            <a:pPr marL="342900" indent="-342900">
              <a:buClr>
                <a:schemeClr val="bg1"/>
              </a:buClr>
              <a:buFont typeface="Courier New" pitchFamily="49" charset="0"/>
              <a:buChar char="o"/>
            </a:pPr>
            <a:endParaRPr lang="th-TH" sz="2000" dirty="0">
              <a:solidFill>
                <a:schemeClr val="bg1"/>
              </a:solidFill>
              <a:latin typeface="RSU" pitchFamily="2" charset="-34"/>
              <a:cs typeface="RSU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84309449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838200"/>
            <a:ext cx="9144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>
                <a:solidFill>
                  <a:schemeClr val="bg1"/>
                </a:solidFill>
                <a:latin typeface="RSU" pitchFamily="2" charset="-34"/>
                <a:cs typeface="RSU" pitchFamily="2" charset="-34"/>
              </a:rPr>
              <a:t>   </a:t>
            </a:r>
            <a:r>
              <a:rPr lang="en-US" sz="3200" b="1" i="1" dirty="0" err="1">
                <a:solidFill>
                  <a:schemeClr val="bg1"/>
                </a:solidFill>
                <a:latin typeface="RSU" pitchFamily="2" charset="-34"/>
                <a:cs typeface="RSU" pitchFamily="2" charset="-34"/>
              </a:rPr>
              <a:t>WorkShop</a:t>
            </a:r>
            <a:br>
              <a:rPr lang="en-US" sz="3200" b="1" i="1" dirty="0">
                <a:solidFill>
                  <a:schemeClr val="bg1"/>
                </a:solidFill>
                <a:latin typeface="RSU" pitchFamily="2" charset="-34"/>
                <a:cs typeface="RSU" pitchFamily="2" charset="-34"/>
              </a:rPr>
            </a:br>
            <a:br>
              <a:rPr lang="en-US" sz="3200" b="1" i="1" dirty="0">
                <a:solidFill>
                  <a:schemeClr val="bg1"/>
                </a:solidFill>
                <a:latin typeface="RSU" pitchFamily="2" charset="-34"/>
                <a:cs typeface="RSU" pitchFamily="2" charset="-34"/>
              </a:rPr>
            </a:br>
            <a:r>
              <a:rPr lang="th-TH" sz="8000" b="1" i="1" dirty="0">
                <a:solidFill>
                  <a:srgbClr val="00CCFF"/>
                </a:solidFill>
                <a:latin typeface="RSU" pitchFamily="2" charset="-34"/>
                <a:cs typeface="RSU" pitchFamily="2" charset="-34"/>
              </a:rPr>
              <a:t>“ </a:t>
            </a:r>
            <a:r>
              <a:rPr lang="en-US" sz="8000" b="1" i="1" dirty="0">
                <a:solidFill>
                  <a:srgbClr val="00CCFF"/>
                </a:solidFill>
                <a:latin typeface="RSU" pitchFamily="2" charset="-34"/>
                <a:cs typeface="RSU" pitchFamily="2" charset="-34"/>
              </a:rPr>
              <a:t> </a:t>
            </a:r>
            <a:r>
              <a:rPr lang="th-TH" sz="4400" i="1" dirty="0">
                <a:solidFill>
                  <a:srgbClr val="FFFFCC"/>
                </a:solidFill>
                <a:latin typeface="RSU" pitchFamily="2" charset="-34"/>
                <a:cs typeface="RSU" pitchFamily="2" charset="-34"/>
              </a:rPr>
              <a:t>ออกแบบชีวิตตัวเองในยุค </a:t>
            </a:r>
            <a:r>
              <a:rPr lang="en-US" sz="4400" i="1" dirty="0">
                <a:solidFill>
                  <a:srgbClr val="FFFFCC"/>
                </a:solidFill>
                <a:latin typeface="RSU" pitchFamily="2" charset="-34"/>
                <a:cs typeface="RSU" pitchFamily="2" charset="-34"/>
              </a:rPr>
              <a:t>covid-19</a:t>
            </a:r>
            <a:endParaRPr lang="th-TH" sz="4400" i="1" dirty="0">
              <a:solidFill>
                <a:srgbClr val="FFFFCC"/>
              </a:solidFill>
              <a:latin typeface="RSU" pitchFamily="2" charset="-34"/>
              <a:cs typeface="RSU" pitchFamily="2" charset="-34"/>
            </a:endParaRPr>
          </a:p>
          <a:p>
            <a:r>
              <a:rPr lang="th-TH" sz="2000" i="1" dirty="0">
                <a:solidFill>
                  <a:schemeClr val="bg1"/>
                </a:solidFill>
                <a:latin typeface="RSU" pitchFamily="2" charset="-34"/>
                <a:cs typeface="RSU" pitchFamily="2" charset="-34"/>
              </a:rPr>
              <a:t>                                                                                                              </a:t>
            </a:r>
            <a:r>
              <a:rPr lang="th-TH" sz="9600" i="1" dirty="0">
                <a:solidFill>
                  <a:srgbClr val="00CCFF"/>
                </a:solidFill>
                <a:latin typeface="RSU" pitchFamily="2" charset="-34"/>
                <a:cs typeface="RSU" pitchFamily="2" charset="-34"/>
              </a:rPr>
              <a:t>” </a:t>
            </a:r>
          </a:p>
        </p:txBody>
      </p:sp>
    </p:spTree>
    <p:extLst>
      <p:ext uri="{BB962C8B-B14F-4D97-AF65-F5344CB8AC3E}">
        <p14:creationId xmlns:p14="http://schemas.microsoft.com/office/powerpoint/2010/main" val="105729811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09600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6000" i="1" dirty="0">
                <a:solidFill>
                  <a:schemeClr val="bg1"/>
                </a:solidFill>
                <a:latin typeface="RSU" pitchFamily="2" charset="-34"/>
                <a:cs typeface="RSU" pitchFamily="2" charset="-34"/>
              </a:rPr>
              <a:t>	เช่น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0999" y="1625262"/>
            <a:ext cx="872196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bg1"/>
              </a:buClr>
            </a:pPr>
            <a:endParaRPr lang="th-TH" sz="2000" dirty="0">
              <a:solidFill>
                <a:srgbClr val="FFFFCC"/>
              </a:solidFill>
              <a:latin typeface="RSU" pitchFamily="2" charset="-34"/>
              <a:cs typeface="RSU" pitchFamily="2" charset="-34"/>
            </a:endParaRPr>
          </a:p>
          <a:p>
            <a:pPr marL="342900" indent="-342900">
              <a:buClr>
                <a:schemeClr val="bg1"/>
              </a:buClr>
              <a:buFont typeface="Courier New" pitchFamily="49" charset="0"/>
              <a:buChar char="o"/>
            </a:pPr>
            <a:r>
              <a:rPr lang="th-TH" sz="2000" dirty="0">
                <a:solidFill>
                  <a:srgbClr val="FFFFCC"/>
                </a:solidFill>
                <a:latin typeface="RSU" pitchFamily="2" charset="-34"/>
                <a:cs typeface="RSU" pitchFamily="2" charset="-34"/>
              </a:rPr>
              <a:t>ความน่าเบื่อหน่าย คุณไม่ได้เจอเพื่อน ไม่ได้ออกไปดูหนัง ฟังเพลง ปาร์ตี้ร้านเหล้า</a:t>
            </a:r>
            <a:br>
              <a:rPr lang="th-TH" sz="2000" dirty="0">
                <a:solidFill>
                  <a:srgbClr val="FFFFCC"/>
                </a:solidFill>
                <a:latin typeface="RSU" pitchFamily="2" charset="-34"/>
                <a:cs typeface="RSU" pitchFamily="2" charset="-34"/>
              </a:rPr>
            </a:br>
            <a:r>
              <a:rPr lang="th-TH" sz="2000" dirty="0">
                <a:solidFill>
                  <a:srgbClr val="FFFFCC"/>
                </a:solidFill>
                <a:latin typeface="RSU" pitchFamily="2" charset="-34"/>
                <a:cs typeface="RSU" pitchFamily="2" charset="-34"/>
              </a:rPr>
              <a:t>	แล้ว คุณจะ .... ได้ยังไง</a:t>
            </a:r>
          </a:p>
          <a:p>
            <a:pPr marL="342900" indent="-342900">
              <a:buClr>
                <a:schemeClr val="bg1"/>
              </a:buClr>
              <a:buFont typeface="Courier New" pitchFamily="49" charset="0"/>
              <a:buChar char="o"/>
            </a:pPr>
            <a:endParaRPr lang="th-TH" sz="2000" dirty="0">
              <a:solidFill>
                <a:srgbClr val="FFFFCC"/>
              </a:solidFill>
              <a:latin typeface="RSU" pitchFamily="2" charset="-34"/>
              <a:cs typeface="RSU" pitchFamily="2" charset="-34"/>
            </a:endParaRPr>
          </a:p>
          <a:p>
            <a:pPr marL="342900" indent="-342900">
              <a:buClr>
                <a:schemeClr val="bg1"/>
              </a:buClr>
              <a:buFont typeface="Courier New" pitchFamily="49" charset="0"/>
              <a:buChar char="o"/>
            </a:pPr>
            <a:r>
              <a:rPr lang="th-TH" sz="2000" dirty="0">
                <a:solidFill>
                  <a:srgbClr val="FFFFCC"/>
                </a:solidFill>
                <a:latin typeface="RSU" pitchFamily="2" charset="-34"/>
                <a:cs typeface="RSU" pitchFamily="2" charset="-34"/>
              </a:rPr>
              <a:t>หรือคุณจะมองในเรื่องของ การเสียดายเวลาที่ไม่ได้ไปเรียนหนังสือ หายใจทิ้งไปวันๆ</a:t>
            </a:r>
            <a:br>
              <a:rPr lang="th-TH" sz="2000" dirty="0">
                <a:solidFill>
                  <a:srgbClr val="FFFFCC"/>
                </a:solidFill>
                <a:latin typeface="RSU" pitchFamily="2" charset="-34"/>
                <a:cs typeface="RSU" pitchFamily="2" charset="-34"/>
              </a:rPr>
            </a:br>
            <a:r>
              <a:rPr lang="th-TH" sz="2000" dirty="0">
                <a:solidFill>
                  <a:srgbClr val="FFFFCC"/>
                </a:solidFill>
                <a:latin typeface="RSU" pitchFamily="2" charset="-34"/>
                <a:cs typeface="RSU" pitchFamily="2" charset="-34"/>
              </a:rPr>
              <a:t>	แล้วคุณจะ  .... ได้ยังไง </a:t>
            </a:r>
          </a:p>
          <a:p>
            <a:pPr marL="342900" indent="-342900">
              <a:buClr>
                <a:schemeClr val="bg1"/>
              </a:buClr>
              <a:buFont typeface="Courier New" pitchFamily="49" charset="0"/>
              <a:buChar char="o"/>
            </a:pPr>
            <a:endParaRPr lang="th-TH" sz="2000" dirty="0">
              <a:solidFill>
                <a:srgbClr val="FFFFCC"/>
              </a:solidFill>
              <a:latin typeface="RSU" pitchFamily="2" charset="-34"/>
              <a:cs typeface="RSU" pitchFamily="2" charset="-34"/>
            </a:endParaRPr>
          </a:p>
          <a:p>
            <a:pPr marL="342900" indent="-342900">
              <a:buClr>
                <a:schemeClr val="bg1"/>
              </a:buClr>
              <a:buFont typeface="Courier New" pitchFamily="49" charset="0"/>
              <a:buChar char="o"/>
            </a:pPr>
            <a:r>
              <a:rPr lang="th-TH" sz="2000" dirty="0">
                <a:solidFill>
                  <a:srgbClr val="FFFFCC"/>
                </a:solidFill>
                <a:latin typeface="RSU" pitchFamily="2" charset="-34"/>
                <a:cs typeface="RSU" pitchFamily="2" charset="-34"/>
              </a:rPr>
              <a:t>หรือ คุณกังวลมากเกี่ยวกับโค</a:t>
            </a:r>
            <a:r>
              <a:rPr lang="th-TH" sz="2000" dirty="0" err="1">
                <a:solidFill>
                  <a:srgbClr val="FFFFCC"/>
                </a:solidFill>
                <a:latin typeface="RSU" pitchFamily="2" charset="-34"/>
                <a:cs typeface="RSU" pitchFamily="2" charset="-34"/>
              </a:rPr>
              <a:t>วิค</a:t>
            </a:r>
            <a:r>
              <a:rPr lang="th-TH" sz="2000" dirty="0">
                <a:solidFill>
                  <a:srgbClr val="FFFFCC"/>
                </a:solidFill>
                <a:latin typeface="RSU" pitchFamily="2" charset="-34"/>
                <a:cs typeface="RSU" pitchFamily="2" charset="-34"/>
              </a:rPr>
              <a:t>กลัวจะติด</a:t>
            </a:r>
            <a:br>
              <a:rPr lang="th-TH" sz="2000" dirty="0">
                <a:solidFill>
                  <a:srgbClr val="FFFFCC"/>
                </a:solidFill>
                <a:latin typeface="RSU" pitchFamily="2" charset="-34"/>
                <a:cs typeface="RSU" pitchFamily="2" charset="-34"/>
              </a:rPr>
            </a:br>
            <a:r>
              <a:rPr lang="th-TH" sz="2000" dirty="0">
                <a:solidFill>
                  <a:srgbClr val="FFFFCC"/>
                </a:solidFill>
                <a:latin typeface="RSU" pitchFamily="2" charset="-34"/>
                <a:cs typeface="RSU" pitchFamily="2" charset="-34"/>
              </a:rPr>
              <a:t>	แล้วคุณจะ  .... ได้อย่างไร</a:t>
            </a:r>
          </a:p>
          <a:p>
            <a:pPr marL="342900" indent="-342900">
              <a:buClr>
                <a:schemeClr val="bg1"/>
              </a:buClr>
              <a:buFont typeface="Courier New" pitchFamily="49" charset="0"/>
              <a:buChar char="o"/>
            </a:pPr>
            <a:endParaRPr lang="th-TH" sz="2000" dirty="0">
              <a:solidFill>
                <a:srgbClr val="FFFFCC"/>
              </a:solidFill>
              <a:latin typeface="RSU" pitchFamily="2" charset="-34"/>
              <a:cs typeface="RSU" pitchFamily="2" charset="-34"/>
            </a:endParaRPr>
          </a:p>
          <a:p>
            <a:pPr marL="342900" indent="-342900">
              <a:buClr>
                <a:schemeClr val="bg1"/>
              </a:buClr>
              <a:buFont typeface="Courier New" pitchFamily="49" charset="0"/>
              <a:buChar char="o"/>
            </a:pPr>
            <a:r>
              <a:rPr lang="th-TH" sz="2000" dirty="0">
                <a:solidFill>
                  <a:srgbClr val="FFFFCC"/>
                </a:solidFill>
                <a:latin typeface="RSU" pitchFamily="2" charset="-34"/>
                <a:cs typeface="RSU" pitchFamily="2" charset="-34"/>
              </a:rPr>
              <a:t>หรือ คุณไมสามารถออกไปหารายได้พิเศษได้เหมือนเคย	</a:t>
            </a:r>
          </a:p>
          <a:p>
            <a:pPr lvl="1">
              <a:buClr>
                <a:schemeClr val="bg1"/>
              </a:buClr>
            </a:pPr>
            <a:r>
              <a:rPr lang="th-TH" sz="2000" dirty="0">
                <a:solidFill>
                  <a:srgbClr val="FFFFCC"/>
                </a:solidFill>
                <a:latin typeface="RSU" pitchFamily="2" charset="-34"/>
                <a:cs typeface="RSU" pitchFamily="2" charset="-34"/>
              </a:rPr>
              <a:t>	แล้วคุณจะ  .... ได้อย่างไร</a:t>
            </a:r>
          </a:p>
        </p:txBody>
      </p:sp>
    </p:spTree>
    <p:extLst>
      <p:ext uri="{BB962C8B-B14F-4D97-AF65-F5344CB8AC3E}">
        <p14:creationId xmlns:p14="http://schemas.microsoft.com/office/powerpoint/2010/main" val="24257706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09600"/>
            <a:ext cx="914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>
                <a:solidFill>
                  <a:srgbClr val="FFFFCC"/>
                </a:solidFill>
                <a:latin typeface="RSU" pitchFamily="2" charset="-34"/>
                <a:cs typeface="RSU" pitchFamily="2" charset="-34"/>
              </a:rPr>
              <a:t>Pain </a:t>
            </a:r>
            <a:r>
              <a:rPr lang="en-US" sz="8800" dirty="0">
                <a:solidFill>
                  <a:srgbClr val="00CCFF"/>
                </a:solidFill>
                <a:latin typeface="RSU" pitchFamily="2" charset="-34"/>
                <a:cs typeface="RSU" pitchFamily="2" charset="-34"/>
              </a:rPr>
              <a:t>Point</a:t>
            </a:r>
            <a:endParaRPr lang="th-TH" sz="8800" dirty="0">
              <a:solidFill>
                <a:srgbClr val="00CCFF"/>
              </a:solidFill>
              <a:latin typeface="RSU" pitchFamily="2" charset="-34"/>
              <a:cs typeface="RSU" pitchFamily="2" charset="-3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828800"/>
            <a:ext cx="91440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>
                <a:solidFill>
                  <a:schemeClr val="bg1"/>
                </a:solidFill>
                <a:latin typeface="RSU" pitchFamily="2" charset="-34"/>
                <a:cs typeface="RSU" pitchFamily="2" charset="-34"/>
              </a:rPr>
              <a:t>   </a:t>
            </a:r>
            <a:r>
              <a:rPr lang="en-US" sz="8000" b="1" i="1" dirty="0">
                <a:solidFill>
                  <a:srgbClr val="00CCFF"/>
                </a:solidFill>
                <a:latin typeface="RSU" pitchFamily="2" charset="-34"/>
                <a:cs typeface="RSU" pitchFamily="2" charset="-34"/>
              </a:rPr>
              <a:t>“ </a:t>
            </a:r>
            <a:r>
              <a:rPr lang="th-TH" sz="2400" i="1" dirty="0">
                <a:solidFill>
                  <a:schemeClr val="bg1"/>
                </a:solidFill>
                <a:latin typeface="RSU" pitchFamily="2" charset="-34"/>
                <a:cs typeface="RSU" pitchFamily="2" charset="-34"/>
              </a:rPr>
              <a:t>คือปัญหาของลูกค้าที่เกิดจากสาเหตุบางอย่าง ที่ทำให้ลูกค้าไม่ชอบหรือ</a:t>
            </a:r>
            <a:br>
              <a:rPr lang="en-US" sz="2400" i="1" dirty="0">
                <a:solidFill>
                  <a:schemeClr val="bg1"/>
                </a:solidFill>
                <a:latin typeface="RSU" pitchFamily="2" charset="-34"/>
                <a:cs typeface="RSU" pitchFamily="2" charset="-34"/>
              </a:rPr>
            </a:br>
            <a:r>
              <a:rPr lang="en-US" sz="2400" i="1" dirty="0">
                <a:solidFill>
                  <a:schemeClr val="bg1"/>
                </a:solidFill>
                <a:latin typeface="RSU" pitchFamily="2" charset="-34"/>
                <a:cs typeface="RSU" pitchFamily="2" charset="-34"/>
              </a:rPr>
              <a:t>          </a:t>
            </a:r>
            <a:r>
              <a:rPr lang="th-TH" sz="2400" i="1" dirty="0">
                <a:solidFill>
                  <a:schemeClr val="bg1"/>
                </a:solidFill>
                <a:latin typeface="RSU" pitchFamily="2" charset="-34"/>
                <a:cs typeface="RSU" pitchFamily="2" charset="-34"/>
              </a:rPr>
              <a:t>ทำให้ใช้ชีวิตลำบากขึ้น ทำให้ลูกค้าต้องการแก้ปัญหาดังกล่าวโดยการ</a:t>
            </a:r>
            <a:br>
              <a:rPr lang="en-US" sz="2400" i="1" dirty="0">
                <a:solidFill>
                  <a:schemeClr val="bg1"/>
                </a:solidFill>
                <a:latin typeface="RSU" pitchFamily="2" charset="-34"/>
                <a:cs typeface="RSU" pitchFamily="2" charset="-34"/>
              </a:rPr>
            </a:br>
            <a:r>
              <a:rPr lang="en-US" sz="2400" i="1" dirty="0">
                <a:solidFill>
                  <a:schemeClr val="bg1"/>
                </a:solidFill>
                <a:latin typeface="RSU" pitchFamily="2" charset="-34"/>
                <a:cs typeface="RSU" pitchFamily="2" charset="-34"/>
              </a:rPr>
              <a:t>         </a:t>
            </a:r>
            <a:r>
              <a:rPr lang="th-TH" sz="2400" i="1" dirty="0">
                <a:solidFill>
                  <a:schemeClr val="bg1"/>
                </a:solidFill>
                <a:latin typeface="RSU" pitchFamily="2" charset="-34"/>
                <a:cs typeface="RSU" pitchFamily="2" charset="-34"/>
              </a:rPr>
              <a:t>ซื้อสินค้าหรือใช้บริการบางอย่างที่สามารถแก้ปัญหานั้นได้</a:t>
            </a:r>
            <a:r>
              <a:rPr lang="en-US" sz="2400" i="1" dirty="0">
                <a:solidFill>
                  <a:schemeClr val="bg1"/>
                </a:solidFill>
                <a:latin typeface="RSU" pitchFamily="2" charset="-34"/>
                <a:cs typeface="RSU" pitchFamily="2" charset="-34"/>
              </a:rPr>
              <a:t> </a:t>
            </a:r>
            <a:r>
              <a:rPr lang="en-US" sz="8000" b="1" i="1" dirty="0">
                <a:solidFill>
                  <a:srgbClr val="00CCFF"/>
                </a:solidFill>
                <a:latin typeface="RSU" pitchFamily="2" charset="-34"/>
                <a:cs typeface="RSU" pitchFamily="2" charset="-34"/>
              </a:rPr>
              <a:t>” </a:t>
            </a:r>
            <a:r>
              <a:rPr lang="en-US" sz="8000" i="1" dirty="0">
                <a:solidFill>
                  <a:srgbClr val="00CCFF"/>
                </a:solidFill>
                <a:latin typeface="RSU" pitchFamily="2" charset="-34"/>
                <a:cs typeface="RSU" pitchFamily="2" charset="-34"/>
              </a:rPr>
              <a:t> </a:t>
            </a:r>
            <a:endParaRPr lang="th-TH" sz="8000" i="1" dirty="0">
              <a:solidFill>
                <a:srgbClr val="00CCFF"/>
              </a:solidFill>
              <a:latin typeface="RSU" pitchFamily="2" charset="-34"/>
              <a:cs typeface="RSU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0870580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3460601"/>
              </p:ext>
            </p:extLst>
          </p:nvPr>
        </p:nvGraphicFramePr>
        <p:xfrm>
          <a:off x="304800" y="685800"/>
          <a:ext cx="8610600" cy="4419600"/>
        </p:xfrm>
        <a:graphic>
          <a:graphicData uri="http://schemas.openxmlformats.org/drawingml/2006/table">
            <a:tbl>
              <a:tblPr firstRow="1" bandRow="1">
                <a:effectLst/>
                <a:tableStyleId>{7DF18680-E054-41AD-8BC1-D1AEF772440D}</a:tableStyleId>
              </a:tblPr>
              <a:tblGrid>
                <a:gridCol w="41780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325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7200">
                <a:tc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latin typeface="RSU" pitchFamily="2" charset="-34"/>
                          <a:cs typeface="RSU" pitchFamily="2" charset="-34"/>
                        </a:rPr>
                        <a:t>การคิดแบบเดิม</a:t>
                      </a:r>
                      <a:r>
                        <a:rPr lang="pl-PL" sz="2400" dirty="0">
                          <a:latin typeface="RSU" pitchFamily="2" charset="-34"/>
                          <a:cs typeface="RSU" pitchFamily="2" charset="-34"/>
                        </a:rPr>
                        <a:t> </a:t>
                      </a:r>
                      <a:endParaRPr lang="pl-PL" sz="2400" b="1" dirty="0">
                        <a:latin typeface="RSU" pitchFamily="2" charset="-34"/>
                        <a:cs typeface="RSU" pitchFamily="2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latin typeface="RSU" pitchFamily="2" charset="-34"/>
                          <a:cs typeface="RSU" pitchFamily="2" charset="-34"/>
                        </a:rPr>
                        <a:t>การคิดแบบ </a:t>
                      </a:r>
                      <a:r>
                        <a:rPr lang="pl-PL" sz="2400" dirty="0">
                          <a:latin typeface="RSU" pitchFamily="2" charset="-34"/>
                          <a:cs typeface="RSU" pitchFamily="2" charset="-34"/>
                        </a:rPr>
                        <a:t>Design </a:t>
                      </a:r>
                      <a:r>
                        <a:rPr lang="pl-PL" sz="2400" dirty="0" err="1">
                          <a:solidFill>
                            <a:srgbClr val="FFFFCC"/>
                          </a:solidFill>
                          <a:latin typeface="RSU" pitchFamily="2" charset="-34"/>
                          <a:cs typeface="RSU" pitchFamily="2" charset="-34"/>
                        </a:rPr>
                        <a:t>Thinking</a:t>
                      </a:r>
                      <a:r>
                        <a:rPr lang="pl-PL" sz="2400" dirty="0">
                          <a:latin typeface="RSU" pitchFamily="2" charset="-34"/>
                          <a:cs typeface="RSU" pitchFamily="2" charset="-34"/>
                        </a:rPr>
                        <a:t>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32400"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endParaRPr lang="en-US" sz="2200" dirty="0">
                        <a:latin typeface="RSU" pitchFamily="2" charset="-34"/>
                        <a:cs typeface="RSU" pitchFamily="2" charset="-34"/>
                      </a:endParaRP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th-TH" sz="2200" dirty="0">
                          <a:latin typeface="RSU" pitchFamily="2" charset="-34"/>
                          <a:cs typeface="RSU" pitchFamily="2" charset="-34"/>
                        </a:rPr>
                        <a:t>หลีกเลี่ยงความผิดพลาด</a:t>
                      </a:r>
                      <a:endParaRPr lang="en-US" sz="2200" dirty="0">
                        <a:latin typeface="RSU" pitchFamily="2" charset="-34"/>
                        <a:cs typeface="RSU" pitchFamily="2" charset="-34"/>
                      </a:endParaRP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th-TH" sz="2200" dirty="0">
                          <a:latin typeface="RSU" pitchFamily="2" charset="-34"/>
                          <a:cs typeface="RSU" pitchFamily="2" charset="-34"/>
                        </a:rPr>
                        <a:t>ทำตามคำสั่ง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th-TH" sz="2200" dirty="0">
                          <a:latin typeface="RSU" pitchFamily="2" charset="-34"/>
                          <a:cs typeface="RSU" pitchFamily="2" charset="-34"/>
                        </a:rPr>
                        <a:t>สื่อสารทางเดียว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th-TH" sz="2200" dirty="0">
                          <a:latin typeface="RSU" pitchFamily="2" charset="-34"/>
                          <a:cs typeface="RSU" pitchFamily="2" charset="-34"/>
                        </a:rPr>
                        <a:t>มีเหตุผล </a:t>
                      </a:r>
                      <a:r>
                        <a:rPr lang="en-US" sz="2200" dirty="0">
                          <a:latin typeface="RSU" pitchFamily="2" charset="-34"/>
                          <a:cs typeface="RSU" pitchFamily="2" charset="-34"/>
                        </a:rPr>
                        <a:t>:</a:t>
                      </a:r>
                      <a:r>
                        <a:rPr lang="en-US" sz="2200" baseline="0" dirty="0">
                          <a:latin typeface="RSU" pitchFamily="2" charset="-34"/>
                          <a:cs typeface="RSU" pitchFamily="2" charset="-34"/>
                        </a:rPr>
                        <a:t> </a:t>
                      </a:r>
                      <a:r>
                        <a:rPr lang="th-TH" sz="2200" baseline="0" dirty="0">
                          <a:latin typeface="RSU" pitchFamily="2" charset="-34"/>
                          <a:cs typeface="RSU" pitchFamily="2" charset="-34"/>
                        </a:rPr>
                        <a:t>ใช้ต้นแบบเชิงตัวเลข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th-TH" sz="2200" baseline="0" dirty="0">
                          <a:latin typeface="RSU" pitchFamily="2" charset="-34"/>
                          <a:cs typeface="RSU" pitchFamily="2" charset="-34"/>
                        </a:rPr>
                        <a:t>การวิเคราะห์มุ่งไปที่การพิสูจน์หาคำตอบที่ดีที่สุดเพียงคำตอบเดียว 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th-TH" sz="2200" baseline="0" dirty="0">
                          <a:latin typeface="RSU" pitchFamily="2" charset="-34"/>
                          <a:cs typeface="RSU" pitchFamily="2" charset="-34"/>
                        </a:rPr>
                        <a:t>การวางแผน 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th-TH" sz="2200" baseline="0" dirty="0">
                          <a:latin typeface="RSU" pitchFamily="2" charset="-34"/>
                          <a:cs typeface="RSU" pitchFamily="2" charset="-34"/>
                        </a:rPr>
                        <a:t>ข้อเท็จจริงและตัวเลข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th-TH" sz="2200" baseline="0" dirty="0">
                          <a:latin typeface="RSU" pitchFamily="2" charset="-34"/>
                          <a:cs typeface="RSU" pitchFamily="2" charset="-34"/>
                        </a:rPr>
                        <a:t>การทำเป็น</a:t>
                      </a:r>
                      <a:r>
                        <a:rPr lang="th-TH" sz="2200" baseline="0" dirty="0" err="1">
                          <a:latin typeface="RSU" pitchFamily="2" charset="-34"/>
                          <a:cs typeface="RSU" pitchFamily="2" charset="-34"/>
                        </a:rPr>
                        <a:t>มาตราฐาน</a:t>
                      </a:r>
                      <a:endParaRPr lang="pl-PL" sz="2200" dirty="0">
                        <a:latin typeface="RSU" pitchFamily="2" charset="-34"/>
                        <a:cs typeface="RSU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itchFamily="34" charset="0"/>
                        <a:buChar char="•"/>
                      </a:pPr>
                      <a:endParaRPr lang="en-US" sz="2200" dirty="0">
                        <a:latin typeface="RSU" pitchFamily="2" charset="-34"/>
                        <a:cs typeface="RSU" pitchFamily="2" charset="-34"/>
                      </a:endParaRPr>
                    </a:p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th-TH" sz="2200" dirty="0">
                          <a:latin typeface="RSU" pitchFamily="2" charset="-34"/>
                          <a:cs typeface="RSU" pitchFamily="2" charset="-34"/>
                        </a:rPr>
                        <a:t>เรียนรู้จากความผิดพลาด</a:t>
                      </a:r>
                    </a:p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th-TH" sz="2200" dirty="0">
                          <a:latin typeface="RSU" pitchFamily="2" charset="-34"/>
                          <a:cs typeface="RSU" pitchFamily="2" charset="-34"/>
                        </a:rPr>
                        <a:t>ยอมรับความเสี่ยง</a:t>
                      </a:r>
                    </a:p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th-TH" sz="2200" dirty="0">
                          <a:latin typeface="RSU" pitchFamily="2" charset="-34"/>
                          <a:cs typeface="RSU" pitchFamily="2" charset="-34"/>
                        </a:rPr>
                        <a:t>มี</a:t>
                      </a:r>
                      <a:r>
                        <a:rPr lang="th-TH" sz="2200" dirty="0" err="1">
                          <a:latin typeface="RSU" pitchFamily="2" charset="-34"/>
                          <a:cs typeface="RSU" pitchFamily="2" charset="-34"/>
                        </a:rPr>
                        <a:t>ปฎิสัม</a:t>
                      </a:r>
                      <a:r>
                        <a:rPr lang="th-TH" sz="2200" dirty="0">
                          <a:latin typeface="RSU" pitchFamily="2" charset="-34"/>
                          <a:cs typeface="RSU" pitchFamily="2" charset="-34"/>
                        </a:rPr>
                        <a:t>พันธ์</a:t>
                      </a:r>
                    </a:p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th-TH" sz="2200" dirty="0">
                          <a:latin typeface="RSU" pitchFamily="2" charset="-34"/>
                          <a:cs typeface="RSU" pitchFamily="2" charset="-34"/>
                        </a:rPr>
                        <a:t>มีการพิจารณาทางอารมณ์ นอกจากเหตุผล </a:t>
                      </a:r>
                      <a:r>
                        <a:rPr lang="en-US" sz="2200" baseline="0" dirty="0">
                          <a:latin typeface="RSU" pitchFamily="2" charset="-34"/>
                          <a:cs typeface="RSU" pitchFamily="2" charset="-34"/>
                        </a:rPr>
                        <a:t>: </a:t>
                      </a:r>
                      <a:r>
                        <a:rPr lang="th-TH" sz="2200" baseline="0" dirty="0">
                          <a:latin typeface="RSU" pitchFamily="2" charset="-34"/>
                          <a:cs typeface="RSU" pitchFamily="2" charset="-34"/>
                        </a:rPr>
                        <a:t>ใช้</a:t>
                      </a:r>
                      <a:r>
                        <a:rPr lang="th-TH" sz="2200" dirty="0">
                          <a:latin typeface="RSU" pitchFamily="2" charset="-34"/>
                          <a:cs typeface="RSU" pitchFamily="2" charset="-34"/>
                        </a:rPr>
                        <a:t>ต้นแบบเชิงประสบการณ์</a:t>
                      </a:r>
                    </a:p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th-TH" sz="2200" dirty="0">
                          <a:latin typeface="RSU" pitchFamily="2" charset="-34"/>
                          <a:cs typeface="RSU" pitchFamily="2" charset="-34"/>
                        </a:rPr>
                        <a:t>ทำการทดลองโดยมีเป้าหมายไปที่</a:t>
                      </a:r>
                      <a:r>
                        <a:rPr lang="th-TH" sz="2200" dirty="0" err="1">
                          <a:latin typeface="RSU" pitchFamily="2" charset="-34"/>
                          <a:cs typeface="RSU" pitchFamily="2" charset="-34"/>
                        </a:rPr>
                        <a:t>การทำ</a:t>
                      </a:r>
                      <a:r>
                        <a:rPr lang="th-TH" sz="2200" dirty="0">
                          <a:latin typeface="RSU" pitchFamily="2" charset="-34"/>
                          <a:cs typeface="RSU" pitchFamily="2" charset="-34"/>
                        </a:rPr>
                        <a:t>ซ้ำเพื่อให้ได้คำตอบที่ดีกว่า</a:t>
                      </a:r>
                    </a:p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th-TH" sz="2200" dirty="0">
                          <a:latin typeface="RSU" pitchFamily="2" charset="-34"/>
                          <a:cs typeface="RSU" pitchFamily="2" charset="-34"/>
                        </a:rPr>
                        <a:t>ลงมือทำ</a:t>
                      </a:r>
                    </a:p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th-TH" sz="2200" dirty="0">
                          <a:latin typeface="RSU" pitchFamily="2" charset="-34"/>
                          <a:cs typeface="RSU" pitchFamily="2" charset="-34"/>
                        </a:rPr>
                        <a:t>การเล่าเรื่อง</a:t>
                      </a:r>
                    </a:p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th-TH" sz="2200" dirty="0" err="1">
                          <a:latin typeface="RSU" pitchFamily="2" charset="-34"/>
                          <a:cs typeface="RSU" pitchFamily="2" charset="-34"/>
                        </a:rPr>
                        <a:t>การทำ</a:t>
                      </a:r>
                      <a:r>
                        <a:rPr lang="th-TH" sz="2200" dirty="0">
                          <a:latin typeface="RSU" pitchFamily="2" charset="-34"/>
                          <a:cs typeface="RSU" pitchFamily="2" charset="-34"/>
                        </a:rPr>
                        <a:t>ให้เป็นมนุษย์</a:t>
                      </a:r>
                      <a:endParaRPr lang="en-US" sz="2200" dirty="0">
                        <a:latin typeface="RSU" pitchFamily="2" charset="-34"/>
                        <a:cs typeface="RSU" pitchFamily="2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461349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lipsa 15"/>
          <p:cNvSpPr/>
          <p:nvPr/>
        </p:nvSpPr>
        <p:spPr>
          <a:xfrm>
            <a:off x="916603" y="2064505"/>
            <a:ext cx="1821695" cy="1821695"/>
          </a:xfrm>
          <a:prstGeom prst="ellipse">
            <a:avLst/>
          </a:prstGeom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RSU" pitchFamily="2" charset="-34"/>
                <a:cs typeface="RSU" pitchFamily="2" charset="-34"/>
              </a:rPr>
              <a:t>ศิลปะ</a:t>
            </a:r>
            <a:endParaRPr lang="pl-PL" sz="2800" dirty="0">
              <a:solidFill>
                <a:schemeClr val="bg1"/>
              </a:solidFill>
              <a:latin typeface="RSU" pitchFamily="2" charset="-34"/>
              <a:cs typeface="RSU" pitchFamily="2" charset="-34"/>
            </a:endParaRPr>
          </a:p>
        </p:txBody>
      </p:sp>
      <p:sp>
        <p:nvSpPr>
          <p:cNvPr id="12" name="pole tekstowe 2"/>
          <p:cNvSpPr txBox="1"/>
          <p:nvPr/>
        </p:nvSpPr>
        <p:spPr>
          <a:xfrm>
            <a:off x="838200" y="496669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b="1" dirty="0">
                <a:solidFill>
                  <a:srgbClr val="FFFFCC"/>
                </a:solidFill>
                <a:latin typeface="RSU" pitchFamily="2" charset="-34"/>
                <a:cs typeface="RSU" pitchFamily="2" charset="-34"/>
              </a:rPr>
              <a:t>การออกแบบ</a:t>
            </a:r>
            <a:endParaRPr lang="pl-PL" sz="3600" b="1" dirty="0">
              <a:solidFill>
                <a:srgbClr val="FFFFCC"/>
              </a:solidFill>
              <a:latin typeface="RSU" pitchFamily="2" charset="-34"/>
              <a:cs typeface="RSU" pitchFamily="2" charset="-34"/>
            </a:endParaRPr>
          </a:p>
        </p:txBody>
      </p:sp>
      <p:sp>
        <p:nvSpPr>
          <p:cNvPr id="13" name="pole tekstowe 7"/>
          <p:cNvSpPr txBox="1"/>
          <p:nvPr/>
        </p:nvSpPr>
        <p:spPr>
          <a:xfrm>
            <a:off x="4800600" y="435114"/>
            <a:ext cx="32753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b="1" dirty="0">
                <a:solidFill>
                  <a:schemeClr val="bg1"/>
                </a:solidFill>
                <a:latin typeface="RSU" pitchFamily="2" charset="-34"/>
                <a:cs typeface="RSU" pitchFamily="2" charset="-34"/>
              </a:rPr>
              <a:t>Design </a:t>
            </a:r>
            <a:r>
              <a:rPr lang="th-TH" sz="4000" b="1" dirty="0">
                <a:solidFill>
                  <a:schemeClr val="bg1"/>
                </a:solidFill>
                <a:latin typeface="RSU" pitchFamily="2" charset="-34"/>
                <a:cs typeface="RSU" pitchFamily="2" charset="-34"/>
              </a:rPr>
              <a:t> </a:t>
            </a:r>
            <a:r>
              <a:rPr lang="pl-PL" sz="4000" b="1" dirty="0">
                <a:solidFill>
                  <a:srgbClr val="00CCFF"/>
                </a:solidFill>
                <a:latin typeface="RSU" pitchFamily="2" charset="-34"/>
                <a:cs typeface="RSU" pitchFamily="2" charset="-34"/>
              </a:rPr>
              <a:t>thinking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62708" y="4514671"/>
            <a:ext cx="25614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>
                <a:solidFill>
                  <a:srgbClr val="FFFFCC"/>
                </a:solidFill>
                <a:cs typeface="RSU" pitchFamily="2" charset="-34"/>
              </a:rPr>
              <a:t>ปัจเจกบุคคล</a:t>
            </a:r>
            <a:br>
              <a:rPr lang="th-TH" sz="2400" b="1" dirty="0">
                <a:solidFill>
                  <a:srgbClr val="FFFFCC"/>
                </a:solidFill>
                <a:cs typeface="RSU" pitchFamily="2" charset="-34"/>
              </a:rPr>
            </a:br>
            <a:r>
              <a:rPr lang="th-TH" sz="2400" b="1" dirty="0">
                <a:solidFill>
                  <a:srgbClr val="FFFFCC"/>
                </a:solidFill>
                <a:cs typeface="RSU" pitchFamily="2" charset="-34"/>
              </a:rPr>
              <a:t>สู่</a:t>
            </a:r>
            <a:br>
              <a:rPr lang="th-TH" sz="2400" b="1" dirty="0">
                <a:solidFill>
                  <a:srgbClr val="FFFFCC"/>
                </a:solidFill>
                <a:cs typeface="RSU" pitchFamily="2" charset="-34"/>
              </a:rPr>
            </a:br>
            <a:r>
              <a:rPr lang="th-TH" sz="2400" b="1" dirty="0">
                <a:solidFill>
                  <a:srgbClr val="FFFFCC"/>
                </a:solidFill>
                <a:cs typeface="RSU" pitchFamily="2" charset="-34"/>
              </a:rPr>
              <a:t>สินค้า / บริการ</a:t>
            </a:r>
            <a:endParaRPr lang="th-TH" sz="2400" dirty="0">
              <a:solidFill>
                <a:srgbClr val="FFFFCC"/>
              </a:solidFill>
              <a:latin typeface="RSU" pitchFamily="2" charset="-34"/>
              <a:cs typeface="RSU" pitchFamily="2" charset="-34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915508" y="4518317"/>
            <a:ext cx="36282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>
                <a:solidFill>
                  <a:srgbClr val="FFFFCC"/>
                </a:solidFill>
                <a:cs typeface="RSU" pitchFamily="2" charset="-34"/>
              </a:rPr>
              <a:t>การผสมผสาน</a:t>
            </a:r>
            <a:br>
              <a:rPr lang="th-TH" sz="2400" b="1" dirty="0">
                <a:solidFill>
                  <a:srgbClr val="FFFFCC"/>
                </a:solidFill>
                <a:cs typeface="RSU" pitchFamily="2" charset="-34"/>
              </a:rPr>
            </a:br>
            <a:r>
              <a:rPr lang="th-TH" sz="2400" b="1" dirty="0">
                <a:solidFill>
                  <a:srgbClr val="FFFFCC"/>
                </a:solidFill>
                <a:cs typeface="RSU" pitchFamily="2" charset="-34"/>
              </a:rPr>
              <a:t>สู่</a:t>
            </a:r>
            <a:br>
              <a:rPr lang="th-TH" sz="2400" b="1" dirty="0">
                <a:solidFill>
                  <a:srgbClr val="FFFFCC"/>
                </a:solidFill>
                <a:cs typeface="RSU" pitchFamily="2" charset="-34"/>
              </a:rPr>
            </a:br>
            <a:r>
              <a:rPr lang="th-TH" sz="2400" b="1" dirty="0">
                <a:solidFill>
                  <a:srgbClr val="FFFFCC"/>
                </a:solidFill>
                <a:cs typeface="RSU" pitchFamily="2" charset="-34"/>
              </a:rPr>
              <a:t>สินค้า </a:t>
            </a:r>
            <a:r>
              <a:rPr lang="en-US" sz="2400" b="1" dirty="0">
                <a:solidFill>
                  <a:srgbClr val="FFFFCC"/>
                </a:solidFill>
                <a:cs typeface="RSU" pitchFamily="2" charset="-34"/>
              </a:rPr>
              <a:t>/ </a:t>
            </a:r>
            <a:r>
              <a:rPr lang="th-TH" sz="2400" b="1" dirty="0">
                <a:solidFill>
                  <a:srgbClr val="FFFFCC"/>
                </a:solidFill>
                <a:cs typeface="RSU" pitchFamily="2" charset="-34"/>
              </a:rPr>
              <a:t>บริการ ที่พัฒนาขึ้น</a:t>
            </a:r>
            <a:br>
              <a:rPr lang="th-TH" sz="2400" b="1" dirty="0">
                <a:solidFill>
                  <a:srgbClr val="FFFFCC"/>
                </a:solidFill>
                <a:cs typeface="RSU" pitchFamily="2" charset="-34"/>
              </a:rPr>
            </a:br>
            <a:r>
              <a:rPr lang="th-TH" sz="2400" b="1" dirty="0">
                <a:solidFill>
                  <a:srgbClr val="FFFFCC"/>
                </a:solidFill>
                <a:cs typeface="RSU" pitchFamily="2" charset="-34"/>
              </a:rPr>
              <a:t>จากประสบการณ์ของผู้ใช้</a:t>
            </a:r>
            <a:endParaRPr lang="th-TH" sz="2400" dirty="0">
              <a:solidFill>
                <a:srgbClr val="FFFFCC"/>
              </a:solidFill>
              <a:latin typeface="RSU" pitchFamily="2" charset="-34"/>
              <a:cs typeface="RSU" pitchFamily="2" charset="-34"/>
            </a:endParaRPr>
          </a:p>
        </p:txBody>
      </p:sp>
      <p:sp>
        <p:nvSpPr>
          <p:cNvPr id="20" name="Elipsa 15"/>
          <p:cNvSpPr/>
          <p:nvPr/>
        </p:nvSpPr>
        <p:spPr>
          <a:xfrm>
            <a:off x="5817231" y="2496085"/>
            <a:ext cx="2018586" cy="2018586"/>
          </a:xfrm>
          <a:prstGeom prst="ellipse">
            <a:avLst/>
          </a:prstGeom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RSU" pitchFamily="2" charset="-34"/>
                <a:cs typeface="RSU" pitchFamily="2" charset="-34"/>
              </a:rPr>
              <a:t>เทคโนโลยี</a:t>
            </a:r>
            <a:endParaRPr lang="pl-PL" sz="2800" dirty="0">
              <a:solidFill>
                <a:schemeClr val="bg1"/>
              </a:solidFill>
              <a:latin typeface="RSU" pitchFamily="2" charset="-34"/>
              <a:cs typeface="RSU" pitchFamily="2" charset="-34"/>
            </a:endParaRPr>
          </a:p>
        </p:txBody>
      </p:sp>
      <p:sp>
        <p:nvSpPr>
          <p:cNvPr id="19" name="Elipsa 15"/>
          <p:cNvSpPr/>
          <p:nvPr/>
        </p:nvSpPr>
        <p:spPr>
          <a:xfrm>
            <a:off x="4983514" y="1143000"/>
            <a:ext cx="1843010" cy="1843010"/>
          </a:xfrm>
          <a:prstGeom prst="ellipse">
            <a:avLst/>
          </a:prstGeom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RSU" pitchFamily="2" charset="-34"/>
                <a:cs typeface="RSU" pitchFamily="2" charset="-34"/>
              </a:rPr>
              <a:t>มนุษย์</a:t>
            </a:r>
            <a:endParaRPr lang="pl-PL" sz="2800" dirty="0">
              <a:solidFill>
                <a:schemeClr val="bg1"/>
              </a:solidFill>
              <a:latin typeface="RSU" pitchFamily="2" charset="-34"/>
              <a:cs typeface="RSU" pitchFamily="2" charset="-34"/>
            </a:endParaRPr>
          </a:p>
        </p:txBody>
      </p:sp>
      <p:sp>
        <p:nvSpPr>
          <p:cNvPr id="21" name="Elipsa 15"/>
          <p:cNvSpPr/>
          <p:nvPr/>
        </p:nvSpPr>
        <p:spPr>
          <a:xfrm>
            <a:off x="4024291" y="2448226"/>
            <a:ext cx="1895173" cy="1895173"/>
          </a:xfrm>
          <a:prstGeom prst="ellipse">
            <a:avLst/>
          </a:prstGeom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RSU" pitchFamily="2" charset="-34"/>
                <a:cs typeface="RSU" pitchFamily="2" charset="-34"/>
              </a:rPr>
              <a:t>ธุรกิจ</a:t>
            </a:r>
            <a:endParaRPr lang="pl-PL" sz="2800" dirty="0">
              <a:solidFill>
                <a:schemeClr val="bg1"/>
              </a:solidFill>
              <a:latin typeface="RSU" pitchFamily="2" charset="-34"/>
              <a:cs typeface="RSU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0461349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lipsa 15"/>
          <p:cNvSpPr/>
          <p:nvPr/>
        </p:nvSpPr>
        <p:spPr>
          <a:xfrm>
            <a:off x="609601" y="1676400"/>
            <a:ext cx="2743199" cy="2743199"/>
          </a:xfrm>
          <a:prstGeom prst="ellipse">
            <a:avLst/>
          </a:prstGeom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RSU" pitchFamily="2" charset="-34"/>
                <a:cs typeface="RSU" pitchFamily="2" charset="-34"/>
              </a:rPr>
              <a:t>วิธีคิดแบบ</a:t>
            </a:r>
            <a:br>
              <a:rPr lang="th-TH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RSU" pitchFamily="2" charset="-34"/>
                <a:cs typeface="RSU" pitchFamily="2" charset="-34"/>
              </a:rPr>
            </a:b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RSU" pitchFamily="2" charset="-34"/>
                <a:cs typeface="RSU" pitchFamily="2" charset="-34"/>
              </a:rPr>
              <a:t>Design Thinking</a:t>
            </a:r>
            <a:endParaRPr lang="pl-PL" sz="2800" dirty="0">
              <a:solidFill>
                <a:schemeClr val="bg1"/>
              </a:solidFill>
              <a:latin typeface="RSU" pitchFamily="2" charset="-34"/>
              <a:cs typeface="RSU" pitchFamily="2" charset="-34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505200" y="1436131"/>
            <a:ext cx="533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Arial" pitchFamily="34" charset="0"/>
              <a:buChar char="•"/>
            </a:pPr>
            <a:r>
              <a:rPr lang="th-TH" sz="2400" dirty="0">
                <a:solidFill>
                  <a:srgbClr val="FFFFCC"/>
                </a:solidFill>
                <a:latin typeface="RSU" pitchFamily="2" charset="-34"/>
                <a:cs typeface="RSU" pitchFamily="2" charset="-34"/>
              </a:rPr>
              <a:t>การคิดแบบแตกหลายทิศทาง</a:t>
            </a:r>
            <a:endParaRPr lang="en-US" sz="2400" dirty="0">
              <a:solidFill>
                <a:srgbClr val="FFFFCC"/>
              </a:solidFill>
              <a:latin typeface="RSU" pitchFamily="2" charset="-34"/>
              <a:cs typeface="RSU" pitchFamily="2" charset="-34"/>
            </a:endParaRPr>
          </a:p>
          <a:p>
            <a:pPr lvl="0"/>
            <a:r>
              <a:rPr lang="en-US" sz="2400" dirty="0">
                <a:solidFill>
                  <a:srgbClr val="FFFFCC"/>
                </a:solidFill>
                <a:latin typeface="RSU" pitchFamily="2" charset="-34"/>
                <a:cs typeface="RSU" pitchFamily="2" charset="-34"/>
              </a:rPr>
              <a:t>    </a:t>
            </a:r>
            <a:r>
              <a:rPr lang="th-TH" sz="2400" dirty="0">
                <a:solidFill>
                  <a:srgbClr val="FFFFCC"/>
                </a:solidFill>
                <a:latin typeface="RSU" pitchFamily="2" charset="-34"/>
                <a:cs typeface="RSU" pitchFamily="2" charset="-34"/>
              </a:rPr>
              <a:t>(</a:t>
            </a:r>
            <a:r>
              <a:rPr lang="en-US" sz="2400" dirty="0">
                <a:solidFill>
                  <a:srgbClr val="FFFFCC"/>
                </a:solidFill>
                <a:latin typeface="RSU" pitchFamily="2" charset="-34"/>
                <a:cs typeface="RSU" pitchFamily="2" charset="-34"/>
              </a:rPr>
              <a:t>divergent thinking</a:t>
            </a:r>
            <a:r>
              <a:rPr lang="th-TH" sz="2400" dirty="0">
                <a:solidFill>
                  <a:srgbClr val="FFFFCC"/>
                </a:solidFill>
                <a:latin typeface="RSU" pitchFamily="2" charset="-34"/>
                <a:cs typeface="RSU" pitchFamily="2" charset="-34"/>
              </a:rPr>
              <a:t>)</a:t>
            </a:r>
            <a:r>
              <a:rPr lang="en-US" sz="2400" dirty="0">
                <a:solidFill>
                  <a:srgbClr val="FFFFCC"/>
                </a:solidFill>
                <a:latin typeface="RSU" pitchFamily="2" charset="-34"/>
                <a:cs typeface="RSU" pitchFamily="2" charset="-34"/>
              </a:rPr>
              <a:t> </a:t>
            </a:r>
            <a:r>
              <a:rPr lang="th-TH" sz="2400" dirty="0">
                <a:solidFill>
                  <a:srgbClr val="FFFFCC"/>
                </a:solidFill>
                <a:latin typeface="RSU" pitchFamily="2" charset="-34"/>
                <a:cs typeface="RSU" pitchFamily="2" charset="-34"/>
              </a:rPr>
              <a:t>เป็นไปเพื่อค้นหาคำตอบ</a:t>
            </a:r>
            <a:r>
              <a:rPr lang="en-US" sz="2400" dirty="0">
                <a:solidFill>
                  <a:srgbClr val="FFFFCC"/>
                </a:solidFill>
                <a:latin typeface="RSU" pitchFamily="2" charset="-34"/>
                <a:cs typeface="RSU" pitchFamily="2" charset="-34"/>
              </a:rPr>
              <a:t>           </a:t>
            </a:r>
          </a:p>
          <a:p>
            <a:pPr lvl="0"/>
            <a:r>
              <a:rPr lang="en-US" sz="2400" dirty="0">
                <a:solidFill>
                  <a:srgbClr val="FFFFCC"/>
                </a:solidFill>
                <a:latin typeface="RSU" pitchFamily="2" charset="-34"/>
                <a:cs typeface="RSU" pitchFamily="2" charset="-34"/>
              </a:rPr>
              <a:t>    </a:t>
            </a:r>
            <a:r>
              <a:rPr lang="th-TH" sz="2400" dirty="0">
                <a:solidFill>
                  <a:srgbClr val="FFFFCC"/>
                </a:solidFill>
                <a:latin typeface="RSU" pitchFamily="2" charset="-34"/>
                <a:cs typeface="RSU" pitchFamily="2" charset="-34"/>
              </a:rPr>
              <a:t>หลายด้านของปัญหาเดียวกัน เพื่อสร้างแนวคิด</a:t>
            </a:r>
            <a:r>
              <a:rPr lang="en-US" sz="2400" dirty="0">
                <a:solidFill>
                  <a:srgbClr val="FFFFCC"/>
                </a:solidFill>
                <a:latin typeface="RSU" pitchFamily="2" charset="-34"/>
                <a:cs typeface="RSU" pitchFamily="2" charset="-34"/>
              </a:rPr>
              <a:t>  </a:t>
            </a:r>
          </a:p>
          <a:p>
            <a:pPr lvl="0"/>
            <a:r>
              <a:rPr lang="en-US" sz="2400" dirty="0">
                <a:solidFill>
                  <a:srgbClr val="FFFFCC"/>
                </a:solidFill>
                <a:latin typeface="RSU" pitchFamily="2" charset="-34"/>
                <a:cs typeface="RSU" pitchFamily="2" charset="-34"/>
              </a:rPr>
              <a:t>    </a:t>
            </a:r>
            <a:r>
              <a:rPr lang="th-TH" sz="2400" dirty="0">
                <a:solidFill>
                  <a:srgbClr val="FFFFCC"/>
                </a:solidFill>
                <a:latin typeface="RSU" pitchFamily="2" charset="-34"/>
                <a:cs typeface="RSU" pitchFamily="2" charset="-34"/>
              </a:rPr>
              <a:t>ที่หลากหลาย</a:t>
            </a:r>
            <a:r>
              <a:rPr lang="en-US" sz="2400" dirty="0">
                <a:solidFill>
                  <a:srgbClr val="FFFFCC"/>
                </a:solidFill>
                <a:latin typeface="RSU" pitchFamily="2" charset="-34"/>
                <a:cs typeface="RSU" pitchFamily="2" charset="-34"/>
              </a:rPr>
              <a:t> </a:t>
            </a:r>
            <a:r>
              <a:rPr lang="th-TH" sz="2400" dirty="0">
                <a:solidFill>
                  <a:srgbClr val="FFFFCC"/>
                </a:solidFill>
                <a:latin typeface="RSU" pitchFamily="2" charset="-34"/>
                <a:cs typeface="RSU" pitchFamily="2" charset="-34"/>
              </a:rPr>
              <a:t>(แนวกว้าง)</a:t>
            </a:r>
            <a:endParaRPr lang="pl-PL" sz="2400" dirty="0">
              <a:solidFill>
                <a:srgbClr val="FFFFCC"/>
              </a:solidFill>
              <a:latin typeface="RSU" pitchFamily="2" charset="-34"/>
              <a:cs typeface="RSU" pitchFamily="2" charset="-34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16923" y="3524071"/>
            <a:ext cx="533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Arial" pitchFamily="34" charset="0"/>
              <a:buChar char="•"/>
            </a:pPr>
            <a:r>
              <a:rPr lang="th-TH" sz="2400" b="1" dirty="0">
                <a:solidFill>
                  <a:srgbClr val="FFFFCC"/>
                </a:solidFill>
                <a:latin typeface="RSU" pitchFamily="2" charset="-34"/>
                <a:cs typeface="RSU" pitchFamily="2" charset="-34"/>
              </a:rPr>
              <a:t>การคิดแบบรวมศูนย์</a:t>
            </a:r>
            <a:endParaRPr lang="en-US" sz="2400" b="1" dirty="0">
              <a:solidFill>
                <a:srgbClr val="FFFFCC"/>
              </a:solidFill>
              <a:latin typeface="RSU" pitchFamily="2" charset="-34"/>
              <a:cs typeface="RSU" pitchFamily="2" charset="-34"/>
            </a:endParaRPr>
          </a:p>
          <a:p>
            <a:pPr lvl="0"/>
            <a:r>
              <a:rPr lang="en-US" sz="2400" b="1" dirty="0">
                <a:solidFill>
                  <a:srgbClr val="FFFFCC"/>
                </a:solidFill>
                <a:latin typeface="RSU" pitchFamily="2" charset="-34"/>
                <a:cs typeface="RSU" pitchFamily="2" charset="-34"/>
              </a:rPr>
              <a:t>    </a:t>
            </a:r>
            <a:r>
              <a:rPr lang="th-TH" sz="2400" b="1" dirty="0">
                <a:solidFill>
                  <a:srgbClr val="FFFFCC"/>
                </a:solidFill>
                <a:latin typeface="RSU" pitchFamily="2" charset="-34"/>
                <a:cs typeface="RSU" pitchFamily="2" charset="-34"/>
              </a:rPr>
              <a:t>(</a:t>
            </a:r>
            <a:r>
              <a:rPr lang="en-US" sz="2400" b="1" dirty="0">
                <a:solidFill>
                  <a:srgbClr val="FFFFCC"/>
                </a:solidFill>
                <a:latin typeface="RSU" pitchFamily="2" charset="-34"/>
                <a:cs typeface="RSU" pitchFamily="2" charset="-34"/>
              </a:rPr>
              <a:t>convergent thinking</a:t>
            </a:r>
            <a:r>
              <a:rPr lang="th-TH" sz="2400" b="1" dirty="0">
                <a:solidFill>
                  <a:srgbClr val="FFFFCC"/>
                </a:solidFill>
                <a:latin typeface="RSU" pitchFamily="2" charset="-34"/>
                <a:cs typeface="RSU" pitchFamily="2" charset="-34"/>
              </a:rPr>
              <a:t>)</a:t>
            </a:r>
            <a:r>
              <a:rPr lang="th-TH" sz="2400" dirty="0">
                <a:solidFill>
                  <a:srgbClr val="FFFFCC"/>
                </a:solidFill>
                <a:latin typeface="RSU" pitchFamily="2" charset="-34"/>
                <a:cs typeface="RSU" pitchFamily="2" charset="-34"/>
              </a:rPr>
              <a:t> เป็นไปเพื่อค้นหา</a:t>
            </a:r>
            <a:r>
              <a:rPr lang="en-US" sz="2400" dirty="0">
                <a:solidFill>
                  <a:srgbClr val="FFFFCC"/>
                </a:solidFill>
                <a:latin typeface="RSU" pitchFamily="2" charset="-34"/>
                <a:cs typeface="RSU" pitchFamily="2" charset="-34"/>
              </a:rPr>
              <a:t>  </a:t>
            </a:r>
          </a:p>
          <a:p>
            <a:pPr lvl="0"/>
            <a:r>
              <a:rPr lang="en-US" sz="2400" dirty="0">
                <a:solidFill>
                  <a:srgbClr val="FFFFCC"/>
                </a:solidFill>
                <a:latin typeface="RSU" pitchFamily="2" charset="-34"/>
                <a:cs typeface="RSU" pitchFamily="2" charset="-34"/>
              </a:rPr>
              <a:t>    </a:t>
            </a:r>
            <a:r>
              <a:rPr lang="th-TH" sz="2400" dirty="0">
                <a:solidFill>
                  <a:srgbClr val="FFFFCC"/>
                </a:solidFill>
                <a:latin typeface="RSU" pitchFamily="2" charset="-34"/>
                <a:cs typeface="RSU" pitchFamily="2" charset="-34"/>
              </a:rPr>
              <a:t>คำตอบที่ดีที่สุด (แนวลึก)</a:t>
            </a:r>
            <a:endParaRPr lang="pl-PL" sz="2400" dirty="0">
              <a:solidFill>
                <a:srgbClr val="FFFFCC"/>
              </a:solidFill>
              <a:latin typeface="RSU" pitchFamily="2" charset="-34"/>
              <a:cs typeface="RSU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558636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447800"/>
            <a:ext cx="914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u="sng" dirty="0">
                <a:solidFill>
                  <a:srgbClr val="00CCFF"/>
                </a:solidFill>
                <a:latin typeface="RSU" pitchFamily="2" charset="-34"/>
                <a:cs typeface="RSU" pitchFamily="2" charset="-34"/>
              </a:rPr>
              <a:t>Problem </a:t>
            </a:r>
            <a:r>
              <a:rPr lang="th-TH" sz="8800" b="1" u="sng" dirty="0">
                <a:solidFill>
                  <a:srgbClr val="00CCFF"/>
                </a:solidFill>
                <a:latin typeface="RSU" pitchFamily="2" charset="-34"/>
                <a:cs typeface="RSU" pitchFamily="2" charset="-34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0676711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16291</TotalTime>
  <Words>1340</Words>
  <Application>Microsoft Office PowerPoint</Application>
  <PresentationFormat>นำเสนอทางหน้าจอ (4:3)</PresentationFormat>
  <Paragraphs>140</Paragraphs>
  <Slides>45</Slides>
  <Notes>32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4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45</vt:i4>
      </vt:variant>
    </vt:vector>
  </HeadingPairs>
  <TitlesOfParts>
    <vt:vector size="50" baseType="lpstr">
      <vt:lpstr>Arial</vt:lpstr>
      <vt:lpstr>Calibri</vt:lpstr>
      <vt:lpstr>Courier New</vt:lpstr>
      <vt:lpstr>RSU</vt:lpstr>
      <vt:lpstr>Office Theme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การทำความเข้าใจ</vt:lpstr>
      <vt:lpstr>งานนำเสนอ PowerPoint</vt:lpstr>
      <vt:lpstr>งานนำเสนอ PowerPoint</vt:lpstr>
      <vt:lpstr>งานนำเสนอ PowerPoint</vt:lpstr>
      <vt:lpstr>จินตนาการ</vt:lpstr>
      <vt:lpstr>งานนำเสนอ PowerPoint</vt:lpstr>
      <vt:lpstr>งานนำเสนอ PowerPoint</vt:lpstr>
      <vt:lpstr>จินตนาการ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กระบวนการออกแบบและ ความคิดสร้างสรรค์ในการออกแบบ</dc:title>
  <dc:creator>Win7</dc:creator>
  <cp:lastModifiedBy>chamapichet01@gmail.com</cp:lastModifiedBy>
  <cp:revision>1160</cp:revision>
  <cp:lastPrinted>2018-03-21T17:33:24Z</cp:lastPrinted>
  <dcterms:created xsi:type="dcterms:W3CDTF">2013-08-25T14:55:47Z</dcterms:created>
  <dcterms:modified xsi:type="dcterms:W3CDTF">2022-07-01T05:43:01Z</dcterms:modified>
</cp:coreProperties>
</file>