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B00C-6539-4507-84FE-673996443D62}" type="datetimeFigureOut">
              <a:rPr lang="th-TH" smtClean="0"/>
              <a:pPr/>
              <a:t>14/12/65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C8BB-D274-4E7F-9566-D8F556FD07A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B00C-6539-4507-84FE-673996443D62}" type="datetimeFigureOut">
              <a:rPr lang="th-TH" smtClean="0"/>
              <a:pPr/>
              <a:t>14/12/65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C8BB-D274-4E7F-9566-D8F556FD07A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B00C-6539-4507-84FE-673996443D62}" type="datetimeFigureOut">
              <a:rPr lang="th-TH" smtClean="0"/>
              <a:pPr/>
              <a:t>14/12/65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C8BB-D274-4E7F-9566-D8F556FD07A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B00C-6539-4507-84FE-673996443D62}" type="datetimeFigureOut">
              <a:rPr lang="th-TH" smtClean="0"/>
              <a:pPr/>
              <a:t>14/12/65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C8BB-D274-4E7F-9566-D8F556FD07A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B00C-6539-4507-84FE-673996443D62}" type="datetimeFigureOut">
              <a:rPr lang="th-TH" smtClean="0"/>
              <a:pPr/>
              <a:t>14/12/65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C8BB-D274-4E7F-9566-D8F556FD07A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B00C-6539-4507-84FE-673996443D62}" type="datetimeFigureOut">
              <a:rPr lang="th-TH" smtClean="0"/>
              <a:pPr/>
              <a:t>14/12/65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C8BB-D274-4E7F-9566-D8F556FD07A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B00C-6539-4507-84FE-673996443D62}" type="datetimeFigureOut">
              <a:rPr lang="th-TH" smtClean="0"/>
              <a:pPr/>
              <a:t>14/12/65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C8BB-D274-4E7F-9566-D8F556FD07A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B00C-6539-4507-84FE-673996443D62}" type="datetimeFigureOut">
              <a:rPr lang="th-TH" smtClean="0"/>
              <a:pPr/>
              <a:t>14/12/65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C8BB-D274-4E7F-9566-D8F556FD07A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B00C-6539-4507-84FE-673996443D62}" type="datetimeFigureOut">
              <a:rPr lang="th-TH" smtClean="0"/>
              <a:pPr/>
              <a:t>14/12/65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C8BB-D274-4E7F-9566-D8F556FD07A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B00C-6539-4507-84FE-673996443D62}" type="datetimeFigureOut">
              <a:rPr lang="th-TH" smtClean="0"/>
              <a:pPr/>
              <a:t>14/12/65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C8BB-D274-4E7F-9566-D8F556FD07A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B00C-6539-4507-84FE-673996443D62}" type="datetimeFigureOut">
              <a:rPr lang="th-TH" smtClean="0"/>
              <a:pPr/>
              <a:t>14/12/65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C8BB-D274-4E7F-9566-D8F556FD07A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2B00C-6539-4507-84FE-673996443D62}" type="datetimeFigureOut">
              <a:rPr lang="th-TH" smtClean="0"/>
              <a:pPr/>
              <a:t>14/12/65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1C8BB-D274-4E7F-9566-D8F556FD07A8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4032448"/>
          </a:xfrm>
        </p:spPr>
        <p:txBody>
          <a:bodyPr>
            <a:noAutofit/>
          </a:bodyPr>
          <a:lstStyle/>
          <a:p>
            <a:r>
              <a:rPr lang="en-US" sz="9600" dirty="0">
                <a:latin typeface="Haettenschweiler" pitchFamily="34" charset="0"/>
              </a:rPr>
              <a:t>What is </a:t>
            </a:r>
            <a:br>
              <a:rPr lang="en-US" sz="9600" dirty="0">
                <a:latin typeface="Haettenschweiler" pitchFamily="34" charset="0"/>
              </a:rPr>
            </a:br>
            <a:r>
              <a:rPr lang="en-US" sz="9600" dirty="0">
                <a:solidFill>
                  <a:srgbClr val="FF0000"/>
                </a:solidFill>
                <a:latin typeface="Haettenschweiler" pitchFamily="34" charset="0"/>
              </a:rPr>
              <a:t>Graphic  Design </a:t>
            </a:r>
            <a:r>
              <a:rPr lang="en-US" sz="9600" dirty="0">
                <a:latin typeface="Haettenschweiler" pitchFamily="34" charset="0"/>
              </a:rPr>
              <a:t>?</a:t>
            </a:r>
            <a:endParaRPr lang="th-TH" sz="9600" dirty="0">
              <a:latin typeface="Haettenschweiler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71600" y="4005064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http://www.teacher.ssru.ac.th/marut_pi/</a:t>
            </a:r>
            <a:endParaRPr lang="th-TH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>
    <p:randomBa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2">
                  <a:lumMod val="25000"/>
                </a:schemeClr>
              </a:solidFill>
              <a:cs typeface="+mn-cs"/>
            </a:endParaRPr>
          </a:p>
          <a:p>
            <a:r>
              <a:rPr lang="th-TH" sz="3200" b="1" dirty="0">
                <a:solidFill>
                  <a:schemeClr val="tx2">
                    <a:lumMod val="25000"/>
                  </a:schemeClr>
                </a:solidFill>
              </a:rPr>
              <a:t> 	 </a:t>
            </a:r>
          </a:p>
          <a:p>
            <a:endParaRPr lang="th-TH" sz="3200" b="1" dirty="0">
              <a:solidFill>
                <a:schemeClr val="tx2">
                  <a:lumMod val="25000"/>
                </a:schemeClr>
              </a:solidFill>
            </a:endParaRPr>
          </a:p>
          <a:p>
            <a:endParaRPr lang="th-TH" sz="3200" b="1" dirty="0">
              <a:solidFill>
                <a:schemeClr val="tx2">
                  <a:lumMod val="25000"/>
                </a:schemeClr>
              </a:solidFill>
            </a:endParaRP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th-TH" sz="3200" b="1" dirty="0">
                <a:solidFill>
                  <a:schemeClr val="tx2">
                    <a:lumMod val="25000"/>
                  </a:schemeClr>
                </a:solidFill>
              </a:rPr>
              <a:t>	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th-TH" sz="3200" b="1" dirty="0">
              <a:solidFill>
                <a:schemeClr val="tx2">
                  <a:lumMod val="25000"/>
                </a:schemeClr>
              </a:solidFill>
            </a:endParaRP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th-TH" sz="3200" b="1" dirty="0">
                <a:solidFill>
                  <a:schemeClr val="tx2">
                    <a:lumMod val="25000"/>
                  </a:schemeClr>
                </a:solidFill>
              </a:rPr>
              <a:t>	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th-TH" sz="3200" b="1" dirty="0">
                <a:solidFill>
                  <a:schemeClr val="tx2">
                    <a:lumMod val="25000"/>
                  </a:schemeClr>
                </a:solidFill>
              </a:rPr>
              <a:t>	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2. </a:t>
            </a:r>
            <a:r>
              <a:rPr lang="th-TH" sz="3200" b="1" dirty="0">
                <a:solidFill>
                  <a:srgbClr val="0070C0"/>
                </a:solidFill>
              </a:rPr>
              <a:t>งานออกแบบเพื่อการเผยแพร่ คืองานออกแบบที่มุ่งชักชวนเรียกร้อง   หรือเผยแพร่ผลิตภัณฑ์ บริการและความคิดต่างๆ ซึ่งเป็นงานลักษณะสิ่งพิมพ์ งานออกแบบหีบห่อ งานโฆษณา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th-TH" sz="3200" b="1" dirty="0">
              <a:solidFill>
                <a:schemeClr val="bg1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br>
              <a:rPr lang="th-TH" sz="3200" b="1" dirty="0">
                <a:solidFill>
                  <a:srgbClr val="0070C0"/>
                </a:solidFill>
              </a:rPr>
            </a:br>
            <a:br>
              <a:rPr lang="th-TH" sz="3200" b="1" dirty="0">
                <a:solidFill>
                  <a:srgbClr val="0070C0"/>
                </a:solidFill>
              </a:rPr>
            </a:br>
            <a:r>
              <a:rPr lang="th-TH" sz="3200" b="1" dirty="0">
                <a:solidFill>
                  <a:srgbClr val="0070C0"/>
                </a:solidFill>
              </a:rPr>
              <a:t>	 </a:t>
            </a:r>
            <a:r>
              <a:rPr lang="th-TH" b="1" dirty="0">
                <a:solidFill>
                  <a:srgbClr val="0070C0"/>
                </a:solidFill>
                <a:cs typeface="+mn-cs"/>
              </a:rPr>
              <a:t>	</a:t>
            </a:r>
            <a:endParaRPr lang="th-TH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4581128"/>
            <a:ext cx="7200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  <a:latin typeface="Haettenschweiler" pitchFamily="34" charset="0"/>
              </a:rPr>
              <a:t>Graphic</a:t>
            </a:r>
            <a:r>
              <a:rPr lang="en-US" sz="6600" dirty="0">
                <a:latin typeface="Haettenschweiler" pitchFamily="34" charset="0"/>
              </a:rPr>
              <a:t> Design</a:t>
            </a:r>
            <a:endParaRPr lang="th-TH" sz="6600" dirty="0"/>
          </a:p>
        </p:txBody>
      </p:sp>
    </p:spTree>
  </p:cSld>
  <p:clrMapOvr>
    <a:masterClrMapping/>
  </p:clrMapOvr>
  <p:transition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2">
                  <a:lumMod val="25000"/>
                </a:schemeClr>
              </a:solidFill>
              <a:cs typeface="+mn-cs"/>
            </a:endParaRPr>
          </a:p>
          <a:p>
            <a:r>
              <a:rPr lang="th-TH" sz="3200" b="1" dirty="0">
                <a:solidFill>
                  <a:schemeClr val="tx2">
                    <a:lumMod val="25000"/>
                  </a:schemeClr>
                </a:solidFill>
              </a:rPr>
              <a:t> 	 </a:t>
            </a:r>
          </a:p>
          <a:p>
            <a:endParaRPr lang="th-TH" sz="3200" b="1" dirty="0">
              <a:solidFill>
                <a:schemeClr val="tx2">
                  <a:lumMod val="25000"/>
                </a:schemeClr>
              </a:solidFill>
            </a:endParaRPr>
          </a:p>
          <a:p>
            <a:endParaRPr lang="th-TH" sz="3200" b="1" dirty="0">
              <a:solidFill>
                <a:schemeClr val="tx2">
                  <a:lumMod val="25000"/>
                </a:schemeClr>
              </a:solidFill>
            </a:endParaRP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th-TH" sz="3200" b="1" dirty="0">
                <a:solidFill>
                  <a:schemeClr val="tx2">
                    <a:lumMod val="25000"/>
                  </a:schemeClr>
                </a:solidFill>
              </a:rPr>
              <a:t>	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th-TH" sz="3200" b="1" dirty="0">
              <a:solidFill>
                <a:schemeClr val="tx2">
                  <a:lumMod val="25000"/>
                </a:schemeClr>
              </a:solidFill>
            </a:endParaRP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th-TH" sz="3200" b="1" dirty="0">
                <a:solidFill>
                  <a:schemeClr val="tx2">
                    <a:lumMod val="25000"/>
                  </a:schemeClr>
                </a:solidFill>
              </a:rPr>
              <a:t>	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3. </a:t>
            </a:r>
            <a:r>
              <a:rPr lang="th-TH" sz="3200" b="1" dirty="0">
                <a:solidFill>
                  <a:srgbClr val="0070C0"/>
                </a:solidFill>
              </a:rPr>
              <a:t>ผลงานออกแบบลักษณะต่างๆ เพื่อให้ผู้คนได้อ่าน เช่น หนังสือ นิตยสาร การโฆษณา ภาพยนตร์ โทรทัศน์ นิทรรศการ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th-TH" sz="3200" b="1" dirty="0">
              <a:solidFill>
                <a:schemeClr val="bg1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br>
              <a:rPr lang="th-TH" sz="3200" b="1" dirty="0">
                <a:solidFill>
                  <a:srgbClr val="0070C0"/>
                </a:solidFill>
              </a:rPr>
            </a:br>
            <a:br>
              <a:rPr lang="th-TH" sz="3200" b="1" dirty="0">
                <a:solidFill>
                  <a:srgbClr val="0070C0"/>
                </a:solidFill>
              </a:rPr>
            </a:br>
            <a:r>
              <a:rPr lang="th-TH" sz="3200" b="1" dirty="0">
                <a:solidFill>
                  <a:srgbClr val="0070C0"/>
                </a:solidFill>
              </a:rPr>
              <a:t>	 </a:t>
            </a:r>
            <a:r>
              <a:rPr lang="th-TH" b="1" dirty="0">
                <a:solidFill>
                  <a:srgbClr val="0070C0"/>
                </a:solidFill>
                <a:cs typeface="+mn-cs"/>
              </a:rPr>
              <a:t>	</a:t>
            </a:r>
            <a:endParaRPr lang="th-TH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4581128"/>
            <a:ext cx="7200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  <a:latin typeface="Haettenschweiler" pitchFamily="34" charset="0"/>
              </a:rPr>
              <a:t>Graphic</a:t>
            </a:r>
            <a:r>
              <a:rPr lang="en-US" sz="6600" dirty="0">
                <a:latin typeface="Haettenschweiler" pitchFamily="34" charset="0"/>
              </a:rPr>
              <a:t> Design</a:t>
            </a:r>
            <a:endParaRPr lang="th-TH" sz="6600" dirty="0"/>
          </a:p>
        </p:txBody>
      </p:sp>
    </p:spTree>
  </p:cSld>
  <p:clrMapOvr>
    <a:masterClrMapping/>
  </p:clrMapOvr>
  <p:transition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2">
                  <a:lumMod val="25000"/>
                </a:schemeClr>
              </a:solidFill>
              <a:cs typeface="+mn-cs"/>
            </a:endParaRPr>
          </a:p>
          <a:p>
            <a:r>
              <a:rPr lang="th-TH" sz="3200" b="1" dirty="0">
                <a:solidFill>
                  <a:schemeClr val="tx2">
                    <a:lumMod val="25000"/>
                  </a:schemeClr>
                </a:solidFill>
              </a:rPr>
              <a:t> 	 </a:t>
            </a:r>
          </a:p>
          <a:p>
            <a:endParaRPr lang="th-TH" sz="3200" b="1" dirty="0">
              <a:solidFill>
                <a:schemeClr val="tx2">
                  <a:lumMod val="25000"/>
                </a:schemeClr>
              </a:solidFill>
            </a:endParaRPr>
          </a:p>
          <a:p>
            <a:endParaRPr lang="th-TH" sz="3200" b="1" dirty="0">
              <a:solidFill>
                <a:schemeClr val="tx2">
                  <a:lumMod val="25000"/>
                </a:schemeClr>
              </a:solidFill>
            </a:endParaRP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th-TH" sz="3200" b="1" dirty="0">
                <a:solidFill>
                  <a:schemeClr val="tx2">
                    <a:lumMod val="25000"/>
                  </a:schemeClr>
                </a:solidFill>
              </a:rPr>
              <a:t>	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th-TH" sz="3200" b="1" dirty="0">
                <a:solidFill>
                  <a:schemeClr val="tx2">
                    <a:lumMod val="25000"/>
                  </a:schemeClr>
                </a:solidFill>
              </a:rPr>
              <a:t>	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4. </a:t>
            </a:r>
            <a:r>
              <a:rPr lang="th-TH" sz="3200" b="1" dirty="0">
                <a:solidFill>
                  <a:srgbClr val="0070C0"/>
                </a:solidFill>
              </a:rPr>
              <a:t>งานออกแบบที่เกี่ยวข้องกับการออกแบบเครื่องหมาย และการออกแบบเกี่ยวกับการพิมพ์ต่างๆ ที่ใช้ในวงการอุตสาหกรรม</a:t>
            </a: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br>
              <a:rPr lang="th-TH" sz="3200" b="1" dirty="0">
                <a:solidFill>
                  <a:srgbClr val="0070C0"/>
                </a:solidFill>
              </a:rPr>
            </a:br>
            <a:br>
              <a:rPr lang="th-TH" sz="3200" b="1" dirty="0">
                <a:solidFill>
                  <a:srgbClr val="0070C0"/>
                </a:solidFill>
              </a:rPr>
            </a:br>
            <a:r>
              <a:rPr lang="th-TH" sz="3200" b="1" dirty="0">
                <a:solidFill>
                  <a:srgbClr val="0070C0"/>
                </a:solidFill>
              </a:rPr>
              <a:t>	 </a:t>
            </a:r>
            <a:r>
              <a:rPr lang="th-TH" b="1" dirty="0">
                <a:solidFill>
                  <a:srgbClr val="0070C0"/>
                </a:solidFill>
                <a:cs typeface="+mn-cs"/>
              </a:rPr>
              <a:t>	</a:t>
            </a:r>
            <a:endParaRPr lang="th-TH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4581128"/>
            <a:ext cx="7200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  <a:latin typeface="Haettenschweiler" pitchFamily="34" charset="0"/>
              </a:rPr>
              <a:t>Graphic</a:t>
            </a:r>
            <a:r>
              <a:rPr lang="en-US" sz="6600" dirty="0">
                <a:latin typeface="Haettenschweiler" pitchFamily="34" charset="0"/>
              </a:rPr>
              <a:t> Design</a:t>
            </a:r>
            <a:endParaRPr lang="th-TH" sz="6600" dirty="0"/>
          </a:p>
        </p:txBody>
      </p:sp>
    </p:spTree>
  </p:cSld>
  <p:clrMapOvr>
    <a:masterClrMapping/>
  </p:clrMapOvr>
  <p:transition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2">
                  <a:lumMod val="25000"/>
                </a:schemeClr>
              </a:solidFill>
              <a:cs typeface="+mn-cs"/>
            </a:endParaRPr>
          </a:p>
          <a:p>
            <a:r>
              <a:rPr lang="th-TH" sz="3200" b="1" dirty="0">
                <a:solidFill>
                  <a:schemeClr val="tx2">
                    <a:lumMod val="25000"/>
                  </a:schemeClr>
                </a:solidFill>
              </a:rPr>
              <a:t> 	 </a:t>
            </a:r>
          </a:p>
          <a:p>
            <a:endParaRPr lang="th-TH" sz="3200" b="1" dirty="0">
              <a:solidFill>
                <a:schemeClr val="tx2">
                  <a:lumMod val="25000"/>
                </a:schemeClr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th-TH" sz="3200" b="1" dirty="0">
                <a:solidFill>
                  <a:srgbClr val="0070C0"/>
                </a:solidFill>
              </a:rPr>
              <a:t>	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th-TH" sz="3200" b="1" dirty="0">
                <a:solidFill>
                  <a:srgbClr val="0070C0"/>
                </a:solidFill>
              </a:rPr>
              <a:t>	ตรงกับคำภาษาไทย คือ 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th-TH" sz="4000" b="1" dirty="0">
                <a:solidFill>
                  <a:srgbClr val="FF0000"/>
                </a:solidFill>
              </a:rPr>
              <a:t>เลขนศิลป์,เรขศิลป์ </a:t>
            </a:r>
            <a:r>
              <a:rPr lang="th-TH" sz="3200" b="1" dirty="0">
                <a:solidFill>
                  <a:srgbClr val="0070C0"/>
                </a:solidFill>
              </a:rPr>
              <a:t>หมายถึง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th-TH" sz="3200" b="1" dirty="0">
                <a:solidFill>
                  <a:schemeClr val="tx1"/>
                </a:solidFill>
              </a:rPr>
              <a:t>รอยขีดเขียน ตัวอักษร ตัวเลขหรือ ลวดลาย</a:t>
            </a: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br>
              <a:rPr lang="th-TH" sz="3200" b="1" dirty="0">
                <a:solidFill>
                  <a:srgbClr val="0070C0"/>
                </a:solidFill>
              </a:rPr>
            </a:br>
            <a:br>
              <a:rPr lang="th-TH" sz="3200" b="1" dirty="0">
                <a:solidFill>
                  <a:srgbClr val="0070C0"/>
                </a:solidFill>
              </a:rPr>
            </a:br>
            <a:r>
              <a:rPr lang="th-TH" sz="3200" b="1" dirty="0">
                <a:solidFill>
                  <a:srgbClr val="0070C0"/>
                </a:solidFill>
              </a:rPr>
              <a:t>	 </a:t>
            </a:r>
            <a:r>
              <a:rPr lang="th-TH" b="1" dirty="0">
                <a:solidFill>
                  <a:srgbClr val="0070C0"/>
                </a:solidFill>
                <a:cs typeface="+mn-cs"/>
              </a:rPr>
              <a:t>	</a:t>
            </a:r>
            <a:endParaRPr lang="th-TH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4581128"/>
            <a:ext cx="7200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  <a:latin typeface="Haettenschweiler" pitchFamily="34" charset="0"/>
              </a:rPr>
              <a:t>Graphic</a:t>
            </a:r>
            <a:r>
              <a:rPr lang="en-US" sz="6600" dirty="0">
                <a:latin typeface="Haettenschweiler" pitchFamily="34" charset="0"/>
              </a:rPr>
              <a:t> Design</a:t>
            </a:r>
            <a:endParaRPr lang="th-TH" sz="6600" dirty="0"/>
          </a:p>
        </p:txBody>
      </p:sp>
    </p:spTree>
  </p:cSld>
  <p:clrMapOvr>
    <a:masterClrMapping/>
  </p:clrMapOvr>
  <p:transition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2">
                  <a:lumMod val="25000"/>
                </a:schemeClr>
              </a:solidFill>
              <a:cs typeface="+mn-cs"/>
            </a:endParaRPr>
          </a:p>
          <a:p>
            <a:r>
              <a:rPr lang="th-TH" sz="3200" b="1" dirty="0">
                <a:solidFill>
                  <a:schemeClr val="tx2">
                    <a:lumMod val="25000"/>
                  </a:schemeClr>
                </a:solidFill>
              </a:rPr>
              <a:t> 	 </a:t>
            </a:r>
          </a:p>
          <a:p>
            <a:endParaRPr lang="th-TH" sz="3200" b="1" dirty="0">
              <a:solidFill>
                <a:schemeClr val="tx2">
                  <a:lumMod val="25000"/>
                </a:schemeClr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th-TH" sz="3200" b="1" dirty="0">
                <a:solidFill>
                  <a:srgbClr val="0070C0"/>
                </a:solidFill>
              </a:rPr>
              <a:t>	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th-TH" sz="3200" b="1" dirty="0">
                <a:solidFill>
                  <a:srgbClr val="0070C0"/>
                </a:solidFill>
              </a:rPr>
              <a:t>	</a:t>
            </a:r>
            <a:r>
              <a:rPr lang="th-TH" sz="3200" b="1" dirty="0">
                <a:solidFill>
                  <a:schemeClr val="tx1"/>
                </a:solidFill>
              </a:rPr>
              <a:t>ตรงกับคำภาษาไทยคือ 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th-TH" sz="3200" b="1" dirty="0">
                <a:solidFill>
                  <a:schemeClr val="tx1"/>
                </a:solidFill>
              </a:rPr>
              <a:t>การออกแบบ</a:t>
            </a:r>
            <a:r>
              <a:rPr lang="th-TH" sz="3200" b="1" dirty="0">
                <a:solidFill>
                  <a:srgbClr val="0070C0"/>
                </a:solidFill>
              </a:rPr>
              <a:t>นิเทศศิลป์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th-TH" sz="3200" b="1" dirty="0">
                <a:solidFill>
                  <a:srgbClr val="002060"/>
                </a:solidFill>
              </a:rPr>
              <a:t>หมายถึง ศิลปะ</a:t>
            </a:r>
            <a:r>
              <a:rPr lang="th-TH" sz="3200" b="1" dirty="0">
                <a:solidFill>
                  <a:srgbClr val="FF0000"/>
                </a:solidFill>
              </a:rPr>
              <a:t>ที่สื่อสารความหมาย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th-TH" sz="3200" b="1" dirty="0">
                <a:solidFill>
                  <a:srgbClr val="FF0000"/>
                </a:solidFill>
              </a:rPr>
              <a:t>อันมองเห็นและเข้าใจ</a:t>
            </a:r>
            <a:r>
              <a:rPr lang="th-TH" sz="3200" b="1" dirty="0">
                <a:solidFill>
                  <a:srgbClr val="0070C0"/>
                </a:solidFill>
              </a:rPr>
              <a:t>ได้ด้วยตา</a:t>
            </a: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br>
              <a:rPr lang="th-TH" sz="3200" b="1" dirty="0">
                <a:solidFill>
                  <a:srgbClr val="0070C0"/>
                </a:solidFill>
              </a:rPr>
            </a:br>
            <a:br>
              <a:rPr lang="th-TH" sz="3200" b="1" dirty="0">
                <a:solidFill>
                  <a:srgbClr val="0070C0"/>
                </a:solidFill>
              </a:rPr>
            </a:br>
            <a:r>
              <a:rPr lang="th-TH" sz="3200" b="1" dirty="0">
                <a:solidFill>
                  <a:srgbClr val="0070C0"/>
                </a:solidFill>
              </a:rPr>
              <a:t>	 </a:t>
            </a:r>
            <a:r>
              <a:rPr lang="th-TH" b="1" dirty="0">
                <a:solidFill>
                  <a:srgbClr val="0070C0"/>
                </a:solidFill>
                <a:cs typeface="+mn-cs"/>
              </a:rPr>
              <a:t>	</a:t>
            </a:r>
            <a:endParaRPr lang="th-TH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4581128"/>
            <a:ext cx="7200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  <a:latin typeface="Haettenschweiler" pitchFamily="34" charset="0"/>
              </a:rPr>
              <a:t> </a:t>
            </a:r>
            <a:r>
              <a:rPr lang="en-US" sz="6000" dirty="0">
                <a:solidFill>
                  <a:srgbClr val="0070C0"/>
                </a:solidFill>
                <a:latin typeface="Haettenschweiler" pitchFamily="34" charset="0"/>
              </a:rPr>
              <a:t>Visual</a:t>
            </a:r>
            <a:r>
              <a:rPr lang="en-US" sz="6000" dirty="0">
                <a:solidFill>
                  <a:srgbClr val="FF0000"/>
                </a:solidFill>
                <a:latin typeface="Haettenschweiler" pitchFamily="34" charset="0"/>
              </a:rPr>
              <a:t> Communication</a:t>
            </a:r>
            <a:r>
              <a:rPr lang="en-US" sz="6000" dirty="0">
                <a:latin typeface="Haettenschweiler" pitchFamily="34" charset="0"/>
              </a:rPr>
              <a:t> Design</a:t>
            </a:r>
            <a:endParaRPr lang="th-TH" sz="6000" dirty="0"/>
          </a:p>
        </p:txBody>
      </p:sp>
    </p:spTree>
  </p:cSld>
  <p:clrMapOvr>
    <a:masterClrMapping/>
  </p:clrMapOvr>
  <p:transition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2">
                  <a:lumMod val="25000"/>
                </a:schemeClr>
              </a:solidFill>
              <a:cs typeface="+mn-cs"/>
            </a:endParaRPr>
          </a:p>
          <a:p>
            <a:r>
              <a:rPr lang="th-TH" sz="3200" b="1" dirty="0">
                <a:solidFill>
                  <a:schemeClr val="tx2">
                    <a:lumMod val="25000"/>
                  </a:schemeClr>
                </a:solidFill>
              </a:rPr>
              <a:t> 	 </a:t>
            </a:r>
          </a:p>
          <a:p>
            <a:endParaRPr lang="th-TH" sz="3200" b="1" dirty="0">
              <a:solidFill>
                <a:schemeClr val="tx2">
                  <a:lumMod val="25000"/>
                </a:schemeClr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th-TH" sz="3200" b="1" dirty="0">
                <a:solidFill>
                  <a:srgbClr val="0070C0"/>
                </a:solidFill>
              </a:rPr>
              <a:t>	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th-TH" sz="3200" b="1" dirty="0">
                <a:solidFill>
                  <a:srgbClr val="0070C0"/>
                </a:solidFill>
              </a:rPr>
              <a:t>	ตรงกับคำภาษาไทย คือ 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th-TH" sz="4000" b="1" dirty="0">
                <a:solidFill>
                  <a:srgbClr val="FF0000"/>
                </a:solidFill>
              </a:rPr>
              <a:t>เลขนศิลป์,เรขศิลป์ </a:t>
            </a:r>
            <a:r>
              <a:rPr lang="th-TH" sz="3200" b="1" dirty="0">
                <a:solidFill>
                  <a:srgbClr val="0070C0"/>
                </a:solidFill>
              </a:rPr>
              <a:t>หมายถึง </a:t>
            </a:r>
            <a:r>
              <a:rPr lang="th-TH" sz="3200" b="1" dirty="0">
                <a:solidFill>
                  <a:schemeClr val="tx1"/>
                </a:solidFill>
              </a:rPr>
              <a:t>รอยขีดเขียน ตัวอักษร ตัวเลขหรือ ลวดลาย</a:t>
            </a: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br>
              <a:rPr lang="th-TH" sz="3200" b="1" dirty="0">
                <a:solidFill>
                  <a:srgbClr val="0070C0"/>
                </a:solidFill>
              </a:rPr>
            </a:br>
            <a:br>
              <a:rPr lang="th-TH" sz="3200" b="1" dirty="0">
                <a:solidFill>
                  <a:srgbClr val="0070C0"/>
                </a:solidFill>
              </a:rPr>
            </a:br>
            <a:r>
              <a:rPr lang="th-TH" sz="3200" b="1" dirty="0">
                <a:solidFill>
                  <a:srgbClr val="0070C0"/>
                </a:solidFill>
              </a:rPr>
              <a:t>	 </a:t>
            </a:r>
            <a:r>
              <a:rPr lang="th-TH" b="1" dirty="0">
                <a:solidFill>
                  <a:srgbClr val="0070C0"/>
                </a:solidFill>
                <a:cs typeface="+mn-cs"/>
              </a:rPr>
              <a:t>	</a:t>
            </a:r>
            <a:endParaRPr lang="th-TH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4581128"/>
            <a:ext cx="7200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  <a:latin typeface="Haettenschweiler" pitchFamily="34" charset="0"/>
              </a:rPr>
              <a:t>Graphic</a:t>
            </a:r>
            <a:r>
              <a:rPr lang="en-US" sz="6600" dirty="0">
                <a:latin typeface="Haettenschweiler" pitchFamily="34" charset="0"/>
              </a:rPr>
              <a:t> Design</a:t>
            </a:r>
            <a:endParaRPr lang="th-TH" sz="6600" dirty="0"/>
          </a:p>
        </p:txBody>
      </p:sp>
    </p:spTree>
  </p:cSld>
  <p:clrMapOvr>
    <a:masterClrMapping/>
  </p:clrMapOvr>
  <p:transition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2">
                  <a:lumMod val="25000"/>
                </a:schemeClr>
              </a:solidFill>
              <a:cs typeface="+mn-cs"/>
            </a:endParaRPr>
          </a:p>
          <a:p>
            <a:r>
              <a:rPr lang="th-TH" sz="3200" b="1" dirty="0">
                <a:solidFill>
                  <a:schemeClr val="tx2">
                    <a:lumMod val="25000"/>
                  </a:schemeClr>
                </a:solidFill>
              </a:rPr>
              <a:t> 	 </a:t>
            </a:r>
          </a:p>
          <a:p>
            <a:endParaRPr lang="th-TH" sz="3200" b="1" dirty="0">
              <a:solidFill>
                <a:schemeClr val="tx2">
                  <a:lumMod val="25000"/>
                </a:schemeClr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th-TH" sz="3200" b="1" dirty="0">
                <a:solidFill>
                  <a:srgbClr val="0070C0"/>
                </a:solidFill>
              </a:rPr>
              <a:t>	</a:t>
            </a:r>
          </a:p>
          <a:p>
            <a:pPr>
              <a:buNone/>
            </a:pPr>
            <a:r>
              <a:rPr lang="th-TH" sz="3200" b="1" dirty="0">
                <a:solidFill>
                  <a:srgbClr val="0070C0"/>
                </a:solidFill>
              </a:rPr>
              <a:t>	</a:t>
            </a:r>
            <a:r>
              <a:rPr lang="en-US" sz="3200" b="1" dirty="0">
                <a:solidFill>
                  <a:srgbClr val="0070C0"/>
                </a:solidFill>
              </a:rPr>
              <a:t>1.</a:t>
            </a:r>
            <a:r>
              <a:rPr lang="th-TH" sz="3200" b="1" dirty="0">
                <a:solidFill>
                  <a:srgbClr val="0070C0"/>
                </a:solidFill>
              </a:rPr>
              <a:t>เลขนศิลป์ด้านการพิมพ์ </a:t>
            </a:r>
          </a:p>
          <a:p>
            <a:pPr>
              <a:buNone/>
            </a:pPr>
            <a:r>
              <a:rPr lang="th-TH" sz="3200" b="1" dirty="0">
                <a:solidFill>
                  <a:srgbClr val="0070C0"/>
                </a:solidFill>
              </a:rPr>
              <a:t>	</a:t>
            </a:r>
            <a:r>
              <a:rPr lang="th-TH" sz="3200" b="1" dirty="0">
                <a:solidFill>
                  <a:srgbClr val="FF0000"/>
                </a:solidFill>
              </a:rPr>
              <a:t>(</a:t>
            </a:r>
            <a:r>
              <a:rPr lang="en-US" sz="2400" b="1" dirty="0">
                <a:solidFill>
                  <a:srgbClr val="FF0000"/>
                </a:solidFill>
              </a:rPr>
              <a:t>Printing Graphics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en-US" sz="3200" b="1" dirty="0">
                <a:solidFill>
                  <a:srgbClr val="0070C0"/>
                </a:solidFill>
              </a:rPr>
              <a:t>2.</a:t>
            </a:r>
            <a:r>
              <a:rPr lang="th-TH" sz="3200" b="1" dirty="0">
                <a:solidFill>
                  <a:srgbClr val="0070C0"/>
                </a:solidFill>
              </a:rPr>
              <a:t>เลขนศิลป์ด้านสิ่งแวดล้อม </a:t>
            </a:r>
          </a:p>
          <a:p>
            <a:pPr>
              <a:buNone/>
            </a:pPr>
            <a:r>
              <a:rPr lang="th-TH" sz="3200" b="1" dirty="0">
                <a:solidFill>
                  <a:srgbClr val="FF0000"/>
                </a:solidFill>
              </a:rPr>
              <a:t>(</a:t>
            </a:r>
            <a:r>
              <a:rPr lang="en-US" sz="2400" b="1" dirty="0">
                <a:solidFill>
                  <a:srgbClr val="FF0000"/>
                </a:solidFill>
              </a:rPr>
              <a:t>Environmental Graphics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en-US" sz="3200" b="1" dirty="0">
                <a:solidFill>
                  <a:srgbClr val="0070C0"/>
                </a:solidFill>
              </a:rPr>
              <a:t>3.</a:t>
            </a:r>
            <a:r>
              <a:rPr lang="th-TH" sz="3200" b="1" dirty="0">
                <a:solidFill>
                  <a:srgbClr val="0070C0"/>
                </a:solidFill>
              </a:rPr>
              <a:t>เลขนศิลป์ด้านสื่อแพร่ภาพกระจายเสียง</a:t>
            </a:r>
          </a:p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</a:rPr>
              <a:t>(Media Graphics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br>
              <a:rPr lang="th-TH" sz="3200" b="1" dirty="0">
                <a:solidFill>
                  <a:srgbClr val="0070C0"/>
                </a:solidFill>
              </a:rPr>
            </a:br>
            <a:br>
              <a:rPr lang="th-TH" sz="3200" b="1" dirty="0">
                <a:solidFill>
                  <a:srgbClr val="0070C0"/>
                </a:solidFill>
              </a:rPr>
            </a:br>
            <a:r>
              <a:rPr lang="th-TH" sz="3200" b="1" dirty="0">
                <a:solidFill>
                  <a:srgbClr val="0070C0"/>
                </a:solidFill>
              </a:rPr>
              <a:t>	 </a:t>
            </a:r>
            <a:r>
              <a:rPr lang="th-TH" b="1" dirty="0">
                <a:solidFill>
                  <a:srgbClr val="0070C0"/>
                </a:solidFill>
                <a:cs typeface="+mn-cs"/>
              </a:rPr>
              <a:t>	</a:t>
            </a:r>
            <a:endParaRPr lang="th-TH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4581129"/>
            <a:ext cx="72008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/>
              <a:t>ประเภทของการออกแบบกราฟิก</a:t>
            </a:r>
            <a:br>
              <a:rPr lang="th-TH" sz="6600" b="1" dirty="0"/>
            </a:br>
            <a:r>
              <a:rPr lang="th-TH" sz="3200" dirty="0">
                <a:latin typeface="Haettenschweiler" pitchFamily="34" charset="0"/>
              </a:rPr>
              <a:t> (</a:t>
            </a:r>
            <a:r>
              <a:rPr lang="en-US" sz="5400" dirty="0">
                <a:latin typeface="Haettenschweiler" pitchFamily="34" charset="0"/>
              </a:rPr>
              <a:t>Classification of </a:t>
            </a:r>
            <a:r>
              <a:rPr lang="en-US" sz="5400" dirty="0">
                <a:solidFill>
                  <a:srgbClr val="FF0000"/>
                </a:solidFill>
                <a:latin typeface="Haettenschweiler" pitchFamily="34" charset="0"/>
              </a:rPr>
              <a:t>Graphic Design</a:t>
            </a:r>
            <a:r>
              <a:rPr lang="th-TH" sz="3200" dirty="0">
                <a:latin typeface="Haettenschweiler" pitchFamily="34" charset="0"/>
              </a:rPr>
              <a:t>) </a:t>
            </a:r>
            <a:br>
              <a:rPr lang="th-TH" sz="3200" b="1" dirty="0"/>
            </a:br>
            <a:endParaRPr lang="th-TH" sz="3200" dirty="0"/>
          </a:p>
        </p:txBody>
      </p:sp>
    </p:spTree>
  </p:cSld>
  <p:clrMapOvr>
    <a:masterClrMapping/>
  </p:clrMapOvr>
  <p:transition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th-TH" sz="3200" b="1" dirty="0">
                <a:solidFill>
                  <a:srgbClr val="0070C0"/>
                </a:solidFill>
              </a:rPr>
              <a:t>หนังสือพิมพ์ </a:t>
            </a:r>
            <a:r>
              <a:rPr lang="th-TH" sz="3200" b="1" dirty="0">
                <a:solidFill>
                  <a:srgbClr val="FF0000"/>
                </a:solidFill>
              </a:rPr>
              <a:t>(</a:t>
            </a:r>
            <a:r>
              <a:rPr lang="en-US" sz="2400" b="1" dirty="0">
                <a:solidFill>
                  <a:srgbClr val="FF0000"/>
                </a:solidFill>
              </a:rPr>
              <a:t>Newspaper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th-TH" sz="3200" b="1" dirty="0">
                <a:solidFill>
                  <a:srgbClr val="0070C0"/>
                </a:solidFill>
              </a:rPr>
              <a:t>นิตยสาร </a:t>
            </a:r>
            <a:r>
              <a:rPr lang="th-TH" sz="3200" b="1" dirty="0">
                <a:solidFill>
                  <a:srgbClr val="FF0000"/>
                </a:solidFill>
              </a:rPr>
              <a:t>(</a:t>
            </a:r>
            <a:r>
              <a:rPr lang="en-US" sz="2400" b="1" dirty="0">
                <a:solidFill>
                  <a:srgbClr val="FF0000"/>
                </a:solidFill>
              </a:rPr>
              <a:t>Magazine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th-TH" sz="3200" b="1" dirty="0">
                <a:solidFill>
                  <a:srgbClr val="0070C0"/>
                </a:solidFill>
              </a:rPr>
              <a:t>วารสาร </a:t>
            </a:r>
            <a:r>
              <a:rPr lang="th-TH" sz="3200" b="1" dirty="0">
                <a:solidFill>
                  <a:srgbClr val="FF0000"/>
                </a:solidFill>
              </a:rPr>
              <a:t>(</a:t>
            </a:r>
            <a:r>
              <a:rPr lang="en-US" sz="2400" b="1" dirty="0">
                <a:solidFill>
                  <a:srgbClr val="FF0000"/>
                </a:solidFill>
              </a:rPr>
              <a:t>Periodical / Journal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th-TH" sz="3200" b="1" dirty="0">
                <a:solidFill>
                  <a:srgbClr val="0070C0"/>
                </a:solidFill>
              </a:rPr>
              <a:t>หนังสือ </a:t>
            </a:r>
            <a:r>
              <a:rPr lang="th-TH" sz="3200" b="1" dirty="0">
                <a:solidFill>
                  <a:srgbClr val="FF0000"/>
                </a:solidFill>
              </a:rPr>
              <a:t>(</a:t>
            </a:r>
            <a:r>
              <a:rPr lang="en-US" sz="2400" b="1" dirty="0">
                <a:solidFill>
                  <a:srgbClr val="FF0000"/>
                </a:solidFill>
              </a:rPr>
              <a:t>Book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971600" y="4581129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000" b="1" dirty="0">
                <a:solidFill>
                  <a:srgbClr val="002060"/>
                </a:solidFill>
              </a:rPr>
              <a:t>1.</a:t>
            </a:r>
            <a:r>
              <a:rPr lang="th-TH" sz="4000" b="1" dirty="0">
                <a:solidFill>
                  <a:srgbClr val="002060"/>
                </a:solidFill>
              </a:rPr>
              <a:t>เลขนศิลป์ด้านการพิมพ์ </a:t>
            </a:r>
          </a:p>
          <a:p>
            <a:pPr>
              <a:buNone/>
            </a:pPr>
            <a:r>
              <a:rPr lang="th-TH" sz="4000" b="1" dirty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th-TH" sz="4000" b="1" dirty="0">
                <a:solidFill>
                  <a:srgbClr val="FF0000"/>
                </a:solidFill>
              </a:rPr>
              <a:t>(</a:t>
            </a:r>
            <a:r>
              <a:rPr lang="en-US" sz="3200" b="1" dirty="0">
                <a:solidFill>
                  <a:srgbClr val="FF0000"/>
                </a:solidFill>
              </a:rPr>
              <a:t>Printing Graphics</a:t>
            </a:r>
            <a:r>
              <a:rPr lang="th-TH" sz="4000" b="1" dirty="0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  <p:transition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1187624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th-TH" sz="3200" b="1" dirty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th-TH" sz="3200" b="1" dirty="0">
                <a:solidFill>
                  <a:srgbClr val="0070C0"/>
                </a:solidFill>
              </a:rPr>
              <a:t>ภาพพิมพ์และโฆษณา </a:t>
            </a:r>
          </a:p>
          <a:p>
            <a:r>
              <a:rPr lang="th-TH" sz="3200" b="1" dirty="0">
                <a:solidFill>
                  <a:srgbClr val="FF0000"/>
                </a:solidFill>
              </a:rPr>
              <a:t> (</a:t>
            </a:r>
            <a:r>
              <a:rPr lang="en-US" sz="2400" b="1" dirty="0">
                <a:solidFill>
                  <a:srgbClr val="FF0000"/>
                </a:solidFill>
              </a:rPr>
              <a:t>Poster and Poster </a:t>
            </a:r>
            <a:r>
              <a:rPr lang="en-US" sz="2400" b="1" dirty="0" err="1">
                <a:solidFill>
                  <a:srgbClr val="FF0000"/>
                </a:solidFill>
              </a:rPr>
              <a:t>Ad.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th-TH" sz="3200" b="1" dirty="0">
                <a:solidFill>
                  <a:srgbClr val="0070C0"/>
                </a:solidFill>
              </a:rPr>
              <a:t>เครื่องหมายการค้า </a:t>
            </a:r>
            <a:r>
              <a:rPr lang="th-TH" sz="3200" b="1" dirty="0">
                <a:solidFill>
                  <a:srgbClr val="FF0000"/>
                </a:solidFill>
              </a:rPr>
              <a:t>(</a:t>
            </a:r>
            <a:r>
              <a:rPr lang="en-US" sz="2400" b="1" dirty="0">
                <a:solidFill>
                  <a:srgbClr val="FF0000"/>
                </a:solidFill>
              </a:rPr>
              <a:t>Trademark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th-TH" sz="3200" b="1" dirty="0">
                <a:solidFill>
                  <a:srgbClr val="0070C0"/>
                </a:solidFill>
              </a:rPr>
              <a:t>บรรจุภัณฑ์ </a:t>
            </a:r>
            <a:r>
              <a:rPr lang="th-TH" sz="3200" b="1" dirty="0">
                <a:solidFill>
                  <a:srgbClr val="FF0000"/>
                </a:solidFill>
              </a:rPr>
              <a:t>(</a:t>
            </a:r>
            <a:r>
              <a:rPr lang="en-US" sz="2600" b="1" dirty="0">
                <a:solidFill>
                  <a:srgbClr val="FF0000"/>
                </a:solidFill>
              </a:rPr>
              <a:t>Packaging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th-TH" sz="3200" b="1" dirty="0">
                <a:solidFill>
                  <a:srgbClr val="0070C0"/>
                </a:solidFill>
              </a:rPr>
              <a:t>สิ่งพิมพ์ทั่วไป </a:t>
            </a:r>
          </a:p>
          <a:p>
            <a:r>
              <a:rPr lang="th-TH" sz="3200" b="1" dirty="0">
                <a:solidFill>
                  <a:srgbClr val="FF0000"/>
                </a:solidFill>
              </a:rPr>
              <a:t> (</a:t>
            </a:r>
            <a:r>
              <a:rPr lang="en-US" sz="2600" b="1" dirty="0">
                <a:solidFill>
                  <a:srgbClr val="FF0000"/>
                </a:solidFill>
              </a:rPr>
              <a:t>General </a:t>
            </a:r>
            <a:r>
              <a:rPr lang="en-US" sz="2600" b="1" dirty="0" err="1">
                <a:solidFill>
                  <a:srgbClr val="FF0000"/>
                </a:solidFill>
              </a:rPr>
              <a:t>Printedmatter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th-TH" sz="3200" b="1" dirty="0">
                <a:solidFill>
                  <a:srgbClr val="0070C0"/>
                </a:solidFill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971600" y="4581129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000" b="1" dirty="0">
                <a:solidFill>
                  <a:srgbClr val="002060"/>
                </a:solidFill>
              </a:rPr>
              <a:t>1.</a:t>
            </a:r>
            <a:r>
              <a:rPr lang="th-TH" sz="4000" b="1" dirty="0">
                <a:solidFill>
                  <a:srgbClr val="002060"/>
                </a:solidFill>
              </a:rPr>
              <a:t>เลขนศิลป์ด้านการพิมพ์ </a:t>
            </a:r>
          </a:p>
          <a:p>
            <a:pPr>
              <a:buNone/>
            </a:pPr>
            <a:r>
              <a:rPr lang="th-TH" sz="4000" b="1" dirty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th-TH" sz="4000" b="1" dirty="0">
                <a:solidFill>
                  <a:srgbClr val="FF0000"/>
                </a:solidFill>
              </a:rPr>
              <a:t>(</a:t>
            </a:r>
            <a:r>
              <a:rPr lang="en-US" sz="3200" b="1" dirty="0">
                <a:solidFill>
                  <a:srgbClr val="FF0000"/>
                </a:solidFill>
              </a:rPr>
              <a:t>Printing Graphics</a:t>
            </a:r>
            <a:r>
              <a:rPr lang="th-TH" sz="4000" b="1" dirty="0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  <p:transition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th-TH" sz="3200" b="1" dirty="0">
                <a:solidFill>
                  <a:srgbClr val="0070C0"/>
                </a:solidFill>
              </a:rPr>
              <a:t>การจัดแสดงสินค้า และหน้าร้าน </a:t>
            </a:r>
          </a:p>
          <a:p>
            <a:pPr>
              <a:buNone/>
            </a:pPr>
            <a:r>
              <a:rPr lang="th-TH" sz="3200" b="1" dirty="0">
                <a:solidFill>
                  <a:srgbClr val="0070C0"/>
                </a:solidFill>
              </a:rPr>
              <a:t>  </a:t>
            </a:r>
            <a:r>
              <a:rPr lang="th-TH" sz="3200" b="1" dirty="0">
                <a:solidFill>
                  <a:srgbClr val="FF0000"/>
                </a:solidFill>
              </a:rPr>
              <a:t>(</a:t>
            </a:r>
            <a:r>
              <a:rPr lang="en-US" sz="2400" b="1" dirty="0">
                <a:solidFill>
                  <a:srgbClr val="FF0000"/>
                </a:solidFill>
              </a:rPr>
              <a:t>Display and Shop front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th-TH" sz="3200" b="1" dirty="0">
                <a:solidFill>
                  <a:srgbClr val="0070C0"/>
                </a:solidFill>
              </a:rPr>
              <a:t>นิทรรศการ </a:t>
            </a:r>
            <a:r>
              <a:rPr lang="th-TH" sz="3200" b="1" dirty="0">
                <a:solidFill>
                  <a:srgbClr val="FF0000"/>
                </a:solidFill>
              </a:rPr>
              <a:t>(</a:t>
            </a:r>
            <a:r>
              <a:rPr lang="en-US" sz="2400" b="1" dirty="0">
                <a:solidFill>
                  <a:srgbClr val="FF0000"/>
                </a:solidFill>
              </a:rPr>
              <a:t>Exhibition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th-TH" sz="3200" b="1" dirty="0">
                <a:solidFill>
                  <a:srgbClr val="0070C0"/>
                </a:solidFill>
              </a:rPr>
              <a:t>ตัวอักษรและสัญลักษณ์ตามอาคาร</a:t>
            </a:r>
          </a:p>
          <a:p>
            <a:pPr>
              <a:buNone/>
            </a:pPr>
            <a:r>
              <a:rPr lang="th-TH" sz="3200" b="1" dirty="0">
                <a:solidFill>
                  <a:srgbClr val="0070C0"/>
                </a:solidFill>
              </a:rPr>
              <a:t>  </a:t>
            </a:r>
            <a:r>
              <a:rPr lang="th-TH" sz="3200" b="1" dirty="0">
                <a:solidFill>
                  <a:srgbClr val="FF0000"/>
                </a:solidFill>
              </a:rPr>
              <a:t>(</a:t>
            </a:r>
            <a:r>
              <a:rPr lang="en-US" sz="2400" b="1" dirty="0">
                <a:solidFill>
                  <a:srgbClr val="FF0000"/>
                </a:solidFill>
              </a:rPr>
              <a:t>Lettering and</a:t>
            </a:r>
            <a:r>
              <a:rPr lang="th-TH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Sign on building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th-TH" sz="3200" b="1" dirty="0">
                <a:solidFill>
                  <a:srgbClr val="0070C0"/>
                </a:solidFill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971600" y="4581129"/>
            <a:ext cx="72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000" b="1" dirty="0">
                <a:solidFill>
                  <a:srgbClr val="002060"/>
                </a:solidFill>
              </a:rPr>
              <a:t>2.</a:t>
            </a:r>
            <a:r>
              <a:rPr lang="th-TH" sz="4000" b="1" dirty="0">
                <a:solidFill>
                  <a:srgbClr val="002060"/>
                </a:solidFill>
              </a:rPr>
              <a:t>เลขนศิลป์ด้านสิ่งแวดล้อม</a:t>
            </a:r>
          </a:p>
          <a:p>
            <a:pPr>
              <a:buNone/>
            </a:pPr>
            <a:r>
              <a:rPr lang="th-TH" sz="3200" b="1" dirty="0">
                <a:solidFill>
                  <a:srgbClr val="FF0000"/>
                </a:solidFill>
              </a:rPr>
              <a:t>(</a:t>
            </a:r>
            <a:r>
              <a:rPr lang="en-US" sz="3200" b="1" dirty="0" err="1">
                <a:solidFill>
                  <a:srgbClr val="FF0000"/>
                </a:solidFill>
              </a:rPr>
              <a:t>Evironmental</a:t>
            </a:r>
            <a:r>
              <a:rPr lang="en-US" sz="3200" b="1" dirty="0">
                <a:solidFill>
                  <a:srgbClr val="FF0000"/>
                </a:solidFill>
              </a:rPr>
              <a:t> Graphics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  <p:transition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4032448"/>
          </a:xfrm>
        </p:spPr>
        <p:txBody>
          <a:bodyPr>
            <a:noAutofit/>
          </a:bodyPr>
          <a:lstStyle/>
          <a:p>
            <a:r>
              <a:rPr lang="en-US" sz="9600" dirty="0">
                <a:latin typeface="Haettenschweiler" pitchFamily="34" charset="0"/>
              </a:rPr>
              <a:t>Graphic</a:t>
            </a:r>
            <a:r>
              <a:rPr lang="en-US" sz="9600" dirty="0">
                <a:solidFill>
                  <a:srgbClr val="FF0000"/>
                </a:solidFill>
                <a:latin typeface="Haettenschweiler" pitchFamily="34" charset="0"/>
              </a:rPr>
              <a:t> + Design</a:t>
            </a:r>
            <a:br>
              <a:rPr lang="en-US" sz="9600" dirty="0">
                <a:solidFill>
                  <a:srgbClr val="FF0000"/>
                </a:solidFill>
                <a:latin typeface="Haettenschweiler" pitchFamily="34" charset="0"/>
              </a:rPr>
            </a:br>
            <a:r>
              <a:rPr lang="th-TH" sz="8800" b="1" dirty="0">
                <a:solidFill>
                  <a:srgbClr val="FF0000"/>
                </a:solidFill>
                <a:latin typeface="Haettenschweiler" pitchFamily="34" charset="0"/>
                <a:cs typeface="+mn-cs"/>
              </a:rPr>
              <a:t>ออกแบบ</a:t>
            </a:r>
            <a:r>
              <a:rPr lang="en-US" sz="9600" dirty="0">
                <a:solidFill>
                  <a:srgbClr val="FF0000"/>
                </a:solidFill>
                <a:latin typeface="Haettenschweiler" pitchFamily="34" charset="0"/>
              </a:rPr>
              <a:t> + </a:t>
            </a:r>
            <a:r>
              <a:rPr lang="en-US" sz="9600" b="1" dirty="0">
                <a:solidFill>
                  <a:srgbClr val="FF0000"/>
                </a:solidFill>
                <a:latin typeface="Haettenschweiler" pitchFamily="34" charset="0"/>
                <a:cs typeface="+mn-cs"/>
              </a:rPr>
              <a:t> </a:t>
            </a:r>
            <a:r>
              <a:rPr lang="th-TH" sz="8800" b="1" dirty="0">
                <a:latin typeface="Haettenschweiler" pitchFamily="34" charset="0"/>
                <a:cs typeface="+mn-cs"/>
              </a:rPr>
              <a:t>กราฟิก</a:t>
            </a:r>
          </a:p>
        </p:txBody>
      </p:sp>
    </p:spTree>
  </p:cSld>
  <p:clrMapOvr>
    <a:masterClrMapping/>
  </p:clrMapOvr>
  <p:transition>
    <p:randomBa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th-TH" sz="3200" b="1" dirty="0">
                <a:solidFill>
                  <a:srgbClr val="0070C0"/>
                </a:solidFill>
              </a:rPr>
              <a:t>เครื่องหมายจราจรและเครื่องหมายบน</a:t>
            </a:r>
          </a:p>
          <a:p>
            <a:r>
              <a:rPr lang="th-TH" sz="3200" b="1" dirty="0">
                <a:solidFill>
                  <a:srgbClr val="0070C0"/>
                </a:solidFill>
              </a:rPr>
              <a:t>  ถนน </a:t>
            </a:r>
            <a:r>
              <a:rPr lang="th-TH" sz="3200" b="1" dirty="0">
                <a:solidFill>
                  <a:srgbClr val="FF0000"/>
                </a:solidFill>
              </a:rPr>
              <a:t>(</a:t>
            </a:r>
            <a:r>
              <a:rPr lang="en-US" sz="2400" b="1" dirty="0">
                <a:solidFill>
                  <a:srgbClr val="FF0000"/>
                </a:solidFill>
              </a:rPr>
              <a:t>Traffic and Street signs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th-TH" sz="3200" b="1" dirty="0">
                <a:solidFill>
                  <a:srgbClr val="0070C0"/>
                </a:solidFill>
              </a:rPr>
              <a:t>แผ่นป้ายโฆษณา</a:t>
            </a:r>
            <a:r>
              <a:rPr lang="th-TH" sz="3200" b="1" dirty="0">
                <a:solidFill>
                  <a:srgbClr val="FF0000"/>
                </a:solidFill>
              </a:rPr>
              <a:t>(</a:t>
            </a:r>
            <a:r>
              <a:rPr lang="en-US" sz="2400" b="1" dirty="0">
                <a:solidFill>
                  <a:srgbClr val="FF0000"/>
                </a:solidFill>
              </a:rPr>
              <a:t>Sign board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th-TH" sz="3200" b="1" dirty="0">
                <a:solidFill>
                  <a:srgbClr val="0070C0"/>
                </a:solidFill>
              </a:rPr>
              <a:t>เครื่องหมายและสัญลักษณ์ในที่     </a:t>
            </a:r>
          </a:p>
          <a:p>
            <a:r>
              <a:rPr lang="th-TH" sz="3200" b="1" dirty="0">
                <a:solidFill>
                  <a:srgbClr val="0070C0"/>
                </a:solidFill>
              </a:rPr>
              <a:t>  สาธารณะ </a:t>
            </a:r>
            <a:r>
              <a:rPr lang="th-TH" sz="3200" b="1" dirty="0">
                <a:solidFill>
                  <a:srgbClr val="FF0000"/>
                </a:solidFill>
              </a:rPr>
              <a:t>(</a:t>
            </a:r>
            <a:r>
              <a:rPr lang="en-US" sz="2400" b="1" dirty="0">
                <a:solidFill>
                  <a:srgbClr val="FF0000"/>
                </a:solidFill>
              </a:rPr>
              <a:t>Sign and Symbol in the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    Public place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th-TH" sz="3200" b="1" dirty="0">
                <a:solidFill>
                  <a:srgbClr val="0070C0"/>
                </a:solidFill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971600" y="4581129"/>
            <a:ext cx="72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000" b="1" dirty="0">
                <a:solidFill>
                  <a:srgbClr val="002060"/>
                </a:solidFill>
              </a:rPr>
              <a:t>2.</a:t>
            </a:r>
            <a:r>
              <a:rPr lang="th-TH" sz="4000" b="1" dirty="0">
                <a:solidFill>
                  <a:srgbClr val="002060"/>
                </a:solidFill>
              </a:rPr>
              <a:t>เลขนศิลป์ด้านสิ่งแวดล้อม</a:t>
            </a:r>
          </a:p>
          <a:p>
            <a:pPr>
              <a:buNone/>
            </a:pPr>
            <a:r>
              <a:rPr lang="th-TH" sz="3200" b="1" dirty="0">
                <a:solidFill>
                  <a:srgbClr val="FF0000"/>
                </a:solidFill>
              </a:rPr>
              <a:t>(</a:t>
            </a:r>
            <a:r>
              <a:rPr lang="en-US" sz="3200" b="1" dirty="0" err="1">
                <a:solidFill>
                  <a:srgbClr val="FF0000"/>
                </a:solidFill>
              </a:rPr>
              <a:t>Evironmental</a:t>
            </a:r>
            <a:r>
              <a:rPr lang="en-US" sz="3200" b="1" dirty="0">
                <a:solidFill>
                  <a:srgbClr val="FF0000"/>
                </a:solidFill>
              </a:rPr>
              <a:t> Graphics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  <p:transition>
    <p:randomBar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th-TH" sz="3200" b="1" dirty="0">
                <a:solidFill>
                  <a:srgbClr val="0070C0"/>
                </a:solidFill>
              </a:rPr>
              <a:t>หัวเรื่องภาพยนตร์ วิดีโอ และโทรทัศน์</a:t>
            </a:r>
          </a:p>
          <a:p>
            <a:pPr>
              <a:buNone/>
            </a:pPr>
            <a:r>
              <a:rPr lang="th-TH" sz="3200" b="1" dirty="0">
                <a:solidFill>
                  <a:srgbClr val="0070C0"/>
                </a:solidFill>
              </a:rPr>
              <a:t>  </a:t>
            </a:r>
            <a:r>
              <a:rPr lang="th-TH" sz="3200" b="1" dirty="0">
                <a:solidFill>
                  <a:srgbClr val="FF0000"/>
                </a:solidFill>
              </a:rPr>
              <a:t>(</a:t>
            </a:r>
            <a:r>
              <a:rPr lang="en-US" sz="2400" b="1" dirty="0" err="1">
                <a:solidFill>
                  <a:srgbClr val="FF0000"/>
                </a:solidFill>
              </a:rPr>
              <a:t>Film,Video</a:t>
            </a:r>
            <a:r>
              <a:rPr lang="en-US" sz="2400" b="1" dirty="0">
                <a:solidFill>
                  <a:srgbClr val="FF0000"/>
                </a:solidFill>
              </a:rPr>
              <a:t> and T.V. Title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3200" b="1" dirty="0">
                <a:solidFill>
                  <a:srgbClr val="0070C0"/>
                </a:solidFill>
              </a:rPr>
              <a:t>ภาพนิ่งโฆษณา</a:t>
            </a:r>
            <a:r>
              <a:rPr lang="th-TH" sz="3200" b="1" dirty="0">
                <a:solidFill>
                  <a:srgbClr val="FF0000"/>
                </a:solidFill>
              </a:rPr>
              <a:t>(</a:t>
            </a:r>
            <a:r>
              <a:rPr lang="en-US" sz="2400" b="1" dirty="0">
                <a:solidFill>
                  <a:srgbClr val="FF0000"/>
                </a:solidFill>
              </a:rPr>
              <a:t>Advertising slide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3200" b="1" dirty="0">
                <a:solidFill>
                  <a:srgbClr val="0070C0"/>
                </a:solidFill>
              </a:rPr>
              <a:t>ภาพยนตร์โฆษณา</a:t>
            </a:r>
            <a:r>
              <a:rPr lang="th-TH" sz="3200" b="1" dirty="0">
                <a:solidFill>
                  <a:srgbClr val="FF0000"/>
                </a:solidFill>
              </a:rPr>
              <a:t>(</a:t>
            </a:r>
            <a:r>
              <a:rPr lang="en-US" sz="2400" b="1" dirty="0">
                <a:solidFill>
                  <a:srgbClr val="FF0000"/>
                </a:solidFill>
              </a:rPr>
              <a:t>Advertising Film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3200" b="1" dirty="0">
                <a:solidFill>
                  <a:srgbClr val="0070C0"/>
                </a:solidFill>
              </a:rPr>
              <a:t>สื่อแพร่ภาพและเสียงอื่นๆ</a:t>
            </a:r>
            <a:r>
              <a:rPr lang="th-TH" sz="3200" b="1" dirty="0">
                <a:solidFill>
                  <a:srgbClr val="FF0000"/>
                </a:solidFill>
              </a:rPr>
              <a:t>(</a:t>
            </a:r>
            <a:r>
              <a:rPr lang="en-US" sz="3200" b="1" dirty="0">
                <a:solidFill>
                  <a:srgbClr val="FF0000"/>
                </a:solidFill>
              </a:rPr>
              <a:t>etc.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h-TH" sz="3200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th-TH" sz="3200" b="1" dirty="0">
                <a:solidFill>
                  <a:srgbClr val="0070C0"/>
                </a:solidFill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971600" y="4581129"/>
            <a:ext cx="72008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b="1" dirty="0"/>
              <a:t>3.</a:t>
            </a:r>
            <a:r>
              <a:rPr lang="th-TH" sz="3600" b="1" dirty="0"/>
              <a:t>เลขนศิลป์ด้านสื่อแพร่ภาพกระจายเสียง </a:t>
            </a:r>
            <a:r>
              <a:rPr lang="th-TH" sz="3200" b="1" dirty="0">
                <a:solidFill>
                  <a:srgbClr val="FF0000"/>
                </a:solidFill>
              </a:rPr>
              <a:t>(</a:t>
            </a:r>
            <a:r>
              <a:rPr lang="en-US" sz="3200" b="1" dirty="0">
                <a:solidFill>
                  <a:srgbClr val="FF0000"/>
                </a:solidFill>
              </a:rPr>
              <a:t>Media Graphics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  <p:transition>
    <p:randomBar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 marL="582930" indent="-514350">
              <a:buNone/>
            </a:pPr>
            <a:r>
              <a:rPr lang="en-US" sz="3200" b="1" dirty="0">
                <a:solidFill>
                  <a:srgbClr val="FF0000"/>
                </a:solidFill>
              </a:rPr>
              <a:t>1.</a:t>
            </a:r>
            <a:r>
              <a:rPr lang="th-TH" sz="3200" b="1" dirty="0">
                <a:solidFill>
                  <a:srgbClr val="0070C0"/>
                </a:solidFill>
              </a:rPr>
              <a:t>การออกแบบกราฟิก มีส่วน</a:t>
            </a:r>
          </a:p>
          <a:p>
            <a:pPr marL="582930" indent="-514350">
              <a:buNone/>
            </a:pPr>
            <a:r>
              <a:rPr lang="th-TH" sz="3200" b="1" dirty="0">
                <a:solidFill>
                  <a:srgbClr val="0070C0"/>
                </a:solidFill>
              </a:rPr>
              <a:t>สร้างสรรค์สัญลักษณ์และข้อตกลง</a:t>
            </a:r>
          </a:p>
          <a:p>
            <a:pPr marL="582930" indent="-514350">
              <a:buNone/>
            </a:pPr>
            <a:r>
              <a:rPr lang="th-TH" sz="3200" b="1" dirty="0">
                <a:solidFill>
                  <a:srgbClr val="0070C0"/>
                </a:solidFill>
              </a:rPr>
              <a:t>ร่วมกันของคนในสังคม</a:t>
            </a:r>
          </a:p>
          <a:p>
            <a:pPr marL="582930" indent="-514350">
              <a:buNone/>
            </a:pPr>
            <a:r>
              <a:rPr lang="en-US" sz="3200" b="1" dirty="0">
                <a:solidFill>
                  <a:srgbClr val="FF0000"/>
                </a:solidFill>
              </a:rPr>
              <a:t>2.</a:t>
            </a:r>
            <a:r>
              <a:rPr lang="th-TH" sz="3200" b="1" dirty="0">
                <a:solidFill>
                  <a:srgbClr val="0070C0"/>
                </a:solidFill>
              </a:rPr>
              <a:t>การออกแบบกราฟิก เป็นสื่อแสดง</a:t>
            </a:r>
          </a:p>
          <a:p>
            <a:pPr marL="582930" indent="-514350">
              <a:buNone/>
            </a:pPr>
            <a:r>
              <a:rPr lang="th-TH" sz="3200" b="1" dirty="0">
                <a:solidFill>
                  <a:srgbClr val="0070C0"/>
                </a:solidFill>
              </a:rPr>
              <a:t>แห่งพลังการสร้างสรรค์</a:t>
            </a: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th-TH" sz="3200" b="1" dirty="0">
                <a:solidFill>
                  <a:srgbClr val="0070C0"/>
                </a:solidFill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971600" y="4581129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2930" indent="-514350">
              <a:buNone/>
            </a:pPr>
            <a:r>
              <a:rPr lang="th-TH" sz="4000" b="1" dirty="0"/>
              <a:t>ความสำคัญของการออกแบบกราฟิก</a:t>
            </a:r>
            <a:br>
              <a:rPr lang="th-TH" sz="4000" b="1" dirty="0"/>
            </a:br>
            <a:endParaRPr lang="th-TH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Bar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 marL="582930" indent="-514350">
              <a:buNone/>
            </a:pPr>
            <a:endParaRPr lang="en-US" sz="3200" b="1" dirty="0">
              <a:solidFill>
                <a:srgbClr val="0070C0"/>
              </a:solidFill>
            </a:endParaRPr>
          </a:p>
          <a:p>
            <a:pPr marL="582930" indent="-514350">
              <a:buNone/>
            </a:pPr>
            <a:r>
              <a:rPr lang="en-US" sz="3200" b="1" dirty="0">
                <a:solidFill>
                  <a:srgbClr val="FF0000"/>
                </a:solidFill>
              </a:rPr>
              <a:t>3.</a:t>
            </a:r>
            <a:r>
              <a:rPr lang="th-TH" sz="3200" b="1" dirty="0">
                <a:solidFill>
                  <a:srgbClr val="0070C0"/>
                </a:solidFill>
              </a:rPr>
              <a:t>การออกแบบกราฟิก เป็นการเสริม</a:t>
            </a:r>
          </a:p>
          <a:p>
            <a:pPr marL="582930" indent="-514350">
              <a:buNone/>
            </a:pPr>
            <a:r>
              <a:rPr lang="th-TH" sz="3200" b="1" dirty="0">
                <a:solidFill>
                  <a:srgbClr val="0070C0"/>
                </a:solidFill>
              </a:rPr>
              <a:t>แต่งข่าวสาร ให้ดึงดูดสายตาให้</a:t>
            </a:r>
          </a:p>
          <a:p>
            <a:pPr marL="582930" indent="-514350">
              <a:buNone/>
            </a:pPr>
            <a:r>
              <a:rPr lang="th-TH" sz="3200" b="1" dirty="0">
                <a:solidFill>
                  <a:srgbClr val="0070C0"/>
                </a:solidFill>
              </a:rPr>
              <a:t>น่าสนใจขึ้น</a:t>
            </a:r>
          </a:p>
          <a:p>
            <a:pPr marL="582930" indent="-514350">
              <a:buNone/>
            </a:pPr>
            <a:r>
              <a:rPr lang="en-US" sz="3200" b="1" dirty="0">
                <a:solidFill>
                  <a:srgbClr val="FF0000"/>
                </a:solidFill>
              </a:rPr>
              <a:t>4.</a:t>
            </a:r>
            <a:r>
              <a:rPr lang="th-TH" sz="3200" b="1" dirty="0">
                <a:solidFill>
                  <a:srgbClr val="0070C0"/>
                </a:solidFill>
              </a:rPr>
              <a:t>การออกแบบกราฟิก ช่วยส่งเสริม</a:t>
            </a:r>
          </a:p>
          <a:p>
            <a:pPr marL="582930" indent="-514350">
              <a:buNone/>
            </a:pPr>
            <a:r>
              <a:rPr lang="th-TH" sz="3200" b="1" dirty="0">
                <a:solidFill>
                  <a:srgbClr val="0070C0"/>
                </a:solidFill>
              </a:rPr>
              <a:t>ความเจริญก้าวหน้าทางธุรกิจการค้าและ</a:t>
            </a:r>
          </a:p>
          <a:p>
            <a:pPr marL="582930" indent="-514350">
              <a:buNone/>
            </a:pPr>
            <a:r>
              <a:rPr lang="th-TH" sz="3200" b="1" dirty="0">
                <a:solidFill>
                  <a:srgbClr val="0070C0"/>
                </a:solidFill>
              </a:rPr>
              <a:t>วงการอุตสาหกรรม</a:t>
            </a: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th-TH" sz="3200" b="1" dirty="0">
                <a:solidFill>
                  <a:srgbClr val="0070C0"/>
                </a:solidFill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971600" y="4581129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2930" indent="-514350">
              <a:buNone/>
            </a:pPr>
            <a:r>
              <a:rPr lang="th-TH" sz="4000" b="1" dirty="0"/>
              <a:t>ความสำคัญของการออกแบบกราฟิก</a:t>
            </a:r>
            <a:br>
              <a:rPr lang="th-TH" sz="4000" b="1" dirty="0"/>
            </a:br>
            <a:endParaRPr lang="th-TH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Bar dir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 marL="582930" indent="-514350">
              <a:buNone/>
            </a:pPr>
            <a:endParaRPr lang="en-US" sz="3200" b="1" dirty="0">
              <a:solidFill>
                <a:srgbClr val="0070C0"/>
              </a:solidFill>
            </a:endParaRPr>
          </a:p>
          <a:p>
            <a:pPr marL="582930" indent="-514350">
              <a:buNone/>
            </a:pPr>
            <a:r>
              <a:rPr lang="en-US" sz="3200" b="1" dirty="0">
                <a:solidFill>
                  <a:srgbClr val="FF0000"/>
                </a:solidFill>
              </a:rPr>
              <a:t>1.</a:t>
            </a:r>
            <a:r>
              <a:rPr lang="th-TH" sz="3200" b="1" dirty="0">
                <a:solidFill>
                  <a:srgbClr val="0070C0"/>
                </a:solidFill>
              </a:rPr>
              <a:t>เป้าหมายของการออกแบบคืออะไร</a:t>
            </a:r>
          </a:p>
          <a:p>
            <a:pPr marL="582930" indent="-514350">
              <a:buNone/>
            </a:pPr>
            <a:r>
              <a:rPr lang="th-TH" sz="3200" b="1" dirty="0">
                <a:solidFill>
                  <a:srgbClr val="FF0000"/>
                </a:solidFill>
              </a:rPr>
              <a:t>   (</a:t>
            </a:r>
            <a:r>
              <a:rPr lang="en-US" sz="2400" b="1" dirty="0">
                <a:solidFill>
                  <a:srgbClr val="FF0000"/>
                </a:solidFill>
              </a:rPr>
              <a:t>What is your objective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pPr marL="582930" indent="-514350">
              <a:buNone/>
            </a:pPr>
            <a:r>
              <a:rPr lang="en-US" sz="3200" b="1" dirty="0">
                <a:solidFill>
                  <a:srgbClr val="FF0000"/>
                </a:solidFill>
              </a:rPr>
              <a:t>2.</a:t>
            </a:r>
            <a:r>
              <a:rPr lang="th-TH" sz="3200" b="1" dirty="0">
                <a:solidFill>
                  <a:srgbClr val="0070C0"/>
                </a:solidFill>
              </a:rPr>
              <a:t>กลุ่มเป้าหมายที่รับข่าวสารเป็นใคร</a:t>
            </a:r>
          </a:p>
          <a:p>
            <a:pPr marL="582930" indent="-514350">
              <a:buNone/>
            </a:pPr>
            <a:r>
              <a:rPr lang="th-TH" sz="3200" b="1" dirty="0">
                <a:solidFill>
                  <a:srgbClr val="FF0000"/>
                </a:solidFill>
              </a:rPr>
              <a:t>   (</a:t>
            </a:r>
            <a:r>
              <a:rPr lang="en-US" sz="2400" b="1" dirty="0">
                <a:solidFill>
                  <a:srgbClr val="FF0000"/>
                </a:solidFill>
              </a:rPr>
              <a:t>Who is the massage aimed at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th-TH" sz="3200" b="1" dirty="0">
                <a:solidFill>
                  <a:srgbClr val="0070C0"/>
                </a:solidFill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971600" y="4581129"/>
            <a:ext cx="72008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2930" indent="-514350">
              <a:buNone/>
            </a:pPr>
            <a:r>
              <a:rPr lang="th-TH" sz="4000" b="1" dirty="0"/>
              <a:t>หลักการออกแบบกราฟิก</a:t>
            </a:r>
          </a:p>
          <a:p>
            <a:pPr marL="582930" indent="-514350">
              <a:buNone/>
            </a:pPr>
            <a:r>
              <a:rPr lang="th-TH" sz="3200" b="1" dirty="0">
                <a:solidFill>
                  <a:srgbClr val="FF0000"/>
                </a:solidFill>
              </a:rPr>
              <a:t>(</a:t>
            </a:r>
            <a:r>
              <a:rPr lang="en-US" sz="3200" b="1" dirty="0">
                <a:solidFill>
                  <a:srgbClr val="FF0000"/>
                </a:solidFill>
              </a:rPr>
              <a:t>The principle of</a:t>
            </a:r>
            <a:r>
              <a:rPr lang="th-TH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Graphic Design</a:t>
            </a:r>
            <a:r>
              <a:rPr lang="th-TH" sz="3200" b="1" dirty="0">
                <a:solidFill>
                  <a:srgbClr val="FF0000"/>
                </a:solidFill>
              </a:rPr>
              <a:t> )</a:t>
            </a:r>
            <a:br>
              <a:rPr lang="th-TH" sz="3200" b="1" dirty="0"/>
            </a:br>
            <a:endParaRPr lang="th-TH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Bar dir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 marL="582930" indent="-514350">
              <a:buNone/>
            </a:pPr>
            <a:endParaRPr lang="en-US" sz="3200" b="1" dirty="0">
              <a:solidFill>
                <a:srgbClr val="0070C0"/>
              </a:solidFill>
            </a:endParaRPr>
          </a:p>
          <a:p>
            <a:pPr marL="582930" indent="-514350">
              <a:buNone/>
            </a:pPr>
            <a:r>
              <a:rPr lang="en-US" sz="3200" b="1" dirty="0">
                <a:solidFill>
                  <a:srgbClr val="FF0000"/>
                </a:solidFill>
              </a:rPr>
              <a:t>3.</a:t>
            </a:r>
            <a:r>
              <a:rPr lang="th-TH" sz="3200" b="1" dirty="0">
                <a:solidFill>
                  <a:srgbClr val="0070C0"/>
                </a:solidFill>
              </a:rPr>
              <a:t>สิ่งที่ต้องการจะพูดคืออะไร </a:t>
            </a:r>
          </a:p>
          <a:p>
            <a:pPr marL="582930" indent="-514350">
              <a:buNone/>
            </a:pPr>
            <a:r>
              <a:rPr lang="th-TH" sz="3200" b="1" dirty="0">
                <a:solidFill>
                  <a:srgbClr val="FF0000"/>
                </a:solidFill>
              </a:rPr>
              <a:t>   (</a:t>
            </a:r>
            <a:r>
              <a:rPr lang="en-US" sz="2400" b="1" dirty="0">
                <a:solidFill>
                  <a:srgbClr val="FF0000"/>
                </a:solidFill>
              </a:rPr>
              <a:t>What needs to be said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pPr marL="582930" indent="-514350">
              <a:buNone/>
            </a:pPr>
            <a:r>
              <a:rPr lang="en-US" sz="3200" b="1" dirty="0">
                <a:solidFill>
                  <a:srgbClr val="FF0000"/>
                </a:solidFill>
              </a:rPr>
              <a:t>4.</a:t>
            </a:r>
            <a:r>
              <a:rPr lang="th-TH" sz="3200" b="1" dirty="0">
                <a:solidFill>
                  <a:srgbClr val="0070C0"/>
                </a:solidFill>
              </a:rPr>
              <a:t>จะใช้สื่อนำพาข่าวสารผ่านรูปแบบ</a:t>
            </a:r>
          </a:p>
          <a:p>
            <a:pPr marL="582930" indent="-514350">
              <a:buNone/>
            </a:pPr>
            <a:r>
              <a:rPr lang="th-TH" sz="3200" b="1" dirty="0">
                <a:solidFill>
                  <a:srgbClr val="0070C0"/>
                </a:solidFill>
              </a:rPr>
              <a:t>   และกรรมวิธีใด</a:t>
            </a:r>
          </a:p>
          <a:p>
            <a:pPr marL="582930" indent="-514350">
              <a:buNone/>
            </a:pPr>
            <a:r>
              <a:rPr lang="th-TH" sz="3200" b="1" dirty="0">
                <a:solidFill>
                  <a:srgbClr val="FF0000"/>
                </a:solidFill>
              </a:rPr>
              <a:t>   (</a:t>
            </a:r>
            <a:r>
              <a:rPr lang="en-US" sz="2400" b="1" dirty="0">
                <a:solidFill>
                  <a:srgbClr val="FF0000"/>
                </a:solidFill>
              </a:rPr>
              <a:t>How are you going to convey the massage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th-TH" sz="3200" b="1" dirty="0">
                <a:solidFill>
                  <a:srgbClr val="0070C0"/>
                </a:solidFill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971600" y="4581129"/>
            <a:ext cx="72008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2930" indent="-514350">
              <a:buNone/>
            </a:pPr>
            <a:r>
              <a:rPr lang="th-TH" sz="4000" b="1" dirty="0"/>
              <a:t>หลักการออกแบบกราฟิก</a:t>
            </a:r>
          </a:p>
          <a:p>
            <a:pPr marL="582930" indent="-514350">
              <a:buNone/>
            </a:pPr>
            <a:r>
              <a:rPr lang="th-TH" sz="3200" b="1" dirty="0">
                <a:solidFill>
                  <a:srgbClr val="FF0000"/>
                </a:solidFill>
              </a:rPr>
              <a:t>(</a:t>
            </a:r>
            <a:r>
              <a:rPr lang="en-US" sz="3200" b="1" dirty="0">
                <a:solidFill>
                  <a:srgbClr val="FF0000"/>
                </a:solidFill>
              </a:rPr>
              <a:t>The principle of</a:t>
            </a:r>
            <a:r>
              <a:rPr lang="th-TH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Graphic Design</a:t>
            </a:r>
            <a:r>
              <a:rPr lang="th-TH" sz="3200" b="1" dirty="0">
                <a:solidFill>
                  <a:srgbClr val="FF0000"/>
                </a:solidFill>
              </a:rPr>
              <a:t> )</a:t>
            </a:r>
            <a:br>
              <a:rPr lang="th-TH" sz="3200" b="1" dirty="0"/>
            </a:br>
            <a:endParaRPr lang="th-TH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Bar dir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 marL="582930" indent="-514350">
              <a:buNone/>
            </a:pPr>
            <a:endParaRPr lang="en-US" sz="3200" b="1" dirty="0">
              <a:solidFill>
                <a:srgbClr val="0070C0"/>
              </a:solidFill>
            </a:endParaRPr>
          </a:p>
          <a:p>
            <a:pPr marL="582930" indent="-514350">
              <a:buNone/>
            </a:pPr>
            <a:r>
              <a:rPr lang="en-US" sz="3200" b="1" dirty="0">
                <a:solidFill>
                  <a:srgbClr val="FF0000"/>
                </a:solidFill>
              </a:rPr>
              <a:t>1.</a:t>
            </a:r>
            <a:r>
              <a:rPr lang="th-TH" sz="3200" b="1" dirty="0">
                <a:solidFill>
                  <a:srgbClr val="0070C0"/>
                </a:solidFill>
              </a:rPr>
              <a:t>การออกแบบกราฟิกที่เกี่ยวข้องกับ</a:t>
            </a:r>
          </a:p>
          <a:p>
            <a:pPr marL="582930" indent="-514350">
              <a:buNone/>
            </a:pPr>
            <a:r>
              <a:rPr lang="th-TH" sz="3200" b="1" dirty="0">
                <a:solidFill>
                  <a:srgbClr val="0070C0"/>
                </a:solidFill>
              </a:rPr>
              <a:t>    งานบันทึกภาพ</a:t>
            </a:r>
          </a:p>
          <a:p>
            <a:pPr marL="582930" indent="-514350">
              <a:buNone/>
            </a:pPr>
            <a:r>
              <a:rPr lang="th-TH" sz="3200" b="1" dirty="0">
                <a:solidFill>
                  <a:srgbClr val="FF0000"/>
                </a:solidFill>
              </a:rPr>
              <a:t>   (</a:t>
            </a:r>
            <a:r>
              <a:rPr lang="en-US" sz="2400" b="1" dirty="0">
                <a:solidFill>
                  <a:srgbClr val="FF0000"/>
                </a:solidFill>
              </a:rPr>
              <a:t>Photography and Film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pPr marL="582930" indent="-514350">
              <a:buNone/>
            </a:pPr>
            <a:r>
              <a:rPr lang="en-US" sz="3200" b="1" dirty="0">
                <a:solidFill>
                  <a:srgbClr val="FF0000"/>
                </a:solidFill>
              </a:rPr>
              <a:t>2.</a:t>
            </a:r>
            <a:r>
              <a:rPr lang="th-TH" sz="3200" b="1" dirty="0">
                <a:solidFill>
                  <a:srgbClr val="0070C0"/>
                </a:solidFill>
              </a:rPr>
              <a:t>การออกแบบกราฟิกที่เกี่ยวข้องกับ</a:t>
            </a:r>
          </a:p>
          <a:p>
            <a:pPr marL="582930" indent="-514350">
              <a:buNone/>
            </a:pPr>
            <a:r>
              <a:rPr lang="th-TH" sz="3200" b="1" dirty="0">
                <a:solidFill>
                  <a:srgbClr val="0070C0"/>
                </a:solidFill>
              </a:rPr>
              <a:t>   สัญลักษณ์ </a:t>
            </a:r>
            <a:r>
              <a:rPr lang="th-TH" sz="3200" b="1" dirty="0">
                <a:solidFill>
                  <a:srgbClr val="FF0000"/>
                </a:solidFill>
              </a:rPr>
              <a:t>(</a:t>
            </a:r>
            <a:r>
              <a:rPr lang="en-US" sz="2400" b="1" dirty="0">
                <a:solidFill>
                  <a:srgbClr val="FF0000"/>
                </a:solidFill>
              </a:rPr>
              <a:t>Symbolism</a:t>
            </a:r>
            <a:r>
              <a:rPr lang="th-TH" sz="2400" b="1" dirty="0">
                <a:solidFill>
                  <a:srgbClr val="FF0000"/>
                </a:solidFill>
              </a:rPr>
              <a:t> 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th-TH" sz="3200" b="1" dirty="0">
                <a:solidFill>
                  <a:srgbClr val="0070C0"/>
                </a:solidFill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971600" y="4581129"/>
            <a:ext cx="72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2930" indent="-514350">
              <a:buNone/>
            </a:pPr>
            <a:r>
              <a:rPr lang="th-TH" sz="3600" b="1" dirty="0"/>
              <a:t>ความสัมพันธ์ของงานกราฟิกกับงานประเภทต่าง ๆ</a:t>
            </a:r>
            <a:br>
              <a:rPr lang="th-TH" sz="3600" b="1" dirty="0"/>
            </a:br>
            <a:endParaRPr lang="th-TH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Bar dir="vert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 marL="582930" indent="-514350">
              <a:buNone/>
            </a:pPr>
            <a:endParaRPr lang="en-US" sz="3200" b="1" dirty="0">
              <a:solidFill>
                <a:srgbClr val="0070C0"/>
              </a:solidFill>
            </a:endParaRPr>
          </a:p>
          <a:p>
            <a:pPr marL="582930" indent="-514350">
              <a:buNone/>
            </a:pPr>
            <a:r>
              <a:rPr lang="en-US" sz="3200" b="1" dirty="0">
                <a:solidFill>
                  <a:srgbClr val="FF0000"/>
                </a:solidFill>
              </a:rPr>
              <a:t>3.</a:t>
            </a:r>
            <a:r>
              <a:rPr lang="th-TH" sz="3200" b="1" dirty="0">
                <a:solidFill>
                  <a:srgbClr val="0070C0"/>
                </a:solidFill>
              </a:rPr>
              <a:t>การออกแบบกราฟิกที่เกี่ยวข้องกับ</a:t>
            </a:r>
          </a:p>
          <a:p>
            <a:pPr marL="582930" indent="-514350">
              <a:buNone/>
            </a:pPr>
            <a:r>
              <a:rPr lang="th-TH" sz="3200" b="1" dirty="0">
                <a:solidFill>
                  <a:srgbClr val="0070C0"/>
                </a:solidFill>
              </a:rPr>
              <a:t>   การสร้างภาพประกอบ</a:t>
            </a:r>
          </a:p>
          <a:p>
            <a:pPr marL="582930" indent="-514350">
              <a:buNone/>
            </a:pPr>
            <a:r>
              <a:rPr lang="th-TH" sz="3200" b="1" dirty="0">
                <a:solidFill>
                  <a:srgbClr val="FF0000"/>
                </a:solidFill>
              </a:rPr>
              <a:t>   (</a:t>
            </a:r>
            <a:r>
              <a:rPr lang="en-US" sz="2400" b="1" dirty="0">
                <a:solidFill>
                  <a:srgbClr val="FF0000"/>
                </a:solidFill>
              </a:rPr>
              <a:t>Illustration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pPr marL="582930" indent="-514350">
              <a:buNone/>
            </a:pPr>
            <a:r>
              <a:rPr lang="en-US" sz="3200" b="1" dirty="0">
                <a:solidFill>
                  <a:srgbClr val="FF0000"/>
                </a:solidFill>
              </a:rPr>
              <a:t>4.</a:t>
            </a:r>
            <a:r>
              <a:rPr lang="th-TH" sz="3200" b="1" dirty="0">
                <a:solidFill>
                  <a:srgbClr val="0070C0"/>
                </a:solidFill>
              </a:rPr>
              <a:t>การออกแบบกราฟิกที่เกี่ยวข้องกับตัวหนังสือและการพิมพ์ </a:t>
            </a:r>
            <a:r>
              <a:rPr lang="th-TH" sz="3200" b="1" dirty="0">
                <a:solidFill>
                  <a:srgbClr val="FF0000"/>
                </a:solidFill>
              </a:rPr>
              <a:t>(</a:t>
            </a:r>
            <a:r>
              <a:rPr lang="en-US" sz="2400" b="1" dirty="0">
                <a:solidFill>
                  <a:srgbClr val="FF0000"/>
                </a:solidFill>
              </a:rPr>
              <a:t>Typography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pPr marL="582930" indent="-514350">
              <a:buNone/>
            </a:pPr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th-TH" sz="3200" b="1" dirty="0">
                <a:solidFill>
                  <a:srgbClr val="0070C0"/>
                </a:solidFill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971600" y="4581129"/>
            <a:ext cx="72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2930" indent="-514350">
              <a:buNone/>
            </a:pPr>
            <a:r>
              <a:rPr lang="th-TH" sz="3600" b="1" dirty="0"/>
              <a:t>ความสัมพันธ์ของงานกราฟิกกับงานประเภทต่าง ๆ</a:t>
            </a:r>
            <a:br>
              <a:rPr lang="th-TH" sz="3600" b="1" dirty="0"/>
            </a:br>
            <a:endParaRPr lang="th-TH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Bar dir="vert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 marL="582930" indent="-514350">
              <a:buNone/>
            </a:pPr>
            <a:endParaRPr lang="en-US" sz="3200" b="1" dirty="0">
              <a:solidFill>
                <a:srgbClr val="0070C0"/>
              </a:solidFill>
            </a:endParaRPr>
          </a:p>
          <a:p>
            <a:pPr marL="582930" indent="-514350">
              <a:buNone/>
            </a:pPr>
            <a:r>
              <a:rPr lang="en-US" sz="3200" b="1" dirty="0">
                <a:solidFill>
                  <a:srgbClr val="FF0000"/>
                </a:solidFill>
              </a:rPr>
              <a:t>1.</a:t>
            </a:r>
            <a:r>
              <a:rPr lang="th-TH" sz="3200" b="1" dirty="0">
                <a:solidFill>
                  <a:srgbClr val="0070C0"/>
                </a:solidFill>
              </a:rPr>
              <a:t>แบบจิ๋ว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Thumbnail  sketches</a:t>
            </a:r>
          </a:p>
          <a:p>
            <a:pPr marL="582930" indent="-514350">
              <a:buNone/>
            </a:pPr>
            <a:r>
              <a:rPr lang="en-US" sz="3200" b="1" dirty="0">
                <a:solidFill>
                  <a:srgbClr val="FF0000"/>
                </a:solidFill>
              </a:rPr>
              <a:t>2.</a:t>
            </a:r>
            <a:r>
              <a:rPr lang="th-TH" sz="3200" b="1" dirty="0">
                <a:solidFill>
                  <a:srgbClr val="0070C0"/>
                </a:solidFill>
              </a:rPr>
              <a:t>แบบหยาบ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Rough  sketches</a:t>
            </a:r>
          </a:p>
          <a:p>
            <a:pPr marL="582930" indent="-514350">
              <a:buNone/>
            </a:pPr>
            <a:r>
              <a:rPr lang="en-US" sz="3200" b="1" dirty="0">
                <a:solidFill>
                  <a:srgbClr val="FF0000"/>
                </a:solidFill>
              </a:rPr>
              <a:t>3.</a:t>
            </a:r>
            <a:r>
              <a:rPr lang="th-TH" sz="3200" b="1" dirty="0">
                <a:solidFill>
                  <a:srgbClr val="0070C0"/>
                </a:solidFill>
              </a:rPr>
              <a:t>แบบรวบยอด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</a:p>
          <a:p>
            <a:pPr marL="582930" indent="-514350">
              <a:buNone/>
            </a:pPr>
            <a:r>
              <a:rPr lang="en-US" sz="3200" b="1" dirty="0">
                <a:solidFill>
                  <a:srgbClr val="0070C0"/>
                </a:solidFill>
              </a:rPr>
              <a:t>   </a:t>
            </a:r>
            <a:r>
              <a:rPr lang="en-US" b="1" dirty="0">
                <a:solidFill>
                  <a:srgbClr val="FF0000"/>
                </a:solidFill>
              </a:rPr>
              <a:t>Comprehensive  lay-out</a:t>
            </a:r>
            <a:endParaRPr lang="th-TH" b="1" dirty="0">
              <a:solidFill>
                <a:srgbClr val="FF000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th-TH" sz="3200" b="1" dirty="0">
                <a:solidFill>
                  <a:srgbClr val="0070C0"/>
                </a:solidFill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971600" y="4725144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2930" indent="-514350">
              <a:buNone/>
            </a:pPr>
            <a:r>
              <a:rPr lang="th-TH" sz="3600" b="1" dirty="0"/>
              <a:t>ขั้นตอนการทำ </a:t>
            </a:r>
            <a:r>
              <a:rPr lang="en-US" sz="3200" b="1" dirty="0">
                <a:solidFill>
                  <a:srgbClr val="FF0000"/>
                </a:solidFill>
              </a:rPr>
              <a:t>Sketch design</a:t>
            </a:r>
            <a:endParaRPr lang="th-TH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Bar dir="vert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 marL="582930" indent="-514350">
              <a:buNone/>
            </a:pPr>
            <a:r>
              <a:rPr lang="th-TH" b="1" dirty="0">
                <a:solidFill>
                  <a:srgbClr val="FF0000"/>
                </a:solidFill>
              </a:rPr>
              <a:t>งานชิ้นที่ </a:t>
            </a:r>
            <a:r>
              <a:rPr lang="en-US" b="1" dirty="0">
                <a:solidFill>
                  <a:srgbClr val="FF0000"/>
                </a:solidFill>
              </a:rPr>
              <a:t>1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th-TH" b="1" dirty="0">
                <a:solidFill>
                  <a:schemeClr val="tx1"/>
                </a:solidFill>
              </a:rPr>
              <a:t>ให้นักศึกษาออกแบบสัญลักษณ์โดย นำ</a:t>
            </a:r>
          </a:p>
          <a:p>
            <a:pPr marL="582930" indent="-514350">
              <a:buNone/>
            </a:pPr>
            <a:r>
              <a:rPr lang="th-TH" b="1" dirty="0">
                <a:solidFill>
                  <a:schemeClr val="tx1"/>
                </a:solidFill>
              </a:rPr>
              <a:t>ภาพถ่ายของตนเองมาตัดทอนทำเป็น</a:t>
            </a:r>
          </a:p>
          <a:p>
            <a:pPr marL="582930" indent="-514350">
              <a:buNone/>
            </a:pPr>
            <a:r>
              <a:rPr lang="th-TH" b="1" dirty="0">
                <a:solidFill>
                  <a:schemeClr val="tx1"/>
                </a:solidFill>
              </a:rPr>
              <a:t>สัญลักษณ์ประจำตัว </a:t>
            </a:r>
            <a:r>
              <a:rPr lang="en-US" b="1" dirty="0">
                <a:solidFill>
                  <a:schemeClr val="tx1"/>
                </a:solidFill>
              </a:rPr>
              <a:t>1</a:t>
            </a:r>
            <a:r>
              <a:rPr lang="th-TH" b="1" dirty="0">
                <a:solidFill>
                  <a:schemeClr val="tx1"/>
                </a:solidFill>
              </a:rPr>
              <a:t>ชิ้น  สิ่งที่ต้องการ</a:t>
            </a:r>
            <a:br>
              <a:rPr lang="th-TH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1.Sketch design </a:t>
            </a:r>
            <a:r>
              <a:rPr lang="th-TH" b="1" dirty="0">
                <a:solidFill>
                  <a:schemeClr val="tx1"/>
                </a:solidFill>
              </a:rPr>
              <a:t>จำนวนไม่ต่ำกว่า</a:t>
            </a:r>
          </a:p>
          <a:p>
            <a:pPr marL="582930" indent="-514350">
              <a:buNone/>
            </a:pPr>
            <a:r>
              <a:rPr lang="th-TH" b="1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10 </a:t>
            </a:r>
            <a:r>
              <a:rPr lang="th-TH" b="1" dirty="0">
                <a:solidFill>
                  <a:schemeClr val="tx1"/>
                </a:solidFill>
              </a:rPr>
              <a:t>แบบ ลงในกระดาษ </a:t>
            </a:r>
            <a:r>
              <a:rPr lang="en-US" b="1" dirty="0">
                <a:solidFill>
                  <a:schemeClr val="tx1"/>
                </a:solidFill>
              </a:rPr>
              <a:t>A4</a:t>
            </a:r>
            <a:r>
              <a:rPr lang="th-TH" b="1" dirty="0">
                <a:solidFill>
                  <a:schemeClr val="tx1"/>
                </a:solidFill>
              </a:rPr>
              <a:t>  ส่งสัปดาห์หน้า</a:t>
            </a:r>
            <a:endParaRPr lang="th-TH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th-TH" sz="3200" b="1" dirty="0">
                <a:solidFill>
                  <a:srgbClr val="0070C0"/>
                </a:solidFill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971600" y="4725144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2930" indent="-514350">
              <a:buNone/>
            </a:pPr>
            <a:r>
              <a:rPr lang="en-US" sz="3600" b="1" dirty="0"/>
              <a:t>Project 1</a:t>
            </a:r>
            <a:endParaRPr lang="th-TH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2">
                  <a:lumMod val="25000"/>
                </a:schemeClr>
              </a:solidFill>
              <a:cs typeface="+mn-cs"/>
            </a:endParaRPr>
          </a:p>
          <a:p>
            <a:r>
              <a:rPr lang="en-US" sz="3200" b="1" dirty="0">
                <a:solidFill>
                  <a:srgbClr val="FF0000"/>
                </a:solidFill>
                <a:cs typeface="+mn-cs"/>
              </a:rPr>
              <a:t>1.</a:t>
            </a:r>
            <a:r>
              <a:rPr lang="th-TH" sz="3200" b="1" dirty="0">
                <a:solidFill>
                  <a:srgbClr val="0070C0"/>
                </a:solidFill>
                <a:cs typeface="+mn-cs"/>
              </a:rPr>
              <a:t>เกี่ยวกับศิลปะ (ศิลปะภาพพิมพ์)     การวาด, การระบาย, การแกะสลัก และศิลปะรูปแบบอื่น  ๆ      ที่เกี่ยวกับการแสดงออกทางความคิด โดยแสดงนัยแห่งเส้น ร่องรอยประทับลงบนพื้นระนาบ</a:t>
            </a:r>
            <a:br>
              <a:rPr lang="th-TH" b="1" dirty="0">
                <a:solidFill>
                  <a:srgbClr val="0070C0"/>
                </a:solidFill>
                <a:cs typeface="+mn-cs"/>
              </a:rPr>
            </a:br>
            <a:r>
              <a:rPr lang="th-TH" b="1" dirty="0">
                <a:solidFill>
                  <a:srgbClr val="0070C0"/>
                </a:solidFill>
                <a:cs typeface="+mn-cs"/>
              </a:rPr>
              <a:t>	</a:t>
            </a:r>
            <a:endParaRPr lang="th-TH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4581128"/>
            <a:ext cx="7200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  <a:latin typeface="Haettenschweiler" pitchFamily="34" charset="0"/>
              </a:rPr>
              <a:t>Graphic</a:t>
            </a:r>
            <a:endParaRPr lang="th-TH" sz="6600" dirty="0"/>
          </a:p>
        </p:txBody>
      </p:sp>
    </p:spTree>
  </p:cSld>
  <p:clrMapOvr>
    <a:masterClrMapping/>
  </p:clrMapOvr>
  <p:transition>
    <p:randomBar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th-TH" sz="3200" b="1" dirty="0">
                <a:solidFill>
                  <a:srgbClr val="0070C0"/>
                </a:solidFill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971600" y="4725144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2930" indent="-514350">
              <a:buNone/>
            </a:pPr>
            <a:r>
              <a:rPr lang="en-US" sz="3600" b="1" dirty="0"/>
              <a:t>Project 1</a:t>
            </a:r>
            <a:endParaRPr lang="th-TH" sz="3200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face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3675" y="1268760"/>
            <a:ext cx="4226557" cy="2592288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th-TH" sz="3200" b="1" dirty="0">
                <a:solidFill>
                  <a:srgbClr val="0070C0"/>
                </a:solidFill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971600" y="4725144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2930" indent="-514350">
              <a:buNone/>
            </a:pPr>
            <a:r>
              <a:rPr lang="en-US" sz="3600" b="1" dirty="0"/>
              <a:t>Project 1</a:t>
            </a:r>
            <a:endParaRPr lang="th-TH" sz="3200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fac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1196752"/>
            <a:ext cx="2304256" cy="2286531"/>
          </a:xfrm>
          <a:prstGeom prst="rect">
            <a:avLst/>
          </a:prstGeom>
        </p:spPr>
      </p:pic>
      <p:pic>
        <p:nvPicPr>
          <p:cNvPr id="7" name="Picture 6" descr="fac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980728"/>
            <a:ext cx="1894656" cy="2679311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2">
                  <a:lumMod val="25000"/>
                </a:schemeClr>
              </a:solidFill>
              <a:cs typeface="+mn-cs"/>
            </a:endParaRPr>
          </a:p>
          <a:p>
            <a:r>
              <a:rPr lang="en-US" sz="3200" b="1" dirty="0">
                <a:solidFill>
                  <a:srgbClr val="FF0000"/>
                </a:solidFill>
              </a:rPr>
              <a:t>2.</a:t>
            </a:r>
            <a:r>
              <a:rPr lang="th-TH" sz="3200" b="1" dirty="0">
                <a:solidFill>
                  <a:srgbClr val="0070C0"/>
                </a:solidFill>
              </a:rPr>
              <a:t>เกี่ยวกับการขีดเขียน หรือสิ่งที่แสดงด้วยตารางหรือแผนภาพลายเส้น</a:t>
            </a:r>
            <a:br>
              <a:rPr lang="th-TH" sz="3200" b="1" dirty="0">
                <a:solidFill>
                  <a:srgbClr val="0070C0"/>
                </a:solidFill>
              </a:rPr>
            </a:br>
            <a:r>
              <a:rPr lang="th-TH" sz="3200" b="1" dirty="0">
                <a:solidFill>
                  <a:srgbClr val="0070C0"/>
                </a:solidFill>
              </a:rPr>
              <a:t>	 </a:t>
            </a:r>
            <a:r>
              <a:rPr lang="th-TH" b="1" dirty="0">
                <a:solidFill>
                  <a:srgbClr val="0070C0"/>
                </a:solidFill>
                <a:cs typeface="+mn-cs"/>
              </a:rPr>
              <a:t>	</a:t>
            </a:r>
            <a:endParaRPr lang="th-TH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4581128"/>
            <a:ext cx="7200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  <a:latin typeface="Haettenschweiler" pitchFamily="34" charset="0"/>
              </a:rPr>
              <a:t>Graphic</a:t>
            </a:r>
            <a:endParaRPr lang="th-TH" sz="6600" dirty="0"/>
          </a:p>
        </p:txBody>
      </p:sp>
    </p:spTree>
  </p:cSld>
  <p:clrMapOvr>
    <a:masterClrMapping/>
  </p:clrMapOvr>
  <p:transition>
    <p:randomBa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2">
                  <a:lumMod val="25000"/>
                </a:schemeClr>
              </a:solidFill>
              <a:cs typeface="+mn-cs"/>
            </a:endParaRPr>
          </a:p>
          <a:p>
            <a:r>
              <a:rPr lang="th-TH" sz="3200" b="1" dirty="0">
                <a:solidFill>
                  <a:schemeClr val="tx2">
                    <a:lumMod val="25000"/>
                  </a:schemeClr>
                </a:solidFill>
              </a:rPr>
              <a:t> 	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1. </a:t>
            </a:r>
            <a:r>
              <a:rPr lang="th-TH" sz="3200" b="1" dirty="0">
                <a:solidFill>
                  <a:srgbClr val="0070C0"/>
                </a:solidFill>
              </a:rPr>
              <a:t>การจัดการ การเตรียม การนำส่วนประกอบย่อยต่างๆ    เพื่อมาสร้าง สรรค์     ขึ้นเป็นรูปแบบใหม่ หรือเป็นหน่วยความงามที่สมบูรณ์ </a:t>
            </a:r>
            <a:br>
              <a:rPr lang="th-TH" sz="3200" b="1" dirty="0">
                <a:solidFill>
                  <a:srgbClr val="0070C0"/>
                </a:solidFill>
              </a:rPr>
            </a:br>
            <a:br>
              <a:rPr lang="th-TH" sz="3200" b="1" dirty="0">
                <a:solidFill>
                  <a:srgbClr val="0070C0"/>
                </a:solidFill>
              </a:rPr>
            </a:br>
            <a:r>
              <a:rPr lang="th-TH" sz="3200" b="1" dirty="0">
                <a:solidFill>
                  <a:srgbClr val="0070C0"/>
                </a:solidFill>
              </a:rPr>
              <a:t>	 </a:t>
            </a:r>
            <a:r>
              <a:rPr lang="th-TH" b="1" dirty="0">
                <a:solidFill>
                  <a:srgbClr val="0070C0"/>
                </a:solidFill>
                <a:cs typeface="+mn-cs"/>
              </a:rPr>
              <a:t>	</a:t>
            </a:r>
            <a:endParaRPr lang="th-TH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4581128"/>
            <a:ext cx="7200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>
                <a:latin typeface="Haettenschweiler" pitchFamily="34" charset="0"/>
              </a:rPr>
              <a:t>Design</a:t>
            </a:r>
            <a:endParaRPr lang="th-TH" sz="6600" dirty="0"/>
          </a:p>
        </p:txBody>
      </p:sp>
    </p:spTree>
  </p:cSld>
  <p:clrMapOvr>
    <a:masterClrMapping/>
  </p:clrMapOvr>
  <p:transition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2">
                  <a:lumMod val="25000"/>
                </a:schemeClr>
              </a:solidFill>
              <a:cs typeface="+mn-cs"/>
            </a:endParaRPr>
          </a:p>
          <a:p>
            <a:r>
              <a:rPr lang="th-TH" sz="3200" b="1" dirty="0">
                <a:solidFill>
                  <a:schemeClr val="tx2">
                    <a:lumMod val="25000"/>
                  </a:schemeClr>
                </a:solidFill>
              </a:rPr>
              <a:t> 	 </a:t>
            </a:r>
          </a:p>
          <a:p>
            <a:r>
              <a:rPr lang="th-TH" sz="3200" b="1" dirty="0">
                <a:solidFill>
                  <a:schemeClr val="tx2">
                    <a:lumMod val="25000"/>
                  </a:schemeClr>
                </a:solidFill>
              </a:rPr>
              <a:t>	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2. </a:t>
            </a:r>
            <a:r>
              <a:rPr lang="th-TH" sz="3200" b="1" dirty="0">
                <a:solidFill>
                  <a:srgbClr val="0070C0"/>
                </a:solidFill>
              </a:rPr>
              <a:t>การสร้างสรรค์ผลงานขึ้นโดยไม่ลอกเลียนแบบของเดิม หรือความคิดที่มีมาก่อน เพื่อสนองความต้องการด้านประโยชน์ใช้สอย หรือความต้องการด้านอื่นๆ </a:t>
            </a:r>
            <a:br>
              <a:rPr lang="th-TH" sz="3200" b="1" dirty="0">
                <a:solidFill>
                  <a:srgbClr val="0070C0"/>
                </a:solidFill>
              </a:rPr>
            </a:br>
            <a:br>
              <a:rPr lang="th-TH" sz="3200" b="1" dirty="0">
                <a:solidFill>
                  <a:srgbClr val="0070C0"/>
                </a:solidFill>
              </a:rPr>
            </a:br>
            <a:r>
              <a:rPr lang="th-TH" sz="3200" b="1" dirty="0">
                <a:solidFill>
                  <a:srgbClr val="0070C0"/>
                </a:solidFill>
              </a:rPr>
              <a:t>	 </a:t>
            </a:r>
            <a:r>
              <a:rPr lang="th-TH" b="1" dirty="0">
                <a:solidFill>
                  <a:srgbClr val="0070C0"/>
                </a:solidFill>
                <a:cs typeface="+mn-cs"/>
              </a:rPr>
              <a:t>	</a:t>
            </a:r>
            <a:endParaRPr lang="th-TH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4581128"/>
            <a:ext cx="7200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>
                <a:latin typeface="Haettenschweiler" pitchFamily="34" charset="0"/>
              </a:rPr>
              <a:t>Design</a:t>
            </a:r>
            <a:endParaRPr lang="th-TH" sz="6600" dirty="0"/>
          </a:p>
        </p:txBody>
      </p:sp>
    </p:spTree>
  </p:cSld>
  <p:clrMapOvr>
    <a:masterClrMapping/>
  </p:clrMapOvr>
  <p:transition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2">
                  <a:lumMod val="25000"/>
                </a:schemeClr>
              </a:solidFill>
              <a:cs typeface="+mn-cs"/>
            </a:endParaRPr>
          </a:p>
          <a:p>
            <a:r>
              <a:rPr lang="th-TH" sz="3200" b="1" dirty="0">
                <a:solidFill>
                  <a:schemeClr val="tx2">
                    <a:lumMod val="25000"/>
                  </a:schemeClr>
                </a:solidFill>
              </a:rPr>
              <a:t> 	 </a:t>
            </a:r>
          </a:p>
          <a:p>
            <a:endParaRPr lang="th-TH" sz="3200" b="1" dirty="0">
              <a:solidFill>
                <a:schemeClr val="tx2">
                  <a:lumMod val="25000"/>
                </a:schemeClr>
              </a:solidFill>
            </a:endParaRPr>
          </a:p>
          <a:p>
            <a:endParaRPr lang="th-TH" sz="3200" b="1" dirty="0">
              <a:solidFill>
                <a:schemeClr val="tx2">
                  <a:lumMod val="25000"/>
                </a:schemeClr>
              </a:solidFill>
            </a:endParaRPr>
          </a:p>
          <a:p>
            <a:r>
              <a:rPr lang="th-TH" sz="3200" b="1" dirty="0">
                <a:solidFill>
                  <a:schemeClr val="tx2">
                    <a:lumMod val="25000"/>
                  </a:schemeClr>
                </a:solidFill>
              </a:rPr>
              <a:t>	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3. </a:t>
            </a:r>
            <a:r>
              <a:rPr lang="th-TH" sz="3200" b="1" dirty="0">
                <a:solidFill>
                  <a:srgbClr val="0070C0"/>
                </a:solidFill>
              </a:rPr>
              <a:t>การรู้จักวางแผน เพื่อจะได้ลงมือกระทำตามที่ต้องการ และการรู้จักเลือกวัสดุ วิธีการ เพื่อทำตามที่ต้องการนั้น โดยให้สอดคล้องกับลักษณะรูปแบบ และคุณสมบัติของวัสดุแต่ละชนิดตามความคิดสร้างสรรค์</a:t>
            </a:r>
          </a:p>
          <a:p>
            <a:br>
              <a:rPr lang="th-TH" sz="3200" b="1" dirty="0">
                <a:solidFill>
                  <a:srgbClr val="0070C0"/>
                </a:solidFill>
              </a:rPr>
            </a:br>
            <a:br>
              <a:rPr lang="th-TH" sz="3200" b="1" dirty="0">
                <a:solidFill>
                  <a:srgbClr val="0070C0"/>
                </a:solidFill>
              </a:rPr>
            </a:br>
            <a:r>
              <a:rPr lang="th-TH" sz="3200" b="1" dirty="0">
                <a:solidFill>
                  <a:srgbClr val="0070C0"/>
                </a:solidFill>
              </a:rPr>
              <a:t>	 </a:t>
            </a:r>
            <a:r>
              <a:rPr lang="th-TH" b="1" dirty="0">
                <a:solidFill>
                  <a:srgbClr val="0070C0"/>
                </a:solidFill>
                <a:cs typeface="+mn-cs"/>
              </a:rPr>
              <a:t>	</a:t>
            </a:r>
            <a:endParaRPr lang="th-TH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4581128"/>
            <a:ext cx="7200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>
                <a:latin typeface="Haettenschweiler" pitchFamily="34" charset="0"/>
              </a:rPr>
              <a:t>Design</a:t>
            </a:r>
            <a:endParaRPr lang="th-TH" sz="6600" dirty="0"/>
          </a:p>
        </p:txBody>
      </p:sp>
    </p:spTree>
  </p:cSld>
  <p:clrMapOvr>
    <a:masterClrMapping/>
  </p:clrMapOvr>
  <p:transition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2">
                  <a:lumMod val="25000"/>
                </a:schemeClr>
              </a:solidFill>
              <a:cs typeface="+mn-cs"/>
            </a:endParaRPr>
          </a:p>
          <a:p>
            <a:r>
              <a:rPr lang="th-TH" sz="3200" b="1" dirty="0">
                <a:solidFill>
                  <a:schemeClr val="tx2">
                    <a:lumMod val="25000"/>
                  </a:schemeClr>
                </a:solidFill>
              </a:rPr>
              <a:t> 	 </a:t>
            </a:r>
          </a:p>
          <a:p>
            <a:endParaRPr lang="th-TH" sz="3200" b="1" dirty="0">
              <a:solidFill>
                <a:schemeClr val="tx2">
                  <a:lumMod val="25000"/>
                </a:schemeClr>
              </a:solidFill>
            </a:endParaRPr>
          </a:p>
          <a:p>
            <a:endParaRPr lang="th-TH" sz="3200" b="1" dirty="0">
              <a:solidFill>
                <a:schemeClr val="tx2">
                  <a:lumMod val="25000"/>
                </a:schemeClr>
              </a:solidFill>
            </a:endParaRPr>
          </a:p>
          <a:p>
            <a:r>
              <a:rPr lang="th-TH" sz="3200" b="1" dirty="0">
                <a:solidFill>
                  <a:schemeClr val="tx2">
                    <a:lumMod val="25000"/>
                  </a:schemeClr>
                </a:solidFill>
              </a:rPr>
              <a:t>	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4. </a:t>
            </a:r>
            <a:r>
              <a:rPr lang="th-TH" sz="3200" b="1" dirty="0">
                <a:solidFill>
                  <a:srgbClr val="0070C0"/>
                </a:solidFill>
              </a:rPr>
              <a:t>การสร้างสรรค์ผลงานในรูปแบบ </a:t>
            </a:r>
            <a:r>
              <a:rPr lang="en-US" sz="3200" b="1" dirty="0">
                <a:solidFill>
                  <a:srgbClr val="0070C0"/>
                </a:solidFill>
              </a:rPr>
              <a:t>2 </a:t>
            </a:r>
            <a:r>
              <a:rPr lang="th-TH" sz="3200" b="1" dirty="0">
                <a:solidFill>
                  <a:srgbClr val="0070C0"/>
                </a:solidFill>
              </a:rPr>
              <a:t>มิติ และ </a:t>
            </a:r>
            <a:r>
              <a:rPr lang="en-US" sz="3200" b="1" dirty="0">
                <a:solidFill>
                  <a:srgbClr val="0070C0"/>
                </a:solidFill>
              </a:rPr>
              <a:t>3 </a:t>
            </a:r>
            <a:r>
              <a:rPr lang="th-TH" sz="3200" b="1" dirty="0">
                <a:solidFill>
                  <a:srgbClr val="0070C0"/>
                </a:solidFill>
              </a:rPr>
              <a:t>มิติ ให้เกิดความสวยงามและสามารถนำมาใช้ให้เกิดประโยชน์ตามความเหมาะสมกับสภาพต่างๆ</a:t>
            </a:r>
          </a:p>
          <a:p>
            <a:endParaRPr lang="th-TH" sz="3200" b="1" dirty="0">
              <a:solidFill>
                <a:srgbClr val="0070C0"/>
              </a:solidFill>
            </a:endParaRPr>
          </a:p>
          <a:p>
            <a:br>
              <a:rPr lang="th-TH" sz="3200" b="1" dirty="0">
                <a:solidFill>
                  <a:srgbClr val="0070C0"/>
                </a:solidFill>
              </a:rPr>
            </a:br>
            <a:br>
              <a:rPr lang="th-TH" sz="3200" b="1" dirty="0">
                <a:solidFill>
                  <a:srgbClr val="0070C0"/>
                </a:solidFill>
              </a:rPr>
            </a:br>
            <a:r>
              <a:rPr lang="th-TH" sz="3200" b="1" dirty="0">
                <a:solidFill>
                  <a:srgbClr val="0070C0"/>
                </a:solidFill>
              </a:rPr>
              <a:t>	 </a:t>
            </a:r>
            <a:r>
              <a:rPr lang="th-TH" b="1" dirty="0">
                <a:solidFill>
                  <a:srgbClr val="0070C0"/>
                </a:solidFill>
                <a:cs typeface="+mn-cs"/>
              </a:rPr>
              <a:t>	</a:t>
            </a:r>
            <a:endParaRPr lang="th-TH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4581128"/>
            <a:ext cx="7200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>
                <a:latin typeface="Haettenschweiler" pitchFamily="34" charset="0"/>
              </a:rPr>
              <a:t>Design</a:t>
            </a:r>
            <a:endParaRPr lang="th-TH" sz="6600" dirty="0"/>
          </a:p>
        </p:txBody>
      </p:sp>
    </p:spTree>
  </p:cSld>
  <p:clrMapOvr>
    <a:masterClrMapping/>
  </p:clrMapOvr>
  <p:transition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2">
                  <a:lumMod val="25000"/>
                </a:schemeClr>
              </a:solidFill>
              <a:cs typeface="+mn-cs"/>
            </a:endParaRPr>
          </a:p>
          <a:p>
            <a:r>
              <a:rPr lang="th-TH" sz="3200" b="1" dirty="0">
                <a:solidFill>
                  <a:schemeClr val="tx2">
                    <a:lumMod val="25000"/>
                  </a:schemeClr>
                </a:solidFill>
              </a:rPr>
              <a:t> 	 </a:t>
            </a:r>
          </a:p>
          <a:p>
            <a:endParaRPr lang="th-TH" sz="3200" b="1" dirty="0">
              <a:solidFill>
                <a:schemeClr val="tx2">
                  <a:lumMod val="25000"/>
                </a:schemeClr>
              </a:solidFill>
            </a:endParaRPr>
          </a:p>
          <a:p>
            <a:endParaRPr lang="th-TH" sz="3200" b="1" dirty="0">
              <a:solidFill>
                <a:schemeClr val="tx2">
                  <a:lumMod val="25000"/>
                </a:schemeClr>
              </a:solidFill>
            </a:endParaRP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th-TH" sz="3200" b="1" dirty="0">
                <a:solidFill>
                  <a:schemeClr val="tx2">
                    <a:lumMod val="25000"/>
                  </a:schemeClr>
                </a:solidFill>
              </a:rPr>
              <a:t>	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th-TH" sz="3200" b="1" dirty="0">
              <a:solidFill>
                <a:schemeClr val="tx2">
                  <a:lumMod val="25000"/>
                </a:schemeClr>
              </a:solidFill>
            </a:endParaRP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th-TH" sz="3200" b="1" dirty="0">
                <a:solidFill>
                  <a:schemeClr val="tx2">
                    <a:lumMod val="25000"/>
                  </a:schemeClr>
                </a:solidFill>
              </a:rPr>
              <a:t>	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1. </a:t>
            </a:r>
            <a:r>
              <a:rPr lang="th-TH" sz="3200" b="1" dirty="0">
                <a:solidFill>
                  <a:srgbClr val="0070C0"/>
                </a:solidFill>
              </a:rPr>
              <a:t>การถ่ายทอดความคิด และ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th-TH" sz="3200" b="1" dirty="0">
                <a:solidFill>
                  <a:srgbClr val="0070C0"/>
                </a:solidFill>
              </a:rPr>
              <a:t>มโนทัศน์ ออกมาเป็นโครงสร้างระเบียบแบบแผนต่าง ๆ    ทาง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th-TH" sz="3200" b="1" dirty="0">
                <a:solidFill>
                  <a:srgbClr val="0070C0"/>
                </a:solidFill>
              </a:rPr>
              <a:t>ทัศนสัญลักษณ์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th-TH" sz="3200" b="1" dirty="0">
              <a:solidFill>
                <a:schemeClr val="bg1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br>
              <a:rPr lang="th-TH" sz="3200" b="1" dirty="0">
                <a:solidFill>
                  <a:srgbClr val="0070C0"/>
                </a:solidFill>
              </a:rPr>
            </a:br>
            <a:br>
              <a:rPr lang="th-TH" sz="3200" b="1" dirty="0">
                <a:solidFill>
                  <a:srgbClr val="0070C0"/>
                </a:solidFill>
              </a:rPr>
            </a:br>
            <a:r>
              <a:rPr lang="th-TH" sz="3200" b="1" dirty="0">
                <a:solidFill>
                  <a:srgbClr val="0070C0"/>
                </a:solidFill>
              </a:rPr>
              <a:t>	 </a:t>
            </a:r>
            <a:r>
              <a:rPr lang="th-TH" b="1" dirty="0">
                <a:solidFill>
                  <a:srgbClr val="0070C0"/>
                </a:solidFill>
                <a:cs typeface="+mn-cs"/>
              </a:rPr>
              <a:t>	</a:t>
            </a:r>
            <a:endParaRPr lang="th-TH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4581128"/>
            <a:ext cx="7200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  <a:latin typeface="Haettenschweiler" pitchFamily="34" charset="0"/>
              </a:rPr>
              <a:t>Graphic</a:t>
            </a:r>
            <a:r>
              <a:rPr lang="en-US" sz="6600" dirty="0">
                <a:latin typeface="Haettenschweiler" pitchFamily="34" charset="0"/>
              </a:rPr>
              <a:t> Design</a:t>
            </a:r>
            <a:endParaRPr lang="th-TH" sz="6600" dirty="0"/>
          </a:p>
        </p:txBody>
      </p:sp>
    </p:spTree>
  </p:cSld>
  <p:clrMapOvr>
    <a:masterClrMapping/>
  </p:clrMapOvr>
  <p:transition>
    <p:randomBar dir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1077</Words>
  <Application>Microsoft Office PowerPoint</Application>
  <PresentationFormat>นำเสนอทางหน้าจอ (4:3)</PresentationFormat>
  <Paragraphs>295</Paragraphs>
  <Slides>31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31</vt:i4>
      </vt:variant>
    </vt:vector>
  </HeadingPairs>
  <TitlesOfParts>
    <vt:vector size="36" baseType="lpstr">
      <vt:lpstr>Arial</vt:lpstr>
      <vt:lpstr>Calibri</vt:lpstr>
      <vt:lpstr>Haettenschweiler</vt:lpstr>
      <vt:lpstr>Wingdings</vt:lpstr>
      <vt:lpstr>Office Theme</vt:lpstr>
      <vt:lpstr>What is  Graphic  Design ?</vt:lpstr>
      <vt:lpstr>Graphic + Design ออกแบบ +  กราฟิก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</dc:creator>
  <cp:lastModifiedBy>chamapichet01@gmail.com</cp:lastModifiedBy>
  <cp:revision>47</cp:revision>
  <dcterms:created xsi:type="dcterms:W3CDTF">2012-06-14T06:57:26Z</dcterms:created>
  <dcterms:modified xsi:type="dcterms:W3CDTF">2022-12-14T08:38:28Z</dcterms:modified>
</cp:coreProperties>
</file>