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JS Chanok" charset="1" panose="02000000000000000000"/>
      <p:regular r:id="rId10"/>
    </p:embeddedFont>
    <p:embeddedFont>
      <p:font typeface="Prachason Neue Mon SemiCondensed" charset="1" panose="00000000000000000000"/>
      <p:regular r:id="rId11"/>
    </p:embeddedFont>
    <p:embeddedFont>
      <p:font typeface="Prachason Neue Mon SemiCondensed Bold" charset="1" panose="00000000000000000000"/>
      <p:regular r:id="rId12"/>
    </p:embeddedFont>
    <p:embeddedFont>
      <p:font typeface="Prachason Neue Mon SemiCondensed Italics" charset="1" panose="00000000000000000000"/>
      <p:regular r:id="rId13"/>
    </p:embeddedFont>
    <p:embeddedFont>
      <p:font typeface="Prachason Neue Mon SemiCondensed Bold Italics" charset="1" panose="00000000000000000000"/>
      <p:regular r:id="rId14"/>
    </p:embeddedFont>
    <p:embeddedFont>
      <p:font typeface="Prachason Neue Mon SemiCondensed Thin" charset="1" panose="00000000000000000000"/>
      <p:regular r:id="rId15"/>
    </p:embeddedFont>
    <p:embeddedFont>
      <p:font typeface="Prachason Neue Mon SemiCondensed Thin Italics" charset="1" panose="00000000000000000000"/>
      <p:regular r:id="rId16"/>
    </p:embeddedFont>
    <p:embeddedFont>
      <p:font typeface="Prachason Neue Mon SemiCondensed Light" charset="1" panose="00000000000000000000"/>
      <p:regular r:id="rId17"/>
    </p:embeddedFont>
    <p:embeddedFont>
      <p:font typeface="Prachason Neue Mon SemiCondensed Light Italics" charset="1" panose="00000000000000000000"/>
      <p:regular r:id="rId18"/>
    </p:embeddedFont>
    <p:embeddedFont>
      <p:font typeface="Prachason Neue Mon SemiCondensed Medium" charset="1" panose="00000000000000000000"/>
      <p:regular r:id="rId19"/>
    </p:embeddedFont>
    <p:embeddedFont>
      <p:font typeface="Prachason Neue Mon SemiCondensed Medium Italics" charset="1" panose="00000000000000000000"/>
      <p:regular r:id="rId20"/>
    </p:embeddedFont>
    <p:embeddedFont>
      <p:font typeface="Prachason Neue Mon SemiCondensed Semi-Bold" charset="1" panose="00000000000000000000"/>
      <p:regular r:id="rId21"/>
    </p:embeddedFont>
    <p:embeddedFont>
      <p:font typeface="Prachason Neue Mon SemiCondensed Semi-Bold Italics" charset="1" panose="00000000000000000000"/>
      <p:regular r:id="rId22"/>
    </p:embeddedFont>
    <p:embeddedFont>
      <p:font typeface="Prachason Neue Mon SemiCondensed Ultra-Bold" charset="1" panose="00000000000000000000"/>
      <p:regular r:id="rId23"/>
    </p:embeddedFont>
    <p:embeddedFont>
      <p:font typeface="Prachason Neue Mon SemiCondensed Ultra-Bold Italics" charset="1" panose="00000000000000000000"/>
      <p:regular r:id="rId24"/>
    </p:embeddedFont>
    <p:embeddedFont>
      <p:font typeface="Prachason Neue Mon SemiCondensed Heavy" charset="1" panose="00000000000000000000"/>
      <p:regular r:id="rId25"/>
    </p:embeddedFont>
    <p:embeddedFont>
      <p:font typeface="Prachason Neue Mon SemiCondensed Heavy Italics" charset="1" panose="00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33" Target="slides/slide7.xml" Type="http://schemas.openxmlformats.org/officeDocument/2006/relationships/slide"/><Relationship Id="rId34" Target="slides/slide8.xml" Type="http://schemas.openxmlformats.org/officeDocument/2006/relationships/slide"/><Relationship Id="rId35" Target="slides/slide9.xml" Type="http://schemas.openxmlformats.org/officeDocument/2006/relationships/slide"/><Relationship Id="rId36" Target="slides/slide10.xml" Type="http://schemas.openxmlformats.org/officeDocument/2006/relationships/slide"/><Relationship Id="rId37" Target="slides/slide11.xml" Type="http://schemas.openxmlformats.org/officeDocument/2006/relationships/slide"/><Relationship Id="rId38" Target="slides/slide12.xml" Type="http://schemas.openxmlformats.org/officeDocument/2006/relationships/slide"/><Relationship Id="rId39" Target="slides/slide13.xml" Type="http://schemas.openxmlformats.org/officeDocument/2006/relationships/slide"/><Relationship Id="rId4" Target="theme/theme1.xml" Type="http://schemas.openxmlformats.org/officeDocument/2006/relationships/theme"/><Relationship Id="rId40" Target="slides/slide14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38.png" Type="http://schemas.openxmlformats.org/officeDocument/2006/relationships/image"/><Relationship Id="rId16" Target="../media/image39.png" Type="http://schemas.openxmlformats.org/officeDocument/2006/relationships/image"/><Relationship Id="rId17" Target="../media/image40.jpeg" Type="http://schemas.openxmlformats.org/officeDocument/2006/relationships/image"/><Relationship Id="rId18" Target="../media/image41.jpeg" Type="http://schemas.openxmlformats.org/officeDocument/2006/relationships/image"/><Relationship Id="rId19" Target="../media/image42.jpeg" Type="http://schemas.openxmlformats.org/officeDocument/2006/relationships/image"/><Relationship Id="rId2" Target="../media/image1.png" Type="http://schemas.openxmlformats.org/officeDocument/2006/relationships/image"/><Relationship Id="rId20" Target="../media/image43.jpe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6.png" Type="http://schemas.openxmlformats.org/officeDocument/2006/relationships/image"/><Relationship Id="rId12" Target="../media/image7.svg" Type="http://schemas.openxmlformats.org/officeDocument/2006/relationships/image"/><Relationship Id="rId13" Target="../media/image4.png" Type="http://schemas.openxmlformats.org/officeDocument/2006/relationships/image"/><Relationship Id="rId14" Target="../media/image5.svg" Type="http://schemas.openxmlformats.org/officeDocument/2006/relationships/image"/><Relationship Id="rId15" Target="../media/image20.png" Type="http://schemas.openxmlformats.org/officeDocument/2006/relationships/image"/><Relationship Id="rId16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44.jpeg" Type="http://schemas.openxmlformats.org/officeDocument/2006/relationships/image"/><Relationship Id="rId16" Target="../media/image45.png" Type="http://schemas.openxmlformats.org/officeDocument/2006/relationships/image"/><Relationship Id="rId17" Target="../media/image46.png" Type="http://schemas.openxmlformats.org/officeDocument/2006/relationships/image"/><Relationship Id="rId18" Target="../media/image47.svg" Type="http://schemas.openxmlformats.org/officeDocument/2006/relationships/image"/><Relationship Id="rId19" Target="../media/image48.png" Type="http://schemas.openxmlformats.org/officeDocument/2006/relationships/image"/><Relationship Id="rId2" Target="../media/image1.png" Type="http://schemas.openxmlformats.org/officeDocument/2006/relationships/image"/><Relationship Id="rId20" Target="../media/image49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6.png" Type="http://schemas.openxmlformats.org/officeDocument/2006/relationships/image"/><Relationship Id="rId14" Target="../media/image7.svg" Type="http://schemas.openxmlformats.org/officeDocument/2006/relationships/image"/><Relationship Id="rId15" Target="../media/image20.png" Type="http://schemas.openxmlformats.org/officeDocument/2006/relationships/image"/><Relationship Id="rId16" Target="../media/image21.svg" Type="http://schemas.openxmlformats.org/officeDocument/2006/relationships/image"/><Relationship Id="rId17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5.png" Type="http://schemas.openxmlformats.org/officeDocument/2006/relationships/image"/><Relationship Id="rId16" Target="../media/image26.png" Type="http://schemas.openxmlformats.org/officeDocument/2006/relationships/image"/><Relationship Id="rId17" Target="../media/image27.png" Type="http://schemas.openxmlformats.org/officeDocument/2006/relationships/image"/><Relationship Id="rId18" Target="../media/image28.png" Type="http://schemas.openxmlformats.org/officeDocument/2006/relationships/image"/><Relationship Id="rId19" Target="../media/image2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30.png" Type="http://schemas.openxmlformats.org/officeDocument/2006/relationships/image"/><Relationship Id="rId16" Target="../media/image31.svg" Type="http://schemas.openxmlformats.org/officeDocument/2006/relationships/image"/><Relationship Id="rId17" Target="../media/image23.png" Type="http://schemas.openxmlformats.org/officeDocument/2006/relationships/image"/><Relationship Id="rId18" Target="../media/image24.svg" Type="http://schemas.openxmlformats.org/officeDocument/2006/relationships/image"/><Relationship Id="rId19" Target="../media/image16.png" Type="http://schemas.openxmlformats.org/officeDocument/2006/relationships/image"/><Relationship Id="rId2" Target="../media/image1.png" Type="http://schemas.openxmlformats.org/officeDocument/2006/relationships/image"/><Relationship Id="rId20" Target="../media/image17.svg" Type="http://schemas.openxmlformats.org/officeDocument/2006/relationships/image"/><Relationship Id="rId21" Target="../media/image32.png" Type="http://schemas.openxmlformats.org/officeDocument/2006/relationships/image"/><Relationship Id="rId22" Target="../media/image33.png" Type="http://schemas.openxmlformats.org/officeDocument/2006/relationships/image"/><Relationship Id="rId23" Target="../media/image34.png" Type="http://schemas.openxmlformats.org/officeDocument/2006/relationships/image"/><Relationship Id="rId24" Target="../media/image35.png" Type="http://schemas.openxmlformats.org/officeDocument/2006/relationships/image"/><Relationship Id="rId25" Target="../media/image36.png" Type="http://schemas.openxmlformats.org/officeDocument/2006/relationships/image"/><Relationship Id="rId26" Target="../media/image37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3068924" y="-4118903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true" rot="6019713">
            <a:off x="-2416832" y="1329520"/>
            <a:ext cx="8361283" cy="5754039"/>
          </a:xfrm>
          <a:custGeom>
            <a:avLst/>
            <a:gdLst/>
            <a:ahLst/>
            <a:cxnLst/>
            <a:rect r="r" b="b" t="t" l="l"/>
            <a:pathLst>
              <a:path h="5754039" w="8361283">
                <a:moveTo>
                  <a:pt x="0" y="5754038"/>
                </a:moveTo>
                <a:lnTo>
                  <a:pt x="8361283" y="5754038"/>
                </a:lnTo>
                <a:lnTo>
                  <a:pt x="8361283" y="0"/>
                </a:lnTo>
                <a:lnTo>
                  <a:pt x="0" y="0"/>
                </a:lnTo>
                <a:lnTo>
                  <a:pt x="0" y="575403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-6020414">
            <a:off x="12342816" y="1329096"/>
            <a:ext cx="8361283" cy="5754039"/>
          </a:xfrm>
          <a:custGeom>
            <a:avLst/>
            <a:gdLst/>
            <a:ahLst/>
            <a:cxnLst/>
            <a:rect r="r" b="b" t="t" l="l"/>
            <a:pathLst>
              <a:path h="5754039" w="8361283">
                <a:moveTo>
                  <a:pt x="8361283" y="5754038"/>
                </a:moveTo>
                <a:lnTo>
                  <a:pt x="0" y="5754038"/>
                </a:lnTo>
                <a:lnTo>
                  <a:pt x="0" y="0"/>
                </a:lnTo>
                <a:lnTo>
                  <a:pt x="8361283" y="0"/>
                </a:lnTo>
                <a:lnTo>
                  <a:pt x="8361283" y="575403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648473" y="530340"/>
            <a:ext cx="996720" cy="996720"/>
          </a:xfrm>
          <a:custGeom>
            <a:avLst/>
            <a:gdLst/>
            <a:ahLst/>
            <a:cxnLst/>
            <a:rect r="r" b="b" t="t" l="l"/>
            <a:pathLst>
              <a:path h="996720" w="996720">
                <a:moveTo>
                  <a:pt x="0" y="0"/>
                </a:moveTo>
                <a:lnTo>
                  <a:pt x="996719" y="0"/>
                </a:lnTo>
                <a:lnTo>
                  <a:pt x="996719" y="996720"/>
                </a:lnTo>
                <a:lnTo>
                  <a:pt x="0" y="996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808258" y="758828"/>
            <a:ext cx="539744" cy="539744"/>
          </a:xfrm>
          <a:custGeom>
            <a:avLst/>
            <a:gdLst/>
            <a:ahLst/>
            <a:cxnLst/>
            <a:rect r="r" b="b" t="t" l="l"/>
            <a:pathLst>
              <a:path h="539744" w="539744">
                <a:moveTo>
                  <a:pt x="0" y="0"/>
                </a:moveTo>
                <a:lnTo>
                  <a:pt x="539744" y="0"/>
                </a:lnTo>
                <a:lnTo>
                  <a:pt x="539744" y="539744"/>
                </a:lnTo>
                <a:lnTo>
                  <a:pt x="0" y="539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938532" y="758828"/>
            <a:ext cx="539744" cy="539744"/>
          </a:xfrm>
          <a:custGeom>
            <a:avLst/>
            <a:gdLst/>
            <a:ahLst/>
            <a:cxnLst/>
            <a:rect r="r" b="b" t="t" l="l"/>
            <a:pathLst>
              <a:path h="539744" w="539744">
                <a:moveTo>
                  <a:pt x="0" y="0"/>
                </a:moveTo>
                <a:lnTo>
                  <a:pt x="539744" y="0"/>
                </a:lnTo>
                <a:lnTo>
                  <a:pt x="539744" y="539744"/>
                </a:lnTo>
                <a:lnTo>
                  <a:pt x="0" y="539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25639" y="835028"/>
            <a:ext cx="387344" cy="387344"/>
          </a:xfrm>
          <a:custGeom>
            <a:avLst/>
            <a:gdLst/>
            <a:ahLst/>
            <a:cxnLst/>
            <a:rect r="r" b="b" t="t" l="l"/>
            <a:pathLst>
              <a:path h="387344" w="387344">
                <a:moveTo>
                  <a:pt x="0" y="0"/>
                </a:moveTo>
                <a:lnTo>
                  <a:pt x="387344" y="0"/>
                </a:lnTo>
                <a:lnTo>
                  <a:pt x="387344" y="387344"/>
                </a:lnTo>
                <a:lnTo>
                  <a:pt x="0" y="3873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783076" y="835028"/>
            <a:ext cx="387344" cy="387344"/>
          </a:xfrm>
          <a:custGeom>
            <a:avLst/>
            <a:gdLst/>
            <a:ahLst/>
            <a:cxnLst/>
            <a:rect r="r" b="b" t="t" l="l"/>
            <a:pathLst>
              <a:path h="387344" w="387344">
                <a:moveTo>
                  <a:pt x="0" y="0"/>
                </a:moveTo>
                <a:lnTo>
                  <a:pt x="387344" y="0"/>
                </a:lnTo>
                <a:lnTo>
                  <a:pt x="387344" y="387344"/>
                </a:lnTo>
                <a:lnTo>
                  <a:pt x="0" y="3873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047746" y="3537224"/>
            <a:ext cx="2191189" cy="2191189"/>
          </a:xfrm>
          <a:custGeom>
            <a:avLst/>
            <a:gdLst/>
            <a:ahLst/>
            <a:cxnLst/>
            <a:rect r="r" b="b" t="t" l="l"/>
            <a:pathLst>
              <a:path h="2191189" w="2191189">
                <a:moveTo>
                  <a:pt x="0" y="0"/>
                </a:moveTo>
                <a:lnTo>
                  <a:pt x="2191189" y="0"/>
                </a:lnTo>
                <a:lnTo>
                  <a:pt x="2191189" y="2191190"/>
                </a:lnTo>
                <a:lnTo>
                  <a:pt x="0" y="21911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049065" y="3537224"/>
            <a:ext cx="2191189" cy="2191189"/>
          </a:xfrm>
          <a:custGeom>
            <a:avLst/>
            <a:gdLst/>
            <a:ahLst/>
            <a:cxnLst/>
            <a:rect r="r" b="b" t="t" l="l"/>
            <a:pathLst>
              <a:path h="2191189" w="2191189">
                <a:moveTo>
                  <a:pt x="0" y="0"/>
                </a:moveTo>
                <a:lnTo>
                  <a:pt x="2191189" y="0"/>
                </a:lnTo>
                <a:lnTo>
                  <a:pt x="2191189" y="2191190"/>
                </a:lnTo>
                <a:lnTo>
                  <a:pt x="0" y="21911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302935" y="3803311"/>
            <a:ext cx="7682129" cy="1787841"/>
          </a:xfrm>
          <a:custGeom>
            <a:avLst/>
            <a:gdLst/>
            <a:ahLst/>
            <a:cxnLst/>
            <a:rect r="r" b="b" t="t" l="l"/>
            <a:pathLst>
              <a:path h="1787841" w="7682129">
                <a:moveTo>
                  <a:pt x="0" y="0"/>
                </a:moveTo>
                <a:lnTo>
                  <a:pt x="7682130" y="0"/>
                </a:lnTo>
                <a:lnTo>
                  <a:pt x="7682130" y="1787841"/>
                </a:lnTo>
                <a:lnTo>
                  <a:pt x="0" y="1787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534671" y="3860171"/>
            <a:ext cx="7218658" cy="1679979"/>
          </a:xfrm>
          <a:custGeom>
            <a:avLst/>
            <a:gdLst/>
            <a:ahLst/>
            <a:cxnLst/>
            <a:rect r="r" b="b" t="t" l="l"/>
            <a:pathLst>
              <a:path h="1679979" w="7218658">
                <a:moveTo>
                  <a:pt x="0" y="0"/>
                </a:moveTo>
                <a:lnTo>
                  <a:pt x="7218658" y="0"/>
                </a:lnTo>
                <a:lnTo>
                  <a:pt x="7218658" y="1679979"/>
                </a:lnTo>
                <a:lnTo>
                  <a:pt x="0" y="16799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0" y="8588714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60"/>
                </a:lnTo>
                <a:lnTo>
                  <a:pt x="0" y="95413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004985" y="8988764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10"/>
                </a:lnTo>
                <a:lnTo>
                  <a:pt x="0" y="23280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349965" y="9379289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693841" y="9377094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037718" y="9379289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8" y="0"/>
                </a:lnTo>
                <a:lnTo>
                  <a:pt x="1551348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381594" y="9377094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-339570" y="9377094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7127305" y="9377094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5471181" y="9374900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3815058" y="9377094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8" y="0"/>
                </a:lnTo>
                <a:lnTo>
                  <a:pt x="1551348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2158934" y="9374900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0437770" y="9374900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-339570" y="8626814"/>
            <a:ext cx="18804464" cy="47625"/>
            <a:chOff x="0" y="0"/>
            <a:chExt cx="4952616" cy="12543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6238935" y="3930777"/>
            <a:ext cx="6094092" cy="1314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1"/>
              </a:lnSpc>
            </a:pPr>
            <a:r>
              <a:rPr lang="en-US" sz="4179">
                <a:solidFill>
                  <a:srgbClr val="EEE082"/>
                </a:solidFill>
                <a:latin typeface="JS Chanok"/>
                <a:cs typeface="JS Chanok"/>
              </a:rPr>
              <a:t>รำเดี่ยว รำคู่ (ตัวนาง) </a:t>
            </a:r>
          </a:p>
          <a:p>
            <a:pPr algn="ctr">
              <a:lnSpc>
                <a:spcPts val="4591"/>
              </a:lnSpc>
            </a:pPr>
            <a:r>
              <a:rPr lang="en-US" sz="3279">
                <a:solidFill>
                  <a:srgbClr val="EEE082"/>
                </a:solidFill>
                <a:latin typeface="JS Chanok"/>
              </a:rPr>
              <a:t>(Solo Dance and Duo Dance (Female Character))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984970" y="5623639"/>
            <a:ext cx="4368041" cy="153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0"/>
              </a:lnSpc>
            </a:pPr>
            <a:r>
              <a:rPr lang="en-US" sz="4385">
                <a:solidFill>
                  <a:srgbClr val="FFFFFF"/>
                </a:solidFill>
                <a:latin typeface="JS Chanok"/>
                <a:cs typeface="JS Chanok"/>
              </a:rPr>
              <a:t>ผศ.ดร.มณิศา  วศินารมณ์</a:t>
            </a:r>
          </a:p>
          <a:p>
            <a:pPr algn="ctr">
              <a:lnSpc>
                <a:spcPts val="6140"/>
              </a:lnSpc>
            </a:pPr>
            <a:r>
              <a:rPr lang="en-US" sz="4385">
                <a:solidFill>
                  <a:srgbClr val="FFFFFF"/>
                </a:solidFill>
                <a:latin typeface="JS Chanok"/>
              </a:rPr>
              <a:t>manissa.va@ssru.ac.th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2704363" y="-4368158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0" y="8473891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59"/>
                </a:lnTo>
                <a:lnTo>
                  <a:pt x="0" y="9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800000">
            <a:off x="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4261510" y="0"/>
                </a:moveTo>
                <a:lnTo>
                  <a:pt x="0" y="0"/>
                </a:lnTo>
                <a:lnTo>
                  <a:pt x="0" y="4172163"/>
                </a:lnTo>
                <a:lnTo>
                  <a:pt x="4261510" y="4172163"/>
                </a:lnTo>
                <a:lnTo>
                  <a:pt x="42615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1402649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0" y="0"/>
                </a:moveTo>
                <a:lnTo>
                  <a:pt x="4261510" y="0"/>
                </a:lnTo>
                <a:lnTo>
                  <a:pt x="4261510" y="4172163"/>
                </a:lnTo>
                <a:lnTo>
                  <a:pt x="0" y="417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339570" y="8533613"/>
            <a:ext cx="18804464" cy="47625"/>
            <a:chOff x="0" y="0"/>
            <a:chExt cx="4952616" cy="125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true" rot="6019713">
            <a:off x="-1158502" y="757493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0" y="2799752"/>
                </a:moveTo>
                <a:lnTo>
                  <a:pt x="4068363" y="2799752"/>
                </a:lnTo>
                <a:lnTo>
                  <a:pt x="4068363" y="0"/>
                </a:lnTo>
                <a:lnTo>
                  <a:pt x="0" y="0"/>
                </a:lnTo>
                <a:lnTo>
                  <a:pt x="0" y="279975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true" rot="-6020414">
            <a:off x="15377783" y="757287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4068363" y="2799751"/>
                </a:moveTo>
                <a:lnTo>
                  <a:pt x="0" y="2799751"/>
                </a:lnTo>
                <a:lnTo>
                  <a:pt x="0" y="0"/>
                </a:lnTo>
                <a:lnTo>
                  <a:pt x="4068363" y="0"/>
                </a:lnTo>
                <a:lnTo>
                  <a:pt x="4068363" y="279975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3943986" y="3263192"/>
            <a:ext cx="11725716" cy="4937727"/>
            <a:chOff x="0" y="0"/>
            <a:chExt cx="3088254" cy="130047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088255" cy="1300471"/>
            </a:xfrm>
            <a:custGeom>
              <a:avLst/>
              <a:gdLst/>
              <a:ahLst/>
              <a:cxnLst/>
              <a:rect r="r" b="b" t="t" l="l"/>
              <a:pathLst>
                <a:path h="1300471" w="3088255">
                  <a:moveTo>
                    <a:pt x="33673" y="0"/>
                  </a:moveTo>
                  <a:lnTo>
                    <a:pt x="3054582" y="0"/>
                  </a:lnTo>
                  <a:cubicBezTo>
                    <a:pt x="3063512" y="0"/>
                    <a:pt x="3072077" y="3548"/>
                    <a:pt x="3078392" y="9863"/>
                  </a:cubicBezTo>
                  <a:cubicBezTo>
                    <a:pt x="3084707" y="16177"/>
                    <a:pt x="3088255" y="24742"/>
                    <a:pt x="3088255" y="33673"/>
                  </a:cubicBezTo>
                  <a:lnTo>
                    <a:pt x="3088255" y="1266798"/>
                  </a:lnTo>
                  <a:cubicBezTo>
                    <a:pt x="3088255" y="1285395"/>
                    <a:pt x="3073179" y="1300471"/>
                    <a:pt x="3054582" y="1300471"/>
                  </a:cubicBezTo>
                  <a:lnTo>
                    <a:pt x="33673" y="1300471"/>
                  </a:lnTo>
                  <a:cubicBezTo>
                    <a:pt x="24742" y="1300471"/>
                    <a:pt x="16177" y="1296924"/>
                    <a:pt x="9863" y="1290609"/>
                  </a:cubicBezTo>
                  <a:cubicBezTo>
                    <a:pt x="3548" y="1284294"/>
                    <a:pt x="0" y="1275729"/>
                    <a:pt x="0" y="1266798"/>
                  </a:cubicBezTo>
                  <a:lnTo>
                    <a:pt x="0" y="33673"/>
                  </a:lnTo>
                  <a:cubicBezTo>
                    <a:pt x="0" y="24742"/>
                    <a:pt x="3548" y="16177"/>
                    <a:pt x="9863" y="9863"/>
                  </a:cubicBezTo>
                  <a:cubicBezTo>
                    <a:pt x="16177" y="3548"/>
                    <a:pt x="24742" y="0"/>
                    <a:pt x="33673" y="0"/>
                  </a:cubicBezTo>
                  <a:close/>
                </a:path>
              </a:pathLst>
            </a:custGeom>
            <a:solidFill>
              <a:srgbClr val="142221">
                <a:alpha val="65882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088254" cy="13480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6122745" y="1007485"/>
            <a:ext cx="5717158" cy="1569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99"/>
              </a:lnSpc>
            </a:pPr>
            <a:r>
              <a:rPr lang="en-US" sz="9213">
                <a:solidFill>
                  <a:srgbClr val="FFFFFF"/>
                </a:solidFill>
                <a:latin typeface="JS Chanok"/>
                <a:cs typeface="JS Chanok"/>
              </a:rPr>
              <a:t>งานเดี่ยว-คู่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5137209" y="2434085"/>
            <a:ext cx="7850906" cy="285487"/>
          </a:xfrm>
          <a:custGeom>
            <a:avLst/>
            <a:gdLst/>
            <a:ahLst/>
            <a:cxnLst/>
            <a:rect r="r" b="b" t="t" l="l"/>
            <a:pathLst>
              <a:path h="285487" w="7850906">
                <a:moveTo>
                  <a:pt x="0" y="0"/>
                </a:moveTo>
                <a:lnTo>
                  <a:pt x="7850906" y="0"/>
                </a:lnTo>
                <a:lnTo>
                  <a:pt x="7850906" y="285487"/>
                </a:lnTo>
                <a:lnTo>
                  <a:pt x="0" y="2854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659328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429037" y="8547296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5669702" y="9393472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-65874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09" y="0"/>
                </a:lnTo>
                <a:lnTo>
                  <a:pt x="2328009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787322" y="9377559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029112" y="8533613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2" y="0"/>
                </a:lnTo>
                <a:lnTo>
                  <a:pt x="830262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6540896" y="3606371"/>
            <a:ext cx="809125" cy="809125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53092" y="0"/>
                  </a:moveTo>
                  <a:lnTo>
                    <a:pt x="659708" y="0"/>
                  </a:lnTo>
                  <a:cubicBezTo>
                    <a:pt x="700310" y="0"/>
                    <a:pt x="739250" y="16129"/>
                    <a:pt x="767960" y="44840"/>
                  </a:cubicBezTo>
                  <a:cubicBezTo>
                    <a:pt x="796671" y="73550"/>
                    <a:pt x="812800" y="112490"/>
                    <a:pt x="812800" y="153092"/>
                  </a:cubicBezTo>
                  <a:lnTo>
                    <a:pt x="812800" y="659708"/>
                  </a:lnTo>
                  <a:cubicBezTo>
                    <a:pt x="812800" y="700310"/>
                    <a:pt x="796671" y="739250"/>
                    <a:pt x="767960" y="767960"/>
                  </a:cubicBezTo>
                  <a:cubicBezTo>
                    <a:pt x="739250" y="796671"/>
                    <a:pt x="700310" y="812800"/>
                    <a:pt x="659708" y="812800"/>
                  </a:cubicBezTo>
                  <a:lnTo>
                    <a:pt x="153092" y="812800"/>
                  </a:lnTo>
                  <a:cubicBezTo>
                    <a:pt x="112490" y="812800"/>
                    <a:pt x="73550" y="796671"/>
                    <a:pt x="44840" y="767960"/>
                  </a:cubicBezTo>
                  <a:cubicBezTo>
                    <a:pt x="16129" y="739250"/>
                    <a:pt x="0" y="700310"/>
                    <a:pt x="0" y="659708"/>
                  </a:cubicBezTo>
                  <a:lnTo>
                    <a:pt x="0" y="153092"/>
                  </a:lnTo>
                  <a:cubicBezTo>
                    <a:pt x="0" y="112490"/>
                    <a:pt x="16129" y="73550"/>
                    <a:pt x="44840" y="44840"/>
                  </a:cubicBezTo>
                  <a:cubicBezTo>
                    <a:pt x="73550" y="16129"/>
                    <a:pt x="112490" y="0"/>
                    <a:pt x="153092" y="0"/>
                  </a:cubicBezTo>
                  <a:close/>
                </a:path>
              </a:pathLst>
            </a:custGeom>
            <a:solidFill>
              <a:srgbClr val="DB9931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540896" y="4863565"/>
            <a:ext cx="809125" cy="809125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53092" y="0"/>
                  </a:moveTo>
                  <a:lnTo>
                    <a:pt x="659708" y="0"/>
                  </a:lnTo>
                  <a:cubicBezTo>
                    <a:pt x="700310" y="0"/>
                    <a:pt x="739250" y="16129"/>
                    <a:pt x="767960" y="44840"/>
                  </a:cubicBezTo>
                  <a:cubicBezTo>
                    <a:pt x="796671" y="73550"/>
                    <a:pt x="812800" y="112490"/>
                    <a:pt x="812800" y="153092"/>
                  </a:cubicBezTo>
                  <a:lnTo>
                    <a:pt x="812800" y="659708"/>
                  </a:lnTo>
                  <a:cubicBezTo>
                    <a:pt x="812800" y="700310"/>
                    <a:pt x="796671" y="739250"/>
                    <a:pt x="767960" y="767960"/>
                  </a:cubicBezTo>
                  <a:cubicBezTo>
                    <a:pt x="739250" y="796671"/>
                    <a:pt x="700310" y="812800"/>
                    <a:pt x="659708" y="812800"/>
                  </a:cubicBezTo>
                  <a:lnTo>
                    <a:pt x="153092" y="812800"/>
                  </a:lnTo>
                  <a:cubicBezTo>
                    <a:pt x="112490" y="812800"/>
                    <a:pt x="73550" y="796671"/>
                    <a:pt x="44840" y="767960"/>
                  </a:cubicBezTo>
                  <a:cubicBezTo>
                    <a:pt x="16129" y="739250"/>
                    <a:pt x="0" y="700310"/>
                    <a:pt x="0" y="659708"/>
                  </a:cubicBezTo>
                  <a:lnTo>
                    <a:pt x="0" y="153092"/>
                  </a:lnTo>
                  <a:cubicBezTo>
                    <a:pt x="0" y="112490"/>
                    <a:pt x="16129" y="73550"/>
                    <a:pt x="44840" y="44840"/>
                  </a:cubicBezTo>
                  <a:cubicBezTo>
                    <a:pt x="73550" y="16129"/>
                    <a:pt x="112490" y="0"/>
                    <a:pt x="153092" y="0"/>
                  </a:cubicBezTo>
                  <a:close/>
                </a:path>
              </a:pathLst>
            </a:custGeom>
            <a:solidFill>
              <a:srgbClr val="DB9931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540896" y="6120759"/>
            <a:ext cx="809125" cy="809125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53092" y="0"/>
                  </a:moveTo>
                  <a:lnTo>
                    <a:pt x="659708" y="0"/>
                  </a:lnTo>
                  <a:cubicBezTo>
                    <a:pt x="700310" y="0"/>
                    <a:pt x="739250" y="16129"/>
                    <a:pt x="767960" y="44840"/>
                  </a:cubicBezTo>
                  <a:cubicBezTo>
                    <a:pt x="796671" y="73550"/>
                    <a:pt x="812800" y="112490"/>
                    <a:pt x="812800" y="153092"/>
                  </a:cubicBezTo>
                  <a:lnTo>
                    <a:pt x="812800" y="659708"/>
                  </a:lnTo>
                  <a:cubicBezTo>
                    <a:pt x="812800" y="700310"/>
                    <a:pt x="796671" y="739250"/>
                    <a:pt x="767960" y="767960"/>
                  </a:cubicBezTo>
                  <a:cubicBezTo>
                    <a:pt x="739250" y="796671"/>
                    <a:pt x="700310" y="812800"/>
                    <a:pt x="659708" y="812800"/>
                  </a:cubicBezTo>
                  <a:lnTo>
                    <a:pt x="153092" y="812800"/>
                  </a:lnTo>
                  <a:cubicBezTo>
                    <a:pt x="112490" y="812800"/>
                    <a:pt x="73550" y="796671"/>
                    <a:pt x="44840" y="767960"/>
                  </a:cubicBezTo>
                  <a:cubicBezTo>
                    <a:pt x="16129" y="739250"/>
                    <a:pt x="0" y="700310"/>
                    <a:pt x="0" y="659708"/>
                  </a:cubicBezTo>
                  <a:lnTo>
                    <a:pt x="0" y="153092"/>
                  </a:lnTo>
                  <a:cubicBezTo>
                    <a:pt x="0" y="112490"/>
                    <a:pt x="16129" y="73550"/>
                    <a:pt x="44840" y="44840"/>
                  </a:cubicBezTo>
                  <a:cubicBezTo>
                    <a:pt x="73550" y="16129"/>
                    <a:pt x="112490" y="0"/>
                    <a:pt x="153092" y="0"/>
                  </a:cubicBezTo>
                  <a:close/>
                </a:path>
              </a:pathLst>
            </a:custGeom>
            <a:solidFill>
              <a:srgbClr val="DB993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6743178" y="3437926"/>
            <a:ext cx="404563" cy="1022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6"/>
              </a:lnSpc>
            </a:pPr>
            <a:r>
              <a:rPr lang="en-US" sz="5961">
                <a:solidFill>
                  <a:srgbClr val="142221"/>
                </a:solidFill>
                <a:latin typeface="JS Chanok"/>
              </a:rPr>
              <a:t>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743178" y="4695120"/>
            <a:ext cx="404563" cy="1022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6"/>
              </a:lnSpc>
            </a:pPr>
            <a:r>
              <a:rPr lang="en-US" sz="5961">
                <a:solidFill>
                  <a:srgbClr val="142221"/>
                </a:solidFill>
                <a:latin typeface="JS Chanok"/>
              </a:rPr>
              <a:t>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743178" y="5952313"/>
            <a:ext cx="404563" cy="1022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6"/>
              </a:lnSpc>
            </a:pPr>
            <a:r>
              <a:rPr lang="en-US" sz="5961">
                <a:solidFill>
                  <a:srgbClr val="142221"/>
                </a:solidFill>
                <a:latin typeface="JS Chanok"/>
              </a:rPr>
              <a:t>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582920" y="3660097"/>
            <a:ext cx="5153775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JS Chanok"/>
                <a:cs typeface="JS Chanok"/>
              </a:rPr>
              <a:t>กิจกรรมการฝึกซ้อม /รายงาน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582920" y="4917290"/>
            <a:ext cx="5153775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cs typeface="JS Chanok"/>
              </a:rPr>
              <a:t>การสอบปฏิบัติ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582920" y="6174484"/>
            <a:ext cx="7089228" cy="1854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JS Chanok"/>
                <a:cs typeface="JS Chanok"/>
              </a:rPr>
              <a:t>การประเมินผล : ความถูกต้องของท่า รายละเอียดของท่า  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JS Chanok"/>
                <a:cs typeface="JS Chanok"/>
              </a:rPr>
              <a:t>การเคลื่อนไหว จังหวะ การแสดงอารมณ์ การใช้พื้นที่ การใข้อุปกรณ์ (ถ้ามี) คุณภาพของรายงาน การฝึกซ้อม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2704363" y="-4368158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689227" y="4409575"/>
            <a:ext cx="14584194" cy="11249772"/>
            <a:chOff x="0" y="0"/>
            <a:chExt cx="3841105" cy="29629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41105" cy="2962903"/>
            </a:xfrm>
            <a:custGeom>
              <a:avLst/>
              <a:gdLst/>
              <a:ahLst/>
              <a:cxnLst/>
              <a:rect r="r" b="b" t="t" l="l"/>
              <a:pathLst>
                <a:path h="2962903" w="3841105">
                  <a:moveTo>
                    <a:pt x="1920552" y="0"/>
                  </a:moveTo>
                  <a:cubicBezTo>
                    <a:pt x="859861" y="0"/>
                    <a:pt x="0" y="663268"/>
                    <a:pt x="0" y="1481451"/>
                  </a:cubicBezTo>
                  <a:cubicBezTo>
                    <a:pt x="0" y="2299634"/>
                    <a:pt x="859861" y="2962903"/>
                    <a:pt x="1920552" y="2962903"/>
                  </a:cubicBezTo>
                  <a:cubicBezTo>
                    <a:pt x="2981244" y="2962903"/>
                    <a:pt x="3841105" y="2299634"/>
                    <a:pt x="3841105" y="1481451"/>
                  </a:cubicBezTo>
                  <a:cubicBezTo>
                    <a:pt x="3841105" y="663268"/>
                    <a:pt x="2981244" y="0"/>
                    <a:pt x="1920552" y="0"/>
                  </a:cubicBezTo>
                  <a:close/>
                </a:path>
              </a:pathLst>
            </a:custGeom>
            <a:solidFill>
              <a:srgbClr val="F3CB5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360104" y="230147"/>
              <a:ext cx="3120898" cy="2454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0" y="8473891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59"/>
                </a:lnTo>
                <a:lnTo>
                  <a:pt x="0" y="9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10800000">
            <a:off x="-126913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4261510" y="0"/>
                </a:moveTo>
                <a:lnTo>
                  <a:pt x="0" y="0"/>
                </a:lnTo>
                <a:lnTo>
                  <a:pt x="0" y="4172163"/>
                </a:lnTo>
                <a:lnTo>
                  <a:pt x="4261510" y="4172163"/>
                </a:lnTo>
                <a:lnTo>
                  <a:pt x="42615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1402649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0" y="0"/>
                </a:moveTo>
                <a:lnTo>
                  <a:pt x="4261510" y="0"/>
                </a:lnTo>
                <a:lnTo>
                  <a:pt x="4261510" y="4172163"/>
                </a:lnTo>
                <a:lnTo>
                  <a:pt x="0" y="417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-339570" y="8533613"/>
            <a:ext cx="18804464" cy="47625"/>
            <a:chOff x="0" y="0"/>
            <a:chExt cx="4952616" cy="1254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true" rot="6019713">
            <a:off x="-1158502" y="757493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0" y="2799752"/>
                </a:moveTo>
                <a:lnTo>
                  <a:pt x="4068363" y="2799752"/>
                </a:lnTo>
                <a:lnTo>
                  <a:pt x="4068363" y="0"/>
                </a:lnTo>
                <a:lnTo>
                  <a:pt x="0" y="0"/>
                </a:lnTo>
                <a:lnTo>
                  <a:pt x="0" y="279975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true" rot="-6020414">
            <a:off x="15377783" y="757287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4068363" y="2799751"/>
                </a:moveTo>
                <a:lnTo>
                  <a:pt x="0" y="2799751"/>
                </a:lnTo>
                <a:lnTo>
                  <a:pt x="0" y="0"/>
                </a:lnTo>
                <a:lnTo>
                  <a:pt x="4068363" y="0"/>
                </a:lnTo>
                <a:lnTo>
                  <a:pt x="4068363" y="279975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541502" y="1007485"/>
            <a:ext cx="11394312" cy="1569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99"/>
              </a:lnSpc>
            </a:pPr>
            <a:r>
              <a:rPr lang="en-US" sz="9213">
                <a:solidFill>
                  <a:srgbClr val="FFFFFF"/>
                </a:solidFill>
                <a:cs typeface="JS Chanok"/>
              </a:rPr>
              <a:t>แหล่งข้อมูลสำหรับการศึกษาเพิ่มเติม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5137209" y="2434085"/>
            <a:ext cx="7850906" cy="285487"/>
          </a:xfrm>
          <a:custGeom>
            <a:avLst/>
            <a:gdLst/>
            <a:ahLst/>
            <a:cxnLst/>
            <a:rect r="r" b="b" t="t" l="l"/>
            <a:pathLst>
              <a:path h="285487" w="7850906">
                <a:moveTo>
                  <a:pt x="0" y="0"/>
                </a:moveTo>
                <a:lnTo>
                  <a:pt x="7850906" y="0"/>
                </a:lnTo>
                <a:lnTo>
                  <a:pt x="7850906" y="285487"/>
                </a:lnTo>
                <a:lnTo>
                  <a:pt x="0" y="2854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659328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429037" y="8547296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5669702" y="9393472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-65874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09" y="0"/>
                </a:lnTo>
                <a:lnTo>
                  <a:pt x="2328009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787322" y="9377559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029112" y="8533613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2" y="0"/>
                </a:lnTo>
                <a:lnTo>
                  <a:pt x="830262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7343531" y="2954383"/>
            <a:ext cx="2921799" cy="2910386"/>
            <a:chOff x="0" y="0"/>
            <a:chExt cx="6502400" cy="6477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5"/>
              <a:stretch>
                <a:fillRect l="223" t="-124" r="223" b="-124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4790516" y="4177459"/>
            <a:ext cx="1939659" cy="1932082"/>
            <a:chOff x="0" y="0"/>
            <a:chExt cx="6502400" cy="64770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6"/>
              <a:stretch>
                <a:fillRect l="223" t="0" r="223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1232798" y="4177459"/>
            <a:ext cx="1939659" cy="1932082"/>
            <a:chOff x="0" y="0"/>
            <a:chExt cx="6502400" cy="6477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7"/>
              <a:stretch>
                <a:fillRect l="-24572" t="0" r="-24572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3025801" y="5421063"/>
            <a:ext cx="1382356" cy="1376956"/>
            <a:chOff x="0" y="0"/>
            <a:chExt cx="6502400" cy="64770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8"/>
              <a:stretch>
                <a:fillRect l="-24572" t="0" r="-24572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3553458" y="5426359"/>
            <a:ext cx="1382356" cy="1376956"/>
            <a:chOff x="0" y="0"/>
            <a:chExt cx="6502400" cy="6477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9"/>
              <a:stretch>
                <a:fillRect l="-24712" t="0" r="-24712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7" id="47"/>
          <p:cNvSpPr/>
          <p:nvPr/>
        </p:nvSpPr>
        <p:spPr>
          <a:xfrm flipH="false" flipV="false" rot="0">
            <a:off x="7074807" y="6169167"/>
            <a:ext cx="3459247" cy="2304723"/>
          </a:xfrm>
          <a:custGeom>
            <a:avLst/>
            <a:gdLst/>
            <a:ahLst/>
            <a:cxnLst/>
            <a:rect r="r" b="b" t="t" l="l"/>
            <a:pathLst>
              <a:path h="2304723" w="3459247">
                <a:moveTo>
                  <a:pt x="0" y="0"/>
                </a:moveTo>
                <a:lnTo>
                  <a:pt x="3459247" y="0"/>
                </a:lnTo>
                <a:lnTo>
                  <a:pt x="3459247" y="2304724"/>
                </a:lnTo>
                <a:lnTo>
                  <a:pt x="0" y="230472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2704363" y="-4368158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0" y="8473891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59"/>
                </a:lnTo>
                <a:lnTo>
                  <a:pt x="0" y="9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800000">
            <a:off x="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4261510" y="0"/>
                </a:moveTo>
                <a:lnTo>
                  <a:pt x="0" y="0"/>
                </a:lnTo>
                <a:lnTo>
                  <a:pt x="0" y="4172163"/>
                </a:lnTo>
                <a:lnTo>
                  <a:pt x="4261510" y="4172163"/>
                </a:lnTo>
                <a:lnTo>
                  <a:pt x="42615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1402649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0" y="0"/>
                </a:moveTo>
                <a:lnTo>
                  <a:pt x="4261510" y="0"/>
                </a:lnTo>
                <a:lnTo>
                  <a:pt x="4261510" y="4172163"/>
                </a:lnTo>
                <a:lnTo>
                  <a:pt x="0" y="417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339570" y="8533613"/>
            <a:ext cx="18804464" cy="47625"/>
            <a:chOff x="0" y="0"/>
            <a:chExt cx="4952616" cy="125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true" rot="6019713">
            <a:off x="-1158502" y="757493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0" y="2799752"/>
                </a:moveTo>
                <a:lnTo>
                  <a:pt x="4068363" y="2799752"/>
                </a:lnTo>
                <a:lnTo>
                  <a:pt x="4068363" y="0"/>
                </a:lnTo>
                <a:lnTo>
                  <a:pt x="0" y="0"/>
                </a:lnTo>
                <a:lnTo>
                  <a:pt x="0" y="279975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true" rot="-6020414">
            <a:off x="15377783" y="757287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4068363" y="2799751"/>
                </a:moveTo>
                <a:lnTo>
                  <a:pt x="0" y="2799751"/>
                </a:lnTo>
                <a:lnTo>
                  <a:pt x="0" y="0"/>
                </a:lnTo>
                <a:lnTo>
                  <a:pt x="4068363" y="0"/>
                </a:lnTo>
                <a:lnTo>
                  <a:pt x="4068363" y="279975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925696" y="3155011"/>
            <a:ext cx="12486588" cy="4118729"/>
            <a:chOff x="0" y="0"/>
            <a:chExt cx="3288649" cy="108476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288649" cy="1084768"/>
            </a:xfrm>
            <a:custGeom>
              <a:avLst/>
              <a:gdLst/>
              <a:ahLst/>
              <a:cxnLst/>
              <a:rect r="r" b="b" t="t" l="l"/>
              <a:pathLst>
                <a:path h="1084768" w="3288649">
                  <a:moveTo>
                    <a:pt x="31621" y="0"/>
                  </a:moveTo>
                  <a:lnTo>
                    <a:pt x="3257028" y="0"/>
                  </a:lnTo>
                  <a:cubicBezTo>
                    <a:pt x="3265414" y="0"/>
                    <a:pt x="3273457" y="3331"/>
                    <a:pt x="3279387" y="9262"/>
                  </a:cubicBezTo>
                  <a:cubicBezTo>
                    <a:pt x="3285317" y="15192"/>
                    <a:pt x="3288649" y="23235"/>
                    <a:pt x="3288649" y="31621"/>
                  </a:cubicBezTo>
                  <a:lnTo>
                    <a:pt x="3288649" y="1053147"/>
                  </a:lnTo>
                  <a:cubicBezTo>
                    <a:pt x="3288649" y="1061534"/>
                    <a:pt x="3285317" y="1069577"/>
                    <a:pt x="3279387" y="1075507"/>
                  </a:cubicBezTo>
                  <a:cubicBezTo>
                    <a:pt x="3273457" y="1081437"/>
                    <a:pt x="3265414" y="1084768"/>
                    <a:pt x="3257028" y="1084768"/>
                  </a:cubicBezTo>
                  <a:lnTo>
                    <a:pt x="31621" y="1084768"/>
                  </a:lnTo>
                  <a:cubicBezTo>
                    <a:pt x="23235" y="1084768"/>
                    <a:pt x="15192" y="1081437"/>
                    <a:pt x="9262" y="1075507"/>
                  </a:cubicBezTo>
                  <a:cubicBezTo>
                    <a:pt x="3331" y="1069577"/>
                    <a:pt x="0" y="1061534"/>
                    <a:pt x="0" y="1053147"/>
                  </a:cubicBezTo>
                  <a:lnTo>
                    <a:pt x="0" y="31621"/>
                  </a:lnTo>
                  <a:cubicBezTo>
                    <a:pt x="0" y="23235"/>
                    <a:pt x="3331" y="15192"/>
                    <a:pt x="9262" y="9262"/>
                  </a:cubicBezTo>
                  <a:cubicBezTo>
                    <a:pt x="15192" y="3331"/>
                    <a:pt x="23235" y="0"/>
                    <a:pt x="31621" y="0"/>
                  </a:cubicBezTo>
                  <a:close/>
                </a:path>
              </a:pathLst>
            </a:custGeom>
            <a:solidFill>
              <a:srgbClr val="142221">
                <a:alpha val="65882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288649" cy="1132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711315" y="1007485"/>
            <a:ext cx="6702693" cy="1569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99"/>
              </a:lnSpc>
            </a:pPr>
            <a:r>
              <a:rPr lang="en-US" sz="9213">
                <a:solidFill>
                  <a:srgbClr val="FFFFFF"/>
                </a:solidFill>
                <a:cs typeface="JS Chanok"/>
              </a:rPr>
              <a:t>การประเมินผลการเรียน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95907" y="3687210"/>
            <a:ext cx="9996146" cy="2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JS Chanok"/>
                <a:cs typeface="JS Chanok"/>
              </a:rPr>
              <a:t>การเก็บคะแนน : การฝึกซ้อม รายงาน การสอบปฏิบัติ</a:t>
            </a:r>
          </a:p>
          <a:p>
            <a:pPr>
              <a:lnSpc>
                <a:spcPts val="5599"/>
              </a:lnSpc>
            </a:pP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JS Chanok"/>
                <a:cs typeface="JS Chanok"/>
              </a:rPr>
              <a:t>ใช้ระบบตัดเกรดของมหาวิทยาลัย เกณฑ์ผ่านที่ D-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5137209" y="2434085"/>
            <a:ext cx="7850906" cy="285487"/>
          </a:xfrm>
          <a:custGeom>
            <a:avLst/>
            <a:gdLst/>
            <a:ahLst/>
            <a:cxnLst/>
            <a:rect r="r" b="b" t="t" l="l"/>
            <a:pathLst>
              <a:path h="285487" w="7850906">
                <a:moveTo>
                  <a:pt x="0" y="0"/>
                </a:moveTo>
                <a:lnTo>
                  <a:pt x="7850906" y="0"/>
                </a:lnTo>
                <a:lnTo>
                  <a:pt x="7850906" y="285487"/>
                </a:lnTo>
                <a:lnTo>
                  <a:pt x="0" y="2854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59328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6429037" y="8547296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669702" y="9393472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-65874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09" y="0"/>
                </a:lnTo>
                <a:lnTo>
                  <a:pt x="2328009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787322" y="9377559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029112" y="8533613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2" y="0"/>
                </a:lnTo>
                <a:lnTo>
                  <a:pt x="830262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3043933" y="-4752959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0" y="8473891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59"/>
                </a:lnTo>
                <a:lnTo>
                  <a:pt x="0" y="9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800000">
            <a:off x="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4261510" y="0"/>
                </a:moveTo>
                <a:lnTo>
                  <a:pt x="0" y="0"/>
                </a:lnTo>
                <a:lnTo>
                  <a:pt x="0" y="4172163"/>
                </a:lnTo>
                <a:lnTo>
                  <a:pt x="4261510" y="4172163"/>
                </a:lnTo>
                <a:lnTo>
                  <a:pt x="42615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1402649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0" y="0"/>
                </a:moveTo>
                <a:lnTo>
                  <a:pt x="4261510" y="0"/>
                </a:lnTo>
                <a:lnTo>
                  <a:pt x="4261510" y="4172163"/>
                </a:lnTo>
                <a:lnTo>
                  <a:pt x="0" y="417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339570" y="8533613"/>
            <a:ext cx="18804464" cy="47625"/>
            <a:chOff x="0" y="0"/>
            <a:chExt cx="4952616" cy="125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659328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429037" y="8547296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669702" y="9393472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-65874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09" y="0"/>
                </a:lnTo>
                <a:lnTo>
                  <a:pt x="2328009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787322" y="9377559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29112" y="8533613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2" y="0"/>
                </a:lnTo>
                <a:lnTo>
                  <a:pt x="830262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648473" y="7057812"/>
            <a:ext cx="996720" cy="996720"/>
          </a:xfrm>
          <a:custGeom>
            <a:avLst/>
            <a:gdLst/>
            <a:ahLst/>
            <a:cxnLst/>
            <a:rect r="r" b="b" t="t" l="l"/>
            <a:pathLst>
              <a:path h="996720" w="996720">
                <a:moveTo>
                  <a:pt x="0" y="0"/>
                </a:moveTo>
                <a:lnTo>
                  <a:pt x="996719" y="0"/>
                </a:lnTo>
                <a:lnTo>
                  <a:pt x="996719" y="996720"/>
                </a:lnTo>
                <a:lnTo>
                  <a:pt x="0" y="996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808258" y="7286300"/>
            <a:ext cx="539744" cy="539744"/>
          </a:xfrm>
          <a:custGeom>
            <a:avLst/>
            <a:gdLst/>
            <a:ahLst/>
            <a:cxnLst/>
            <a:rect r="r" b="b" t="t" l="l"/>
            <a:pathLst>
              <a:path h="539744" w="539744">
                <a:moveTo>
                  <a:pt x="0" y="0"/>
                </a:moveTo>
                <a:lnTo>
                  <a:pt x="539744" y="0"/>
                </a:lnTo>
                <a:lnTo>
                  <a:pt x="539744" y="539744"/>
                </a:lnTo>
                <a:lnTo>
                  <a:pt x="0" y="5397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9938532" y="7286300"/>
            <a:ext cx="539744" cy="539744"/>
          </a:xfrm>
          <a:custGeom>
            <a:avLst/>
            <a:gdLst/>
            <a:ahLst/>
            <a:cxnLst/>
            <a:rect r="r" b="b" t="t" l="l"/>
            <a:pathLst>
              <a:path h="539744" w="539744">
                <a:moveTo>
                  <a:pt x="0" y="0"/>
                </a:moveTo>
                <a:lnTo>
                  <a:pt x="539744" y="0"/>
                </a:lnTo>
                <a:lnTo>
                  <a:pt x="539744" y="539744"/>
                </a:lnTo>
                <a:lnTo>
                  <a:pt x="0" y="5397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125639" y="7362500"/>
            <a:ext cx="387344" cy="387344"/>
          </a:xfrm>
          <a:custGeom>
            <a:avLst/>
            <a:gdLst/>
            <a:ahLst/>
            <a:cxnLst/>
            <a:rect r="r" b="b" t="t" l="l"/>
            <a:pathLst>
              <a:path h="387344" w="387344">
                <a:moveTo>
                  <a:pt x="0" y="0"/>
                </a:moveTo>
                <a:lnTo>
                  <a:pt x="387344" y="0"/>
                </a:lnTo>
                <a:lnTo>
                  <a:pt x="387344" y="387344"/>
                </a:lnTo>
                <a:lnTo>
                  <a:pt x="0" y="3873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783076" y="7362500"/>
            <a:ext cx="387344" cy="387344"/>
          </a:xfrm>
          <a:custGeom>
            <a:avLst/>
            <a:gdLst/>
            <a:ahLst/>
            <a:cxnLst/>
            <a:rect r="r" b="b" t="t" l="l"/>
            <a:pathLst>
              <a:path h="387344" w="387344">
                <a:moveTo>
                  <a:pt x="0" y="0"/>
                </a:moveTo>
                <a:lnTo>
                  <a:pt x="387344" y="0"/>
                </a:lnTo>
                <a:lnTo>
                  <a:pt x="387344" y="387344"/>
                </a:lnTo>
                <a:lnTo>
                  <a:pt x="0" y="3873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6466092" y="567306"/>
            <a:ext cx="5193141" cy="1804245"/>
            <a:chOff x="0" y="0"/>
            <a:chExt cx="6924188" cy="2405660"/>
          </a:xfrm>
        </p:grpSpPr>
        <p:sp>
          <p:nvSpPr>
            <p:cNvPr name="Freeform 31" id="31"/>
            <p:cNvSpPr/>
            <p:nvPr/>
          </p:nvSpPr>
          <p:spPr>
            <a:xfrm flipH="false" flipV="true" rot="4194240">
              <a:off x="-10362" y="498696"/>
              <a:ext cx="2046375" cy="1408267"/>
            </a:xfrm>
            <a:custGeom>
              <a:avLst/>
              <a:gdLst/>
              <a:ahLst/>
              <a:cxnLst/>
              <a:rect r="r" b="b" t="t" l="l"/>
              <a:pathLst>
                <a:path h="1408267" w="2046375">
                  <a:moveTo>
                    <a:pt x="0" y="1408268"/>
                  </a:moveTo>
                  <a:lnTo>
                    <a:pt x="2046375" y="1408268"/>
                  </a:lnTo>
                  <a:lnTo>
                    <a:pt x="2046375" y="0"/>
                  </a:lnTo>
                  <a:lnTo>
                    <a:pt x="0" y="0"/>
                  </a:lnTo>
                  <a:lnTo>
                    <a:pt x="0" y="1408268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true" flipV="true" rot="-4204114">
              <a:off x="4890244" y="499591"/>
              <a:ext cx="2046375" cy="1408267"/>
            </a:xfrm>
            <a:custGeom>
              <a:avLst/>
              <a:gdLst/>
              <a:ahLst/>
              <a:cxnLst/>
              <a:rect r="r" b="b" t="t" l="l"/>
              <a:pathLst>
                <a:path h="1408267" w="2046375">
                  <a:moveTo>
                    <a:pt x="2046375" y="1408267"/>
                  </a:moveTo>
                  <a:lnTo>
                    <a:pt x="0" y="1408267"/>
                  </a:lnTo>
                  <a:lnTo>
                    <a:pt x="0" y="0"/>
                  </a:lnTo>
                  <a:lnTo>
                    <a:pt x="2046375" y="0"/>
                  </a:lnTo>
                  <a:lnTo>
                    <a:pt x="2046375" y="1408267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1647678" y="651586"/>
              <a:ext cx="3628831" cy="9656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57"/>
                </a:lnSpc>
              </a:pPr>
              <a:r>
                <a:rPr lang="en-US" sz="5508">
                  <a:solidFill>
                    <a:srgbClr val="FFFFFF"/>
                  </a:solidFill>
                  <a:cs typeface="JS Chanok"/>
                </a:rPr>
                <a:t>ระบบการตัดเกรด</a:t>
              </a:r>
            </a:p>
          </p:txBody>
        </p:sp>
        <p:sp>
          <p:nvSpPr>
            <p:cNvPr name="Freeform 34" id="34"/>
            <p:cNvSpPr/>
            <p:nvPr/>
          </p:nvSpPr>
          <p:spPr>
            <a:xfrm flipH="false" flipV="false" rot="0">
              <a:off x="1375819" y="61776"/>
              <a:ext cx="4172551" cy="151729"/>
            </a:xfrm>
            <a:custGeom>
              <a:avLst/>
              <a:gdLst/>
              <a:ahLst/>
              <a:cxnLst/>
              <a:rect r="r" b="b" t="t" l="l"/>
              <a:pathLst>
                <a:path h="151729" w="4172551">
                  <a:moveTo>
                    <a:pt x="0" y="0"/>
                  </a:moveTo>
                  <a:lnTo>
                    <a:pt x="4172550" y="0"/>
                  </a:lnTo>
                  <a:lnTo>
                    <a:pt x="4172550" y="151729"/>
                  </a:lnTo>
                  <a:lnTo>
                    <a:pt x="0" y="151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363249" y="2128781"/>
              <a:ext cx="4172551" cy="151729"/>
            </a:xfrm>
            <a:custGeom>
              <a:avLst/>
              <a:gdLst/>
              <a:ahLst/>
              <a:cxnLst/>
              <a:rect r="r" b="b" t="t" l="l"/>
              <a:pathLst>
                <a:path h="151729" w="4172551">
                  <a:moveTo>
                    <a:pt x="0" y="0"/>
                  </a:moveTo>
                  <a:lnTo>
                    <a:pt x="4172550" y="0"/>
                  </a:lnTo>
                  <a:lnTo>
                    <a:pt x="4172550" y="151729"/>
                  </a:lnTo>
                  <a:lnTo>
                    <a:pt x="0" y="151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6343168" y="2804523"/>
            <a:ext cx="6055628" cy="4118729"/>
            <a:chOff x="0" y="0"/>
            <a:chExt cx="1594898" cy="1084768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594898" cy="1084768"/>
            </a:xfrm>
            <a:custGeom>
              <a:avLst/>
              <a:gdLst/>
              <a:ahLst/>
              <a:cxnLst/>
              <a:rect r="r" b="b" t="t" l="l"/>
              <a:pathLst>
                <a:path h="1084768" w="1594898">
                  <a:moveTo>
                    <a:pt x="65202" y="0"/>
                  </a:moveTo>
                  <a:lnTo>
                    <a:pt x="1529696" y="0"/>
                  </a:lnTo>
                  <a:cubicBezTo>
                    <a:pt x="1546989" y="0"/>
                    <a:pt x="1563573" y="6869"/>
                    <a:pt x="1575801" y="19097"/>
                  </a:cubicBezTo>
                  <a:cubicBezTo>
                    <a:pt x="1588028" y="31325"/>
                    <a:pt x="1594898" y="47909"/>
                    <a:pt x="1594898" y="65202"/>
                  </a:cubicBezTo>
                  <a:lnTo>
                    <a:pt x="1594898" y="1019566"/>
                  </a:lnTo>
                  <a:cubicBezTo>
                    <a:pt x="1594898" y="1036859"/>
                    <a:pt x="1588028" y="1053443"/>
                    <a:pt x="1575801" y="1065671"/>
                  </a:cubicBezTo>
                  <a:cubicBezTo>
                    <a:pt x="1563573" y="1077899"/>
                    <a:pt x="1546989" y="1084768"/>
                    <a:pt x="1529696" y="1084768"/>
                  </a:cubicBezTo>
                  <a:lnTo>
                    <a:pt x="65202" y="1084768"/>
                  </a:lnTo>
                  <a:cubicBezTo>
                    <a:pt x="47909" y="1084768"/>
                    <a:pt x="31325" y="1077899"/>
                    <a:pt x="19097" y="1065671"/>
                  </a:cubicBezTo>
                  <a:cubicBezTo>
                    <a:pt x="6869" y="1053443"/>
                    <a:pt x="0" y="1036859"/>
                    <a:pt x="0" y="1019566"/>
                  </a:cubicBezTo>
                  <a:lnTo>
                    <a:pt x="0" y="65202"/>
                  </a:lnTo>
                  <a:cubicBezTo>
                    <a:pt x="0" y="47909"/>
                    <a:pt x="6869" y="31325"/>
                    <a:pt x="19097" y="19097"/>
                  </a:cubicBezTo>
                  <a:cubicBezTo>
                    <a:pt x="31325" y="6869"/>
                    <a:pt x="47909" y="0"/>
                    <a:pt x="65202" y="0"/>
                  </a:cubicBezTo>
                  <a:close/>
                </a:path>
              </a:pathLst>
            </a:custGeom>
            <a:solidFill>
              <a:srgbClr val="142221">
                <a:alpha val="65882"/>
              </a:srgbClr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1594898" cy="1132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7319311" y="3054207"/>
            <a:ext cx="4150910" cy="311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6"/>
              </a:lnSpc>
            </a:pPr>
            <a:r>
              <a:rPr lang="en-US" sz="3540">
                <a:solidFill>
                  <a:srgbClr val="FFFFFF"/>
                </a:solidFill>
                <a:cs typeface="JS Chanok"/>
              </a:rPr>
              <a:t>เกรดระดับคะแนน</a:t>
            </a:r>
          </a:p>
          <a:p>
            <a:pPr>
              <a:lnSpc>
                <a:spcPts val="4956"/>
              </a:lnSpc>
            </a:pPr>
            <a:r>
              <a:rPr lang="en-US" sz="3540">
                <a:solidFill>
                  <a:srgbClr val="FFFFFF"/>
                </a:solidFill>
                <a:latin typeface="JS Chanok"/>
              </a:rPr>
              <a:t>100 - 46</a:t>
            </a:r>
          </a:p>
          <a:p>
            <a:pPr>
              <a:lnSpc>
                <a:spcPts val="4956"/>
              </a:lnSpc>
            </a:pPr>
            <a:r>
              <a:rPr lang="en-US" sz="3540">
                <a:solidFill>
                  <a:srgbClr val="FFFFFF"/>
                </a:solidFill>
                <a:latin typeface="JS Chanok"/>
              </a:rPr>
              <a:t>0-45</a:t>
            </a:r>
          </a:p>
          <a:p>
            <a:pPr>
              <a:lnSpc>
                <a:spcPts val="4956"/>
              </a:lnSpc>
            </a:pPr>
            <a:r>
              <a:rPr lang="en-US" sz="3540">
                <a:solidFill>
                  <a:srgbClr val="FFFFFF"/>
                </a:solidFill>
                <a:cs typeface="JS Chanok"/>
              </a:rPr>
              <a:t>รอ</a:t>
            </a:r>
          </a:p>
          <a:p>
            <a:pPr>
              <a:lnSpc>
                <a:spcPts val="4956"/>
              </a:lnSpc>
            </a:pPr>
            <a:r>
              <a:rPr lang="en-US" sz="3540">
                <a:solidFill>
                  <a:srgbClr val="FFFFFF"/>
                </a:solidFill>
                <a:cs typeface="JS Chanok"/>
              </a:rPr>
              <a:t>ถอน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269702" y="2848930"/>
            <a:ext cx="5798693" cy="4074322"/>
            <a:chOff x="0" y="0"/>
            <a:chExt cx="1527228" cy="107307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527228" cy="1073073"/>
            </a:xfrm>
            <a:custGeom>
              <a:avLst/>
              <a:gdLst/>
              <a:ahLst/>
              <a:cxnLst/>
              <a:rect r="r" b="b" t="t" l="l"/>
              <a:pathLst>
                <a:path h="1073073" w="1527228">
                  <a:moveTo>
                    <a:pt x="68091" y="0"/>
                  </a:moveTo>
                  <a:lnTo>
                    <a:pt x="1459137" y="0"/>
                  </a:lnTo>
                  <a:cubicBezTo>
                    <a:pt x="1496743" y="0"/>
                    <a:pt x="1527228" y="30485"/>
                    <a:pt x="1527228" y="68091"/>
                  </a:cubicBezTo>
                  <a:lnTo>
                    <a:pt x="1527228" y="1004982"/>
                  </a:lnTo>
                  <a:cubicBezTo>
                    <a:pt x="1527228" y="1042587"/>
                    <a:pt x="1496743" y="1073073"/>
                    <a:pt x="1459137" y="1073073"/>
                  </a:cubicBezTo>
                  <a:lnTo>
                    <a:pt x="68091" y="1073073"/>
                  </a:lnTo>
                  <a:cubicBezTo>
                    <a:pt x="30485" y="1073073"/>
                    <a:pt x="0" y="1042587"/>
                    <a:pt x="0" y="1004982"/>
                  </a:cubicBezTo>
                  <a:lnTo>
                    <a:pt x="0" y="68091"/>
                  </a:lnTo>
                  <a:cubicBezTo>
                    <a:pt x="0" y="30485"/>
                    <a:pt x="30485" y="0"/>
                    <a:pt x="68091" y="0"/>
                  </a:cubicBezTo>
                  <a:close/>
                </a:path>
              </a:pathLst>
            </a:custGeom>
            <a:solidFill>
              <a:srgbClr val="142221">
                <a:alpha val="65882"/>
              </a:srgbClr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47625"/>
              <a:ext cx="1527228" cy="11206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2675021" y="2826726"/>
            <a:ext cx="5255679" cy="4118729"/>
            <a:chOff x="0" y="0"/>
            <a:chExt cx="1384212" cy="1084768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384212" cy="1084768"/>
            </a:xfrm>
            <a:custGeom>
              <a:avLst/>
              <a:gdLst/>
              <a:ahLst/>
              <a:cxnLst/>
              <a:rect r="r" b="b" t="t" l="l"/>
              <a:pathLst>
                <a:path h="1084768" w="1384212">
                  <a:moveTo>
                    <a:pt x="75126" y="0"/>
                  </a:moveTo>
                  <a:lnTo>
                    <a:pt x="1309086" y="0"/>
                  </a:lnTo>
                  <a:cubicBezTo>
                    <a:pt x="1350577" y="0"/>
                    <a:pt x="1384212" y="33635"/>
                    <a:pt x="1384212" y="75126"/>
                  </a:cubicBezTo>
                  <a:lnTo>
                    <a:pt x="1384212" y="1009642"/>
                  </a:lnTo>
                  <a:cubicBezTo>
                    <a:pt x="1384212" y="1051133"/>
                    <a:pt x="1350577" y="1084768"/>
                    <a:pt x="1309086" y="1084768"/>
                  </a:cubicBezTo>
                  <a:lnTo>
                    <a:pt x="75126" y="1084768"/>
                  </a:lnTo>
                  <a:cubicBezTo>
                    <a:pt x="33635" y="1084768"/>
                    <a:pt x="0" y="1051133"/>
                    <a:pt x="0" y="1009642"/>
                  </a:cubicBezTo>
                  <a:lnTo>
                    <a:pt x="0" y="75126"/>
                  </a:lnTo>
                  <a:cubicBezTo>
                    <a:pt x="0" y="33635"/>
                    <a:pt x="33635" y="0"/>
                    <a:pt x="75126" y="0"/>
                  </a:cubicBezTo>
                  <a:close/>
                </a:path>
              </a:pathLst>
            </a:custGeom>
            <a:solidFill>
              <a:srgbClr val="142221">
                <a:alpha val="65882"/>
              </a:srgbClr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47625"/>
              <a:ext cx="1384212" cy="1132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316554" y="3079537"/>
            <a:ext cx="4103342" cy="309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cs typeface="JS Chanok"/>
              </a:rPr>
              <a:t>เกรดตัวอักษร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JS Chanok"/>
                <a:cs typeface="JS Chanok"/>
              </a:rPr>
              <a:t>A ถึง D-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JS Chanok"/>
              </a:rPr>
              <a:t>F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JS Chanok"/>
              </a:rPr>
              <a:t>I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JS Chanok"/>
              </a:rPr>
              <a:t>W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2862734" y="3089062"/>
            <a:ext cx="5067966" cy="630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36"/>
              </a:lnSpc>
            </a:pPr>
            <a:r>
              <a:rPr lang="en-US" sz="3668">
                <a:solidFill>
                  <a:srgbClr val="FFFFFF"/>
                </a:solidFill>
                <a:cs typeface="JS Chanok"/>
              </a:rPr>
              <a:t>ความหมายของเกรด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9746628" y="7129945"/>
            <a:ext cx="5856785" cy="1849175"/>
            <a:chOff x="0" y="0"/>
            <a:chExt cx="7809047" cy="2465566"/>
          </a:xfrm>
        </p:grpSpPr>
        <p:sp>
          <p:nvSpPr>
            <p:cNvPr name="TextBox 49" id="49"/>
            <p:cNvSpPr txBox="true"/>
            <p:nvPr/>
          </p:nvSpPr>
          <p:spPr>
            <a:xfrm rot="0">
              <a:off x="0" y="1708952"/>
              <a:ext cx="7809047" cy="756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3"/>
                </a:lnSpc>
              </a:pP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0" y="-85725"/>
              <a:ext cx="7809047" cy="991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325"/>
                </a:lnSpc>
              </a:pP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12768878" y="3876691"/>
            <a:ext cx="5255679" cy="260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cs typeface="JS Chanok"/>
              </a:rPr>
              <a:t>ผ่าน ตามลำดับสูงต่ำของคะแนน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cs typeface="JS Chanok"/>
              </a:rPr>
              <a:t>ไม่ผ่าน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JS Chanok"/>
                <a:cs typeface="JS Chanok"/>
              </a:rPr>
              <a:t>ไม่สามารถประเมินเกรดได้ /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cs typeface="JS Chanok"/>
              </a:rPr>
              <a:t>อุบัติเหตุทางการเรียน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cs typeface="JS Chanok"/>
              </a:rPr>
              <a:t>ยกเลิกรายวิชาระหว่างเรียน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2704363" y="-4368158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689227" y="4409575"/>
            <a:ext cx="14584194" cy="11249772"/>
            <a:chOff x="0" y="0"/>
            <a:chExt cx="3841105" cy="29629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41105" cy="2962903"/>
            </a:xfrm>
            <a:custGeom>
              <a:avLst/>
              <a:gdLst/>
              <a:ahLst/>
              <a:cxnLst/>
              <a:rect r="r" b="b" t="t" l="l"/>
              <a:pathLst>
                <a:path h="2962903" w="3841105">
                  <a:moveTo>
                    <a:pt x="1920552" y="0"/>
                  </a:moveTo>
                  <a:cubicBezTo>
                    <a:pt x="859861" y="0"/>
                    <a:pt x="0" y="663268"/>
                    <a:pt x="0" y="1481451"/>
                  </a:cubicBezTo>
                  <a:cubicBezTo>
                    <a:pt x="0" y="2299634"/>
                    <a:pt x="859861" y="2962903"/>
                    <a:pt x="1920552" y="2962903"/>
                  </a:cubicBezTo>
                  <a:cubicBezTo>
                    <a:pt x="2981244" y="2962903"/>
                    <a:pt x="3841105" y="2299634"/>
                    <a:pt x="3841105" y="1481451"/>
                  </a:cubicBezTo>
                  <a:cubicBezTo>
                    <a:pt x="3841105" y="663268"/>
                    <a:pt x="2981244" y="0"/>
                    <a:pt x="1920552" y="0"/>
                  </a:cubicBezTo>
                  <a:close/>
                </a:path>
              </a:pathLst>
            </a:custGeom>
            <a:solidFill>
              <a:srgbClr val="F3CB5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360104" y="230147"/>
              <a:ext cx="3120898" cy="2454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0" y="8473891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59"/>
                </a:lnTo>
                <a:lnTo>
                  <a:pt x="0" y="9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10800000">
            <a:off x="-126913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4261510" y="0"/>
                </a:moveTo>
                <a:lnTo>
                  <a:pt x="0" y="0"/>
                </a:lnTo>
                <a:lnTo>
                  <a:pt x="0" y="4172163"/>
                </a:lnTo>
                <a:lnTo>
                  <a:pt x="4261510" y="4172163"/>
                </a:lnTo>
                <a:lnTo>
                  <a:pt x="42615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1402649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0" y="0"/>
                </a:moveTo>
                <a:lnTo>
                  <a:pt x="4261510" y="0"/>
                </a:lnTo>
                <a:lnTo>
                  <a:pt x="4261510" y="4172163"/>
                </a:lnTo>
                <a:lnTo>
                  <a:pt x="0" y="417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-339570" y="8533613"/>
            <a:ext cx="18804464" cy="47625"/>
            <a:chOff x="0" y="0"/>
            <a:chExt cx="4952616" cy="1254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true" rot="6019713">
            <a:off x="-1158502" y="757493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0" y="2799752"/>
                </a:moveTo>
                <a:lnTo>
                  <a:pt x="4068363" y="2799752"/>
                </a:lnTo>
                <a:lnTo>
                  <a:pt x="4068363" y="0"/>
                </a:lnTo>
                <a:lnTo>
                  <a:pt x="0" y="0"/>
                </a:lnTo>
                <a:lnTo>
                  <a:pt x="0" y="279975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true" rot="-6020414">
            <a:off x="15377783" y="757287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4068363" y="2799751"/>
                </a:moveTo>
                <a:lnTo>
                  <a:pt x="0" y="2799751"/>
                </a:lnTo>
                <a:lnTo>
                  <a:pt x="0" y="0"/>
                </a:lnTo>
                <a:lnTo>
                  <a:pt x="4068363" y="0"/>
                </a:lnTo>
                <a:lnTo>
                  <a:pt x="4068363" y="279975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6510964" y="1007485"/>
            <a:ext cx="4940720" cy="1569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99"/>
              </a:lnSpc>
            </a:pPr>
            <a:r>
              <a:rPr lang="en-US" sz="9213">
                <a:solidFill>
                  <a:srgbClr val="FFFFFF"/>
                </a:solidFill>
                <a:cs typeface="JS Chanok"/>
              </a:rPr>
              <a:t>ช่องทางการติดต่อ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5137209" y="2434085"/>
            <a:ext cx="7850906" cy="285487"/>
          </a:xfrm>
          <a:custGeom>
            <a:avLst/>
            <a:gdLst/>
            <a:ahLst/>
            <a:cxnLst/>
            <a:rect r="r" b="b" t="t" l="l"/>
            <a:pathLst>
              <a:path h="285487" w="7850906">
                <a:moveTo>
                  <a:pt x="0" y="0"/>
                </a:moveTo>
                <a:lnTo>
                  <a:pt x="7850906" y="0"/>
                </a:lnTo>
                <a:lnTo>
                  <a:pt x="7850906" y="285487"/>
                </a:lnTo>
                <a:lnTo>
                  <a:pt x="0" y="2854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659328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429037" y="8547296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5669702" y="9393472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-65874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09" y="0"/>
                </a:lnTo>
                <a:lnTo>
                  <a:pt x="2328009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787322" y="9377559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029112" y="8533613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2" y="0"/>
                </a:lnTo>
                <a:lnTo>
                  <a:pt x="830262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7520424" y="3204452"/>
            <a:ext cx="2921799" cy="2910386"/>
            <a:chOff x="0" y="0"/>
            <a:chExt cx="6502400" cy="6477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5"/>
              <a:stretch>
                <a:fillRect l="-36528" t="-4856" r="-77296" b="-38241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215896" y="6486536"/>
            <a:ext cx="3529823" cy="906804"/>
            <a:chOff x="0" y="0"/>
            <a:chExt cx="1350369" cy="34690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350369" cy="346907"/>
            </a:xfrm>
            <a:custGeom>
              <a:avLst/>
              <a:gdLst/>
              <a:ahLst/>
              <a:cxnLst/>
              <a:rect r="r" b="b" t="t" l="l"/>
              <a:pathLst>
                <a:path h="346907" w="1350369">
                  <a:moveTo>
                    <a:pt x="111858" y="0"/>
                  </a:moveTo>
                  <a:lnTo>
                    <a:pt x="1238511" y="0"/>
                  </a:lnTo>
                  <a:cubicBezTo>
                    <a:pt x="1300288" y="0"/>
                    <a:pt x="1350369" y="50080"/>
                    <a:pt x="1350369" y="111858"/>
                  </a:cubicBezTo>
                  <a:lnTo>
                    <a:pt x="1350369" y="235049"/>
                  </a:lnTo>
                  <a:cubicBezTo>
                    <a:pt x="1350369" y="264716"/>
                    <a:pt x="1338584" y="293167"/>
                    <a:pt x="1317606" y="314145"/>
                  </a:cubicBezTo>
                  <a:cubicBezTo>
                    <a:pt x="1296629" y="335122"/>
                    <a:pt x="1268178" y="346907"/>
                    <a:pt x="1238511" y="346907"/>
                  </a:cubicBezTo>
                  <a:lnTo>
                    <a:pt x="111858" y="346907"/>
                  </a:lnTo>
                  <a:cubicBezTo>
                    <a:pt x="50080" y="346907"/>
                    <a:pt x="0" y="296827"/>
                    <a:pt x="0" y="235049"/>
                  </a:cubicBezTo>
                  <a:lnTo>
                    <a:pt x="0" y="111858"/>
                  </a:lnTo>
                  <a:cubicBezTo>
                    <a:pt x="0" y="50080"/>
                    <a:pt x="50080" y="0"/>
                    <a:pt x="111858" y="0"/>
                  </a:cubicBezTo>
                  <a:close/>
                </a:path>
              </a:pathLst>
            </a:custGeom>
            <a:solidFill>
              <a:srgbClr val="A87C2D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1350369" cy="3945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7627128" y="6464099"/>
            <a:ext cx="2706648" cy="796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6"/>
              </a:lnSpc>
            </a:pPr>
            <a:r>
              <a:rPr lang="en-US" sz="4647">
                <a:solidFill>
                  <a:srgbClr val="FFFFFF"/>
                </a:solidFill>
                <a:cs typeface="JS Chanok"/>
              </a:rPr>
              <a:t>ติดต่อหากันได้ตลอด</a:t>
            </a:r>
          </a:p>
        </p:txBody>
      </p: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3112997" y="3742736"/>
            <a:ext cx="2921799" cy="2910386"/>
            <a:chOff x="0" y="0"/>
            <a:chExt cx="6502400" cy="64770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5"/>
              <a:stretch>
                <a:fillRect l="-36528" t="-4856" r="-77296" b="-38241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926819" y="3742736"/>
            <a:ext cx="2921799" cy="2910386"/>
            <a:chOff x="0" y="0"/>
            <a:chExt cx="6502400" cy="6477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5"/>
              <a:stretch>
                <a:fillRect l="-36528" t="-4856" r="-77296" b="-38241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2997354" y="3512353"/>
            <a:ext cx="3153086" cy="3140769"/>
            <a:chOff x="0" y="0"/>
            <a:chExt cx="6502400" cy="64770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6"/>
              <a:stretch>
                <a:fillRect l="223" t="-1612" r="223" b="-1612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C68C35"/>
            </a:solidFill>
          </p:spPr>
        </p:sp>
      </p:grpSp>
      <p:sp>
        <p:nvSpPr>
          <p:cNvPr name="Freeform 48" id="48"/>
          <p:cNvSpPr/>
          <p:nvPr/>
        </p:nvSpPr>
        <p:spPr>
          <a:xfrm flipH="false" flipV="false" rot="0">
            <a:off x="7000034" y="3223798"/>
            <a:ext cx="3960835" cy="3262738"/>
          </a:xfrm>
          <a:custGeom>
            <a:avLst/>
            <a:gdLst/>
            <a:ahLst/>
            <a:cxnLst/>
            <a:rect r="r" b="b" t="t" l="l"/>
            <a:pathLst>
              <a:path h="3262738" w="3960835">
                <a:moveTo>
                  <a:pt x="0" y="0"/>
                </a:moveTo>
                <a:lnTo>
                  <a:pt x="3960835" y="0"/>
                </a:lnTo>
                <a:lnTo>
                  <a:pt x="3960835" y="3262738"/>
                </a:lnTo>
                <a:lnTo>
                  <a:pt x="0" y="326273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1808594" y="3742736"/>
            <a:ext cx="3041168" cy="3041168"/>
          </a:xfrm>
          <a:custGeom>
            <a:avLst/>
            <a:gdLst/>
            <a:ahLst/>
            <a:cxnLst/>
            <a:rect r="r" b="b" t="t" l="l"/>
            <a:pathLst>
              <a:path h="3041168" w="3041168">
                <a:moveTo>
                  <a:pt x="0" y="0"/>
                </a:moveTo>
                <a:lnTo>
                  <a:pt x="3041169" y="0"/>
                </a:lnTo>
                <a:lnTo>
                  <a:pt x="3041169" y="3041168"/>
                </a:lnTo>
                <a:lnTo>
                  <a:pt x="0" y="304116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2617585" y="2309289"/>
            <a:ext cx="3244925" cy="1114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742">
                <a:solidFill>
                  <a:srgbClr val="FFFFFF"/>
                </a:solidFill>
                <a:latin typeface="Prachason Neue Mon SemiCondensed"/>
              </a:rPr>
              <a:t>Email : manissa.va@ssru.ac.th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6778720" y="2702940"/>
            <a:ext cx="4515334" cy="574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33"/>
              </a:lnSpc>
            </a:pPr>
            <a:r>
              <a:rPr lang="en-US" sz="2523">
                <a:solidFill>
                  <a:srgbClr val="FFFFFF"/>
                </a:solidFill>
                <a:latin typeface="Prachason Neue Mon SemiCondensed"/>
                <a:cs typeface="Prachason Neue Mon SemiCondensed"/>
              </a:rPr>
              <a:t>Line: รำเดี่ยว รำคู่ รหัส 66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1675054" y="2687424"/>
            <a:ext cx="3478050" cy="969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>
                <a:solidFill>
                  <a:srgbClr val="FFFFFF"/>
                </a:solidFill>
                <a:latin typeface="Prachason Neue Mon SemiCondensed"/>
              </a:rPr>
              <a:t>Google Classroom:</a:t>
            </a:r>
          </a:p>
          <a:p>
            <a:pPr algn="ctr">
              <a:lnSpc>
                <a:spcPts val="2669"/>
              </a:lnSpc>
            </a:pPr>
            <a:r>
              <a:rPr lang="en-US" sz="1907">
                <a:solidFill>
                  <a:srgbClr val="FFFFFF"/>
                </a:solidFill>
                <a:cs typeface="Prachason Neue Mon SemiCondensed"/>
              </a:rPr>
              <a:t>รำเดี่ยว รำคู่</a:t>
            </a:r>
            <a:r>
              <a:rPr lang="en-US" sz="1907">
                <a:solidFill>
                  <a:srgbClr val="FFFFFF"/>
                </a:solidFill>
                <a:latin typeface="Prachason Neue Mon SemiCondensed"/>
                <a:cs typeface="Prachason Neue Mon SemiCondensed"/>
              </a:rPr>
              <a:t> รหัส 66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3043933" y="-4752959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0" y="8473891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59"/>
                </a:lnTo>
                <a:lnTo>
                  <a:pt x="0" y="9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800000">
            <a:off x="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4261510" y="0"/>
                </a:moveTo>
                <a:lnTo>
                  <a:pt x="0" y="0"/>
                </a:lnTo>
                <a:lnTo>
                  <a:pt x="0" y="4172163"/>
                </a:lnTo>
                <a:lnTo>
                  <a:pt x="4261510" y="4172163"/>
                </a:lnTo>
                <a:lnTo>
                  <a:pt x="42615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1402649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0" y="0"/>
                </a:moveTo>
                <a:lnTo>
                  <a:pt x="4261510" y="0"/>
                </a:lnTo>
                <a:lnTo>
                  <a:pt x="4261510" y="4172163"/>
                </a:lnTo>
                <a:lnTo>
                  <a:pt x="0" y="417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339570" y="8533613"/>
            <a:ext cx="18804464" cy="47625"/>
            <a:chOff x="0" y="0"/>
            <a:chExt cx="4952616" cy="125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true" rot="4194240">
            <a:off x="2265460" y="2874094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0" y="2799752"/>
                </a:moveTo>
                <a:lnTo>
                  <a:pt x="4068363" y="2799752"/>
                </a:lnTo>
                <a:lnTo>
                  <a:pt x="4068363" y="0"/>
                </a:lnTo>
                <a:lnTo>
                  <a:pt x="0" y="0"/>
                </a:lnTo>
                <a:lnTo>
                  <a:pt x="0" y="279975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true" rot="-4204114">
            <a:off x="12008271" y="2875873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4068363" y="2799751"/>
                </a:moveTo>
                <a:lnTo>
                  <a:pt x="0" y="2799751"/>
                </a:lnTo>
                <a:lnTo>
                  <a:pt x="0" y="0"/>
                </a:lnTo>
                <a:lnTo>
                  <a:pt x="4068363" y="0"/>
                </a:lnTo>
                <a:lnTo>
                  <a:pt x="4068363" y="279975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5313885" y="2564965"/>
            <a:ext cx="7497553" cy="1141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2"/>
              </a:lnSpc>
            </a:pPr>
            <a:r>
              <a:rPr lang="en-US" sz="9213">
                <a:solidFill>
                  <a:srgbClr val="FFFFFF"/>
                </a:solidFill>
                <a:cs typeface="JS Chanok"/>
              </a:rPr>
              <a:t>ยินดีต้อนรับ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659328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6429037" y="8547296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669702" y="9393472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-65874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09" y="0"/>
                </a:lnTo>
                <a:lnTo>
                  <a:pt x="2328009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787322" y="9377559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029112" y="8533613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2" y="0"/>
                </a:lnTo>
                <a:lnTo>
                  <a:pt x="830262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648473" y="530340"/>
            <a:ext cx="996720" cy="996720"/>
          </a:xfrm>
          <a:custGeom>
            <a:avLst/>
            <a:gdLst/>
            <a:ahLst/>
            <a:cxnLst/>
            <a:rect r="r" b="b" t="t" l="l"/>
            <a:pathLst>
              <a:path h="996720" w="996720">
                <a:moveTo>
                  <a:pt x="0" y="0"/>
                </a:moveTo>
                <a:lnTo>
                  <a:pt x="996719" y="0"/>
                </a:lnTo>
                <a:lnTo>
                  <a:pt x="996719" y="996720"/>
                </a:lnTo>
                <a:lnTo>
                  <a:pt x="0" y="9967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7808258" y="758828"/>
            <a:ext cx="539744" cy="539744"/>
          </a:xfrm>
          <a:custGeom>
            <a:avLst/>
            <a:gdLst/>
            <a:ahLst/>
            <a:cxnLst/>
            <a:rect r="r" b="b" t="t" l="l"/>
            <a:pathLst>
              <a:path h="539744" w="539744">
                <a:moveTo>
                  <a:pt x="0" y="0"/>
                </a:moveTo>
                <a:lnTo>
                  <a:pt x="539744" y="0"/>
                </a:lnTo>
                <a:lnTo>
                  <a:pt x="539744" y="539744"/>
                </a:lnTo>
                <a:lnTo>
                  <a:pt x="0" y="5397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938532" y="758828"/>
            <a:ext cx="539744" cy="539744"/>
          </a:xfrm>
          <a:custGeom>
            <a:avLst/>
            <a:gdLst/>
            <a:ahLst/>
            <a:cxnLst/>
            <a:rect r="r" b="b" t="t" l="l"/>
            <a:pathLst>
              <a:path h="539744" w="539744">
                <a:moveTo>
                  <a:pt x="0" y="0"/>
                </a:moveTo>
                <a:lnTo>
                  <a:pt x="539744" y="0"/>
                </a:lnTo>
                <a:lnTo>
                  <a:pt x="539744" y="539744"/>
                </a:lnTo>
                <a:lnTo>
                  <a:pt x="0" y="5397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7125639" y="835028"/>
            <a:ext cx="387344" cy="387344"/>
          </a:xfrm>
          <a:custGeom>
            <a:avLst/>
            <a:gdLst/>
            <a:ahLst/>
            <a:cxnLst/>
            <a:rect r="r" b="b" t="t" l="l"/>
            <a:pathLst>
              <a:path h="387344" w="387344">
                <a:moveTo>
                  <a:pt x="0" y="0"/>
                </a:moveTo>
                <a:lnTo>
                  <a:pt x="387344" y="0"/>
                </a:lnTo>
                <a:lnTo>
                  <a:pt x="387344" y="387344"/>
                </a:lnTo>
                <a:lnTo>
                  <a:pt x="0" y="3873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0783076" y="835028"/>
            <a:ext cx="387344" cy="387344"/>
          </a:xfrm>
          <a:custGeom>
            <a:avLst/>
            <a:gdLst/>
            <a:ahLst/>
            <a:cxnLst/>
            <a:rect r="r" b="b" t="t" l="l"/>
            <a:pathLst>
              <a:path h="387344" w="387344">
                <a:moveTo>
                  <a:pt x="0" y="0"/>
                </a:moveTo>
                <a:lnTo>
                  <a:pt x="387344" y="0"/>
                </a:lnTo>
                <a:lnTo>
                  <a:pt x="387344" y="387344"/>
                </a:lnTo>
                <a:lnTo>
                  <a:pt x="0" y="3873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8648473" y="7057812"/>
            <a:ext cx="996720" cy="996720"/>
          </a:xfrm>
          <a:custGeom>
            <a:avLst/>
            <a:gdLst/>
            <a:ahLst/>
            <a:cxnLst/>
            <a:rect r="r" b="b" t="t" l="l"/>
            <a:pathLst>
              <a:path h="996720" w="996720">
                <a:moveTo>
                  <a:pt x="0" y="0"/>
                </a:moveTo>
                <a:lnTo>
                  <a:pt x="996719" y="0"/>
                </a:lnTo>
                <a:lnTo>
                  <a:pt x="996719" y="996720"/>
                </a:lnTo>
                <a:lnTo>
                  <a:pt x="0" y="9967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7808258" y="7286300"/>
            <a:ext cx="539744" cy="539744"/>
          </a:xfrm>
          <a:custGeom>
            <a:avLst/>
            <a:gdLst/>
            <a:ahLst/>
            <a:cxnLst/>
            <a:rect r="r" b="b" t="t" l="l"/>
            <a:pathLst>
              <a:path h="539744" w="539744">
                <a:moveTo>
                  <a:pt x="0" y="0"/>
                </a:moveTo>
                <a:lnTo>
                  <a:pt x="539744" y="0"/>
                </a:lnTo>
                <a:lnTo>
                  <a:pt x="539744" y="539744"/>
                </a:lnTo>
                <a:lnTo>
                  <a:pt x="0" y="5397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9938532" y="7286300"/>
            <a:ext cx="539744" cy="539744"/>
          </a:xfrm>
          <a:custGeom>
            <a:avLst/>
            <a:gdLst/>
            <a:ahLst/>
            <a:cxnLst/>
            <a:rect r="r" b="b" t="t" l="l"/>
            <a:pathLst>
              <a:path h="539744" w="539744">
                <a:moveTo>
                  <a:pt x="0" y="0"/>
                </a:moveTo>
                <a:lnTo>
                  <a:pt x="539744" y="0"/>
                </a:lnTo>
                <a:lnTo>
                  <a:pt x="539744" y="539744"/>
                </a:lnTo>
                <a:lnTo>
                  <a:pt x="0" y="5397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7125639" y="7362500"/>
            <a:ext cx="387344" cy="387344"/>
          </a:xfrm>
          <a:custGeom>
            <a:avLst/>
            <a:gdLst/>
            <a:ahLst/>
            <a:cxnLst/>
            <a:rect r="r" b="b" t="t" l="l"/>
            <a:pathLst>
              <a:path h="387344" w="387344">
                <a:moveTo>
                  <a:pt x="0" y="0"/>
                </a:moveTo>
                <a:lnTo>
                  <a:pt x="387344" y="0"/>
                </a:lnTo>
                <a:lnTo>
                  <a:pt x="387344" y="387344"/>
                </a:lnTo>
                <a:lnTo>
                  <a:pt x="0" y="3873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0783076" y="7362500"/>
            <a:ext cx="387344" cy="387344"/>
          </a:xfrm>
          <a:custGeom>
            <a:avLst/>
            <a:gdLst/>
            <a:ahLst/>
            <a:cxnLst/>
            <a:rect r="r" b="b" t="t" l="l"/>
            <a:pathLst>
              <a:path h="387344" w="387344">
                <a:moveTo>
                  <a:pt x="0" y="0"/>
                </a:moveTo>
                <a:lnTo>
                  <a:pt x="387344" y="0"/>
                </a:lnTo>
                <a:lnTo>
                  <a:pt x="387344" y="387344"/>
                </a:lnTo>
                <a:lnTo>
                  <a:pt x="0" y="3873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021302" y="2005461"/>
            <a:ext cx="8295377" cy="301650"/>
          </a:xfrm>
          <a:custGeom>
            <a:avLst/>
            <a:gdLst/>
            <a:ahLst/>
            <a:cxnLst/>
            <a:rect r="r" b="b" t="t" l="l"/>
            <a:pathLst>
              <a:path h="301650" w="8295377">
                <a:moveTo>
                  <a:pt x="0" y="0"/>
                </a:moveTo>
                <a:lnTo>
                  <a:pt x="8295377" y="0"/>
                </a:lnTo>
                <a:lnTo>
                  <a:pt x="8295377" y="301650"/>
                </a:lnTo>
                <a:lnTo>
                  <a:pt x="0" y="3016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4996312" y="6114837"/>
            <a:ext cx="8295377" cy="301650"/>
          </a:xfrm>
          <a:custGeom>
            <a:avLst/>
            <a:gdLst/>
            <a:ahLst/>
            <a:cxnLst/>
            <a:rect r="r" b="b" t="t" l="l"/>
            <a:pathLst>
              <a:path h="301650" w="8295377">
                <a:moveTo>
                  <a:pt x="0" y="0"/>
                </a:moveTo>
                <a:lnTo>
                  <a:pt x="8295376" y="0"/>
                </a:lnTo>
                <a:lnTo>
                  <a:pt x="8295376" y="301650"/>
                </a:lnTo>
                <a:lnTo>
                  <a:pt x="0" y="3016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8078130" y="3450533"/>
            <a:ext cx="1952606" cy="2463856"/>
          </a:xfrm>
          <a:custGeom>
            <a:avLst/>
            <a:gdLst/>
            <a:ahLst/>
            <a:cxnLst/>
            <a:rect r="r" b="b" t="t" l="l"/>
            <a:pathLst>
              <a:path h="2463856" w="1952606">
                <a:moveTo>
                  <a:pt x="0" y="0"/>
                </a:moveTo>
                <a:lnTo>
                  <a:pt x="1952606" y="0"/>
                </a:lnTo>
                <a:lnTo>
                  <a:pt x="1952606" y="2463857"/>
                </a:lnTo>
                <a:lnTo>
                  <a:pt x="0" y="246385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2704363" y="-4368158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689227" y="4409575"/>
            <a:ext cx="14584194" cy="11249772"/>
            <a:chOff x="0" y="0"/>
            <a:chExt cx="3841105" cy="29629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41105" cy="2962903"/>
            </a:xfrm>
            <a:custGeom>
              <a:avLst/>
              <a:gdLst/>
              <a:ahLst/>
              <a:cxnLst/>
              <a:rect r="r" b="b" t="t" l="l"/>
              <a:pathLst>
                <a:path h="2962903" w="3841105">
                  <a:moveTo>
                    <a:pt x="1920552" y="0"/>
                  </a:moveTo>
                  <a:cubicBezTo>
                    <a:pt x="859861" y="0"/>
                    <a:pt x="0" y="663268"/>
                    <a:pt x="0" y="1481451"/>
                  </a:cubicBezTo>
                  <a:cubicBezTo>
                    <a:pt x="0" y="2299634"/>
                    <a:pt x="859861" y="2962903"/>
                    <a:pt x="1920552" y="2962903"/>
                  </a:cubicBezTo>
                  <a:cubicBezTo>
                    <a:pt x="2981244" y="2962903"/>
                    <a:pt x="3841105" y="2299634"/>
                    <a:pt x="3841105" y="1481451"/>
                  </a:cubicBezTo>
                  <a:cubicBezTo>
                    <a:pt x="3841105" y="663268"/>
                    <a:pt x="2981244" y="0"/>
                    <a:pt x="1920552" y="0"/>
                  </a:cubicBezTo>
                  <a:close/>
                </a:path>
              </a:pathLst>
            </a:custGeom>
            <a:solidFill>
              <a:srgbClr val="F3CB5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360104" y="230147"/>
              <a:ext cx="3120898" cy="2454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0" y="8473891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59"/>
                </a:lnTo>
                <a:lnTo>
                  <a:pt x="0" y="9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10800000">
            <a:off x="-126913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4261510" y="0"/>
                </a:moveTo>
                <a:lnTo>
                  <a:pt x="0" y="0"/>
                </a:lnTo>
                <a:lnTo>
                  <a:pt x="0" y="4172163"/>
                </a:lnTo>
                <a:lnTo>
                  <a:pt x="4261510" y="4172163"/>
                </a:lnTo>
                <a:lnTo>
                  <a:pt x="42615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1402649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0" y="0"/>
                </a:moveTo>
                <a:lnTo>
                  <a:pt x="4261510" y="0"/>
                </a:lnTo>
                <a:lnTo>
                  <a:pt x="4261510" y="4172163"/>
                </a:lnTo>
                <a:lnTo>
                  <a:pt x="0" y="417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-339570" y="8533613"/>
            <a:ext cx="18804464" cy="47625"/>
            <a:chOff x="0" y="0"/>
            <a:chExt cx="4952616" cy="1254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true" rot="6019713">
            <a:off x="-1158502" y="757493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0" y="2799752"/>
                </a:moveTo>
                <a:lnTo>
                  <a:pt x="4068363" y="2799752"/>
                </a:lnTo>
                <a:lnTo>
                  <a:pt x="4068363" y="0"/>
                </a:lnTo>
                <a:lnTo>
                  <a:pt x="0" y="0"/>
                </a:lnTo>
                <a:lnTo>
                  <a:pt x="0" y="279975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true" rot="-6020414">
            <a:off x="15377783" y="757287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4068363" y="2799751"/>
                </a:moveTo>
                <a:lnTo>
                  <a:pt x="0" y="2799751"/>
                </a:lnTo>
                <a:lnTo>
                  <a:pt x="0" y="0"/>
                </a:lnTo>
                <a:lnTo>
                  <a:pt x="4068363" y="0"/>
                </a:lnTo>
                <a:lnTo>
                  <a:pt x="4068363" y="279975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6510964" y="1007485"/>
            <a:ext cx="4940720" cy="1569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99"/>
              </a:lnSpc>
            </a:pPr>
            <a:r>
              <a:rPr lang="en-US" sz="9213">
                <a:solidFill>
                  <a:srgbClr val="FFFFFF"/>
                </a:solidFill>
                <a:cs typeface="JS Chanok"/>
              </a:rPr>
              <a:t>รำเดี่ยว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5137209" y="2434085"/>
            <a:ext cx="7850906" cy="285487"/>
          </a:xfrm>
          <a:custGeom>
            <a:avLst/>
            <a:gdLst/>
            <a:ahLst/>
            <a:cxnLst/>
            <a:rect r="r" b="b" t="t" l="l"/>
            <a:pathLst>
              <a:path h="285487" w="7850906">
                <a:moveTo>
                  <a:pt x="0" y="0"/>
                </a:moveTo>
                <a:lnTo>
                  <a:pt x="7850906" y="0"/>
                </a:lnTo>
                <a:lnTo>
                  <a:pt x="7850906" y="285487"/>
                </a:lnTo>
                <a:lnTo>
                  <a:pt x="0" y="2854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659328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429037" y="8547296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5669702" y="9393472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-65874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09" y="0"/>
                </a:lnTo>
                <a:lnTo>
                  <a:pt x="2328009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787322" y="9377559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029112" y="8533613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2" y="0"/>
                </a:lnTo>
                <a:lnTo>
                  <a:pt x="830262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7520424" y="3204452"/>
            <a:ext cx="2921799" cy="2910386"/>
            <a:chOff x="0" y="0"/>
            <a:chExt cx="6502400" cy="6477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5"/>
              <a:stretch>
                <a:fillRect l="223" t="-25116" r="223" b="-25116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4790516" y="4177459"/>
            <a:ext cx="1939659" cy="1932082"/>
            <a:chOff x="0" y="0"/>
            <a:chExt cx="6502400" cy="64770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6"/>
              <a:stretch>
                <a:fillRect l="223" t="-25135" r="223" b="-25135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1232798" y="4177459"/>
            <a:ext cx="1939659" cy="1932082"/>
            <a:chOff x="0" y="0"/>
            <a:chExt cx="6502400" cy="6477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7"/>
              <a:stretch>
                <a:fillRect l="223" t="-17615" r="223" b="-17615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3025801" y="5421063"/>
            <a:ext cx="1382356" cy="1376956"/>
            <a:chOff x="0" y="0"/>
            <a:chExt cx="6502400" cy="64770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8"/>
              <a:stretch>
                <a:fillRect l="223" t="-39284" r="223" b="-39284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3553458" y="5426359"/>
            <a:ext cx="1382356" cy="1376956"/>
            <a:chOff x="0" y="0"/>
            <a:chExt cx="6502400" cy="6477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9"/>
              <a:stretch>
                <a:fillRect l="-24801" t="0" r="-24801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2704363" y="-4368158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0" y="8473891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59"/>
                </a:lnTo>
                <a:lnTo>
                  <a:pt x="0" y="9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800000">
            <a:off x="-126913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4261510" y="0"/>
                </a:moveTo>
                <a:lnTo>
                  <a:pt x="0" y="0"/>
                </a:lnTo>
                <a:lnTo>
                  <a:pt x="0" y="4172163"/>
                </a:lnTo>
                <a:lnTo>
                  <a:pt x="4261510" y="4172163"/>
                </a:lnTo>
                <a:lnTo>
                  <a:pt x="42615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1402649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0" y="0"/>
                </a:moveTo>
                <a:lnTo>
                  <a:pt x="4261510" y="0"/>
                </a:lnTo>
                <a:lnTo>
                  <a:pt x="4261510" y="4172163"/>
                </a:lnTo>
                <a:lnTo>
                  <a:pt x="0" y="417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339570" y="8533613"/>
            <a:ext cx="18804464" cy="47625"/>
            <a:chOff x="0" y="0"/>
            <a:chExt cx="4952616" cy="125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true" rot="6019713">
            <a:off x="-1158502" y="757493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0" y="2799752"/>
                </a:moveTo>
                <a:lnTo>
                  <a:pt x="4068363" y="2799752"/>
                </a:lnTo>
                <a:lnTo>
                  <a:pt x="4068363" y="0"/>
                </a:lnTo>
                <a:lnTo>
                  <a:pt x="0" y="0"/>
                </a:lnTo>
                <a:lnTo>
                  <a:pt x="0" y="279975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true" rot="-6020414">
            <a:off x="15377783" y="757287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4068363" y="2799751"/>
                </a:moveTo>
                <a:lnTo>
                  <a:pt x="0" y="2799751"/>
                </a:lnTo>
                <a:lnTo>
                  <a:pt x="0" y="0"/>
                </a:lnTo>
                <a:lnTo>
                  <a:pt x="4068363" y="0"/>
                </a:lnTo>
                <a:lnTo>
                  <a:pt x="4068363" y="279975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7224535" y="8730853"/>
            <a:ext cx="3838930" cy="893424"/>
            <a:chOff x="0" y="0"/>
            <a:chExt cx="5118573" cy="119123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118573" cy="1191232"/>
            </a:xfrm>
            <a:custGeom>
              <a:avLst/>
              <a:gdLst/>
              <a:ahLst/>
              <a:cxnLst/>
              <a:rect r="r" b="b" t="t" l="l"/>
              <a:pathLst>
                <a:path h="1191232" w="5118573">
                  <a:moveTo>
                    <a:pt x="0" y="0"/>
                  </a:moveTo>
                  <a:lnTo>
                    <a:pt x="5118573" y="0"/>
                  </a:lnTo>
                  <a:lnTo>
                    <a:pt x="5118573" y="1191232"/>
                  </a:lnTo>
                  <a:lnTo>
                    <a:pt x="0" y="1191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54405" y="37886"/>
              <a:ext cx="4809764" cy="1119363"/>
            </a:xfrm>
            <a:custGeom>
              <a:avLst/>
              <a:gdLst/>
              <a:ahLst/>
              <a:cxnLst/>
              <a:rect r="r" b="b" t="t" l="l"/>
              <a:pathLst>
                <a:path h="1119363" w="4809764">
                  <a:moveTo>
                    <a:pt x="0" y="0"/>
                  </a:moveTo>
                  <a:lnTo>
                    <a:pt x="4809763" y="0"/>
                  </a:lnTo>
                  <a:lnTo>
                    <a:pt x="4809763" y="1119363"/>
                  </a:lnTo>
                  <a:lnTo>
                    <a:pt x="0" y="1119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745049" y="136332"/>
              <a:ext cx="3624699" cy="8423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38"/>
                </a:lnSpc>
              </a:pPr>
              <a:r>
                <a:rPr lang="en-US" sz="3813">
                  <a:solidFill>
                    <a:srgbClr val="EEE082"/>
                  </a:solidFill>
                  <a:latin typeface="JS Chanok"/>
                  <a:cs typeface="JS Chanok"/>
                </a:rPr>
                <a:t>เรื่อง...ประวัติศาสตร์ไทย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842132" y="9450130"/>
            <a:ext cx="2603736" cy="605960"/>
            <a:chOff x="0" y="0"/>
            <a:chExt cx="3471648" cy="80794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471648" cy="807947"/>
            </a:xfrm>
            <a:custGeom>
              <a:avLst/>
              <a:gdLst/>
              <a:ahLst/>
              <a:cxnLst/>
              <a:rect r="r" b="b" t="t" l="l"/>
              <a:pathLst>
                <a:path h="807947" w="3471648">
                  <a:moveTo>
                    <a:pt x="0" y="0"/>
                  </a:moveTo>
                  <a:lnTo>
                    <a:pt x="3471648" y="0"/>
                  </a:lnTo>
                  <a:lnTo>
                    <a:pt x="3471648" y="807947"/>
                  </a:lnTo>
                  <a:lnTo>
                    <a:pt x="0" y="807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262963" y="17539"/>
              <a:ext cx="2945721" cy="706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62"/>
                </a:lnSpc>
              </a:pPr>
              <a:r>
                <a:rPr lang="en-US" sz="3187">
                  <a:solidFill>
                    <a:srgbClr val="142221"/>
                  </a:solidFill>
                  <a:cs typeface="JS Chanok"/>
                </a:rPr>
                <a:t>กลุ่มวานิดา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6510964" y="158864"/>
            <a:ext cx="4940720" cy="1569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99"/>
              </a:lnSpc>
            </a:pPr>
            <a:r>
              <a:rPr lang="en-US" sz="9213">
                <a:solidFill>
                  <a:srgbClr val="FFFFFF"/>
                </a:solidFill>
                <a:cs typeface="JS Chanok"/>
              </a:rPr>
              <a:t>รำคู่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5137209" y="1585464"/>
            <a:ext cx="7850906" cy="285487"/>
          </a:xfrm>
          <a:custGeom>
            <a:avLst/>
            <a:gdLst/>
            <a:ahLst/>
            <a:cxnLst/>
            <a:rect r="r" b="b" t="t" l="l"/>
            <a:pathLst>
              <a:path h="285487" w="7850906">
                <a:moveTo>
                  <a:pt x="0" y="0"/>
                </a:moveTo>
                <a:lnTo>
                  <a:pt x="7850906" y="0"/>
                </a:lnTo>
                <a:lnTo>
                  <a:pt x="7850906" y="285488"/>
                </a:lnTo>
                <a:lnTo>
                  <a:pt x="0" y="28548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659328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429037" y="8547296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5669702" y="9393472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-65874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09" y="0"/>
                </a:lnTo>
                <a:lnTo>
                  <a:pt x="2328009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787322" y="9377559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029112" y="8533613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2" y="0"/>
                </a:lnTo>
                <a:lnTo>
                  <a:pt x="830262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444243" y="2498643"/>
            <a:ext cx="3443826" cy="5175148"/>
          </a:xfrm>
          <a:custGeom>
            <a:avLst/>
            <a:gdLst/>
            <a:ahLst/>
            <a:cxnLst/>
            <a:rect r="r" b="b" t="t" l="l"/>
            <a:pathLst>
              <a:path h="5175148" w="3443826">
                <a:moveTo>
                  <a:pt x="0" y="0"/>
                </a:moveTo>
                <a:lnTo>
                  <a:pt x="3443826" y="0"/>
                </a:lnTo>
                <a:lnTo>
                  <a:pt x="3443826" y="5175148"/>
                </a:lnTo>
                <a:lnTo>
                  <a:pt x="0" y="517514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5137209" y="2534475"/>
            <a:ext cx="3635712" cy="2503005"/>
          </a:xfrm>
          <a:custGeom>
            <a:avLst/>
            <a:gdLst/>
            <a:ahLst/>
            <a:cxnLst/>
            <a:rect r="r" b="b" t="t" l="l"/>
            <a:pathLst>
              <a:path h="2503005" w="3635712">
                <a:moveTo>
                  <a:pt x="0" y="0"/>
                </a:moveTo>
                <a:lnTo>
                  <a:pt x="3635712" y="0"/>
                </a:lnTo>
                <a:lnTo>
                  <a:pt x="3635712" y="2503005"/>
                </a:lnTo>
                <a:lnTo>
                  <a:pt x="0" y="250300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-2373" b="-4235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191519" y="5197929"/>
            <a:ext cx="3613398" cy="2614238"/>
          </a:xfrm>
          <a:custGeom>
            <a:avLst/>
            <a:gdLst/>
            <a:ahLst/>
            <a:cxnLst/>
            <a:rect r="r" b="b" t="t" l="l"/>
            <a:pathLst>
              <a:path h="2614238" w="3613398">
                <a:moveTo>
                  <a:pt x="0" y="0"/>
                </a:moveTo>
                <a:lnTo>
                  <a:pt x="3613397" y="0"/>
                </a:lnTo>
                <a:lnTo>
                  <a:pt x="3613397" y="2614238"/>
                </a:lnTo>
                <a:lnTo>
                  <a:pt x="0" y="261423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9164026" y="2534475"/>
            <a:ext cx="4002458" cy="2663454"/>
          </a:xfrm>
          <a:custGeom>
            <a:avLst/>
            <a:gdLst/>
            <a:ahLst/>
            <a:cxnLst/>
            <a:rect r="r" b="b" t="t" l="l"/>
            <a:pathLst>
              <a:path h="2663454" w="4002458">
                <a:moveTo>
                  <a:pt x="0" y="0"/>
                </a:moveTo>
                <a:lnTo>
                  <a:pt x="4002458" y="0"/>
                </a:lnTo>
                <a:lnTo>
                  <a:pt x="4002458" y="2663454"/>
                </a:lnTo>
                <a:lnTo>
                  <a:pt x="0" y="266345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3414134" y="2534475"/>
            <a:ext cx="3264125" cy="4905106"/>
          </a:xfrm>
          <a:custGeom>
            <a:avLst/>
            <a:gdLst/>
            <a:ahLst/>
            <a:cxnLst/>
            <a:rect r="r" b="b" t="t" l="l"/>
            <a:pathLst>
              <a:path h="4905106" w="3264125">
                <a:moveTo>
                  <a:pt x="0" y="0"/>
                </a:moveTo>
                <a:lnTo>
                  <a:pt x="3264125" y="0"/>
                </a:lnTo>
                <a:lnTo>
                  <a:pt x="3264125" y="4905105"/>
                </a:lnTo>
                <a:lnTo>
                  <a:pt x="0" y="4905105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9221571" y="5197929"/>
            <a:ext cx="3886002" cy="2726678"/>
          </a:xfrm>
          <a:custGeom>
            <a:avLst/>
            <a:gdLst/>
            <a:ahLst/>
            <a:cxnLst/>
            <a:rect r="r" b="b" t="t" l="l"/>
            <a:pathLst>
              <a:path h="2726678" w="3886002">
                <a:moveTo>
                  <a:pt x="0" y="0"/>
                </a:moveTo>
                <a:lnTo>
                  <a:pt x="3886002" y="0"/>
                </a:lnTo>
                <a:lnTo>
                  <a:pt x="3886002" y="2726678"/>
                </a:lnTo>
                <a:lnTo>
                  <a:pt x="0" y="2726678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2704363" y="-4368158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0" y="8473891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59"/>
                </a:lnTo>
                <a:lnTo>
                  <a:pt x="0" y="9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800000">
            <a:off x="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4261510" y="0"/>
                </a:moveTo>
                <a:lnTo>
                  <a:pt x="0" y="0"/>
                </a:lnTo>
                <a:lnTo>
                  <a:pt x="0" y="4172163"/>
                </a:lnTo>
                <a:lnTo>
                  <a:pt x="4261510" y="4172163"/>
                </a:lnTo>
                <a:lnTo>
                  <a:pt x="42615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1402649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0" y="0"/>
                </a:moveTo>
                <a:lnTo>
                  <a:pt x="4261510" y="0"/>
                </a:lnTo>
                <a:lnTo>
                  <a:pt x="4261510" y="4172163"/>
                </a:lnTo>
                <a:lnTo>
                  <a:pt x="0" y="417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339570" y="8533613"/>
            <a:ext cx="18804464" cy="47625"/>
            <a:chOff x="0" y="0"/>
            <a:chExt cx="4952616" cy="125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true" rot="6019713">
            <a:off x="-1158502" y="757493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0" y="2799752"/>
                </a:moveTo>
                <a:lnTo>
                  <a:pt x="4068363" y="2799752"/>
                </a:lnTo>
                <a:lnTo>
                  <a:pt x="4068363" y="0"/>
                </a:lnTo>
                <a:lnTo>
                  <a:pt x="0" y="0"/>
                </a:lnTo>
                <a:lnTo>
                  <a:pt x="0" y="279975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true" rot="-6020414">
            <a:off x="15377783" y="757287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4068363" y="2799751"/>
                </a:moveTo>
                <a:lnTo>
                  <a:pt x="0" y="2799751"/>
                </a:lnTo>
                <a:lnTo>
                  <a:pt x="0" y="0"/>
                </a:lnTo>
                <a:lnTo>
                  <a:pt x="4068363" y="0"/>
                </a:lnTo>
                <a:lnTo>
                  <a:pt x="4068363" y="279975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3495468" y="3364623"/>
            <a:ext cx="10531022" cy="4118729"/>
            <a:chOff x="0" y="0"/>
            <a:chExt cx="2773603" cy="108476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773603" cy="1084768"/>
            </a:xfrm>
            <a:custGeom>
              <a:avLst/>
              <a:gdLst/>
              <a:ahLst/>
              <a:cxnLst/>
              <a:rect r="r" b="b" t="t" l="l"/>
              <a:pathLst>
                <a:path h="1084768" w="2773603">
                  <a:moveTo>
                    <a:pt x="37493" y="0"/>
                  </a:moveTo>
                  <a:lnTo>
                    <a:pt x="2736110" y="0"/>
                  </a:lnTo>
                  <a:cubicBezTo>
                    <a:pt x="2746054" y="0"/>
                    <a:pt x="2755590" y="3950"/>
                    <a:pt x="2762621" y="10981"/>
                  </a:cubicBezTo>
                  <a:cubicBezTo>
                    <a:pt x="2769652" y="18013"/>
                    <a:pt x="2773603" y="27549"/>
                    <a:pt x="2773603" y="37493"/>
                  </a:cubicBezTo>
                  <a:lnTo>
                    <a:pt x="2773603" y="1047275"/>
                  </a:lnTo>
                  <a:cubicBezTo>
                    <a:pt x="2773603" y="1057219"/>
                    <a:pt x="2769652" y="1066756"/>
                    <a:pt x="2762621" y="1073787"/>
                  </a:cubicBezTo>
                  <a:cubicBezTo>
                    <a:pt x="2755590" y="1080818"/>
                    <a:pt x="2746054" y="1084768"/>
                    <a:pt x="2736110" y="1084768"/>
                  </a:cubicBezTo>
                  <a:lnTo>
                    <a:pt x="37493" y="1084768"/>
                  </a:lnTo>
                  <a:cubicBezTo>
                    <a:pt x="27549" y="1084768"/>
                    <a:pt x="18013" y="1080818"/>
                    <a:pt x="10981" y="1073787"/>
                  </a:cubicBezTo>
                  <a:cubicBezTo>
                    <a:pt x="3950" y="1066756"/>
                    <a:pt x="0" y="1057219"/>
                    <a:pt x="0" y="1047275"/>
                  </a:cubicBezTo>
                  <a:lnTo>
                    <a:pt x="0" y="37493"/>
                  </a:lnTo>
                  <a:cubicBezTo>
                    <a:pt x="0" y="27549"/>
                    <a:pt x="3950" y="18013"/>
                    <a:pt x="10981" y="10981"/>
                  </a:cubicBezTo>
                  <a:cubicBezTo>
                    <a:pt x="18013" y="3950"/>
                    <a:pt x="27549" y="0"/>
                    <a:pt x="37493" y="0"/>
                  </a:cubicBezTo>
                  <a:close/>
                </a:path>
              </a:pathLst>
            </a:custGeom>
            <a:solidFill>
              <a:srgbClr val="142221">
                <a:alpha val="65882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2773603" cy="1132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629977" y="1007485"/>
            <a:ext cx="6865370" cy="1569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99"/>
              </a:lnSpc>
            </a:pPr>
            <a:r>
              <a:rPr lang="en-US" sz="9213">
                <a:solidFill>
                  <a:srgbClr val="FFFFFF"/>
                </a:solidFill>
                <a:cs typeface="JS Chanok"/>
              </a:rPr>
              <a:t>วัตถุประสงค์ของรายวิชา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5137209" y="2434085"/>
            <a:ext cx="7850906" cy="285487"/>
          </a:xfrm>
          <a:custGeom>
            <a:avLst/>
            <a:gdLst/>
            <a:ahLst/>
            <a:cxnLst/>
            <a:rect r="r" b="b" t="t" l="l"/>
            <a:pathLst>
              <a:path h="285487" w="7850906">
                <a:moveTo>
                  <a:pt x="0" y="0"/>
                </a:moveTo>
                <a:lnTo>
                  <a:pt x="7850906" y="0"/>
                </a:lnTo>
                <a:lnTo>
                  <a:pt x="7850906" y="285487"/>
                </a:lnTo>
                <a:lnTo>
                  <a:pt x="0" y="2854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659328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429037" y="8547296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5669702" y="9393472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-65874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09" y="0"/>
                </a:lnTo>
                <a:lnTo>
                  <a:pt x="2328009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787322" y="9377559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029112" y="8533613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2" y="0"/>
                </a:lnTo>
                <a:lnTo>
                  <a:pt x="830262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4693853" y="3615374"/>
            <a:ext cx="8574942" cy="309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JS Chanok"/>
                <a:cs typeface="JS Chanok"/>
              </a:rPr>
              <a:t>เพื่อให้ผู้เรียนมีความรู้ ความเข้าใจ สามารถอธิบายทฤษฎี ปฏิบัตินาฏศิลป์ไทย ประเภทรำเดี่บว รำคู่ (ตัวนาง)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JS Chanok"/>
                <a:cs typeface="JS Chanok"/>
              </a:rPr>
              <a:t>เพื่อให้ผู้เรียนวิเคราะห์นาฏยลักษณ์ นำเสนอรำเดี่ยว รำคู่ (ตัวนาง) และนำไปใช้ได้อย่างเหมาะสม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JS Chanok"/>
                <a:cs typeface="JS Chanok"/>
              </a:rPr>
              <a:t>เพื่อให้ผู้เรียนเกิดเจตคติที่ดีต่อการฝึกปฏิบัติ การแสดงรำเดี่ยว รำคู่ (ตัวนาง)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2704363" y="-4368158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0" y="8473891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59"/>
                </a:lnTo>
                <a:lnTo>
                  <a:pt x="0" y="9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800000">
            <a:off x="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4261510" y="0"/>
                </a:moveTo>
                <a:lnTo>
                  <a:pt x="0" y="0"/>
                </a:lnTo>
                <a:lnTo>
                  <a:pt x="0" y="4172163"/>
                </a:lnTo>
                <a:lnTo>
                  <a:pt x="4261510" y="4172163"/>
                </a:lnTo>
                <a:lnTo>
                  <a:pt x="42615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1402649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0" y="0"/>
                </a:moveTo>
                <a:lnTo>
                  <a:pt x="4261510" y="0"/>
                </a:lnTo>
                <a:lnTo>
                  <a:pt x="4261510" y="4172163"/>
                </a:lnTo>
                <a:lnTo>
                  <a:pt x="0" y="417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339570" y="8533613"/>
            <a:ext cx="18804464" cy="47625"/>
            <a:chOff x="0" y="0"/>
            <a:chExt cx="4952616" cy="125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true" rot="6019713">
            <a:off x="-1158502" y="757493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0" y="2799752"/>
                </a:moveTo>
                <a:lnTo>
                  <a:pt x="4068363" y="2799752"/>
                </a:lnTo>
                <a:lnTo>
                  <a:pt x="4068363" y="0"/>
                </a:lnTo>
                <a:lnTo>
                  <a:pt x="0" y="0"/>
                </a:lnTo>
                <a:lnTo>
                  <a:pt x="0" y="279975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true" rot="-6020414">
            <a:off x="15377783" y="757287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4068363" y="2799751"/>
                </a:moveTo>
                <a:lnTo>
                  <a:pt x="0" y="2799751"/>
                </a:lnTo>
                <a:lnTo>
                  <a:pt x="0" y="0"/>
                </a:lnTo>
                <a:lnTo>
                  <a:pt x="4068363" y="0"/>
                </a:lnTo>
                <a:lnTo>
                  <a:pt x="4068363" y="279975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925696" y="3155011"/>
            <a:ext cx="12486588" cy="4118729"/>
            <a:chOff x="0" y="0"/>
            <a:chExt cx="3288649" cy="108476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288649" cy="1084768"/>
            </a:xfrm>
            <a:custGeom>
              <a:avLst/>
              <a:gdLst/>
              <a:ahLst/>
              <a:cxnLst/>
              <a:rect r="r" b="b" t="t" l="l"/>
              <a:pathLst>
                <a:path h="1084768" w="3288649">
                  <a:moveTo>
                    <a:pt x="31621" y="0"/>
                  </a:moveTo>
                  <a:lnTo>
                    <a:pt x="3257028" y="0"/>
                  </a:lnTo>
                  <a:cubicBezTo>
                    <a:pt x="3265414" y="0"/>
                    <a:pt x="3273457" y="3331"/>
                    <a:pt x="3279387" y="9262"/>
                  </a:cubicBezTo>
                  <a:cubicBezTo>
                    <a:pt x="3285317" y="15192"/>
                    <a:pt x="3288649" y="23235"/>
                    <a:pt x="3288649" y="31621"/>
                  </a:cubicBezTo>
                  <a:lnTo>
                    <a:pt x="3288649" y="1053147"/>
                  </a:lnTo>
                  <a:cubicBezTo>
                    <a:pt x="3288649" y="1061534"/>
                    <a:pt x="3285317" y="1069577"/>
                    <a:pt x="3279387" y="1075507"/>
                  </a:cubicBezTo>
                  <a:cubicBezTo>
                    <a:pt x="3273457" y="1081437"/>
                    <a:pt x="3265414" y="1084768"/>
                    <a:pt x="3257028" y="1084768"/>
                  </a:cubicBezTo>
                  <a:lnTo>
                    <a:pt x="31621" y="1084768"/>
                  </a:lnTo>
                  <a:cubicBezTo>
                    <a:pt x="23235" y="1084768"/>
                    <a:pt x="15192" y="1081437"/>
                    <a:pt x="9262" y="1075507"/>
                  </a:cubicBezTo>
                  <a:cubicBezTo>
                    <a:pt x="3331" y="1069577"/>
                    <a:pt x="0" y="1061534"/>
                    <a:pt x="0" y="1053147"/>
                  </a:cubicBezTo>
                  <a:lnTo>
                    <a:pt x="0" y="31621"/>
                  </a:lnTo>
                  <a:cubicBezTo>
                    <a:pt x="0" y="23235"/>
                    <a:pt x="3331" y="15192"/>
                    <a:pt x="9262" y="9262"/>
                  </a:cubicBezTo>
                  <a:cubicBezTo>
                    <a:pt x="15192" y="3331"/>
                    <a:pt x="23235" y="0"/>
                    <a:pt x="31621" y="0"/>
                  </a:cubicBezTo>
                  <a:close/>
                </a:path>
              </a:pathLst>
            </a:custGeom>
            <a:solidFill>
              <a:srgbClr val="142221">
                <a:alpha val="65882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288649" cy="1132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6122745" y="1007485"/>
            <a:ext cx="5717158" cy="1569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99"/>
              </a:lnSpc>
            </a:pPr>
            <a:r>
              <a:rPr lang="en-US" sz="9213">
                <a:solidFill>
                  <a:srgbClr val="FFFFFF"/>
                </a:solidFill>
                <a:cs typeface="JS Chanok"/>
              </a:rPr>
              <a:t>คำอธิบายรายวิชา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374003" y="3687210"/>
            <a:ext cx="11772521" cy="234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499">
                <a:solidFill>
                  <a:srgbClr val="FFFFFF"/>
                </a:solidFill>
                <a:cs typeface="JS Chanok"/>
              </a:rPr>
              <a:t>ทฤษฎี ประวัติ องค์ประกอบการแสดงรําเดี่ยวและรําคู่ และการปฏิบัติท่ารําชุด ฉุยฉายศูรปนักขา ฉุยฉายยอพระกลิ่น สาวเครือฟ้าแต่งตัว ฉุยฉายกิ่งไม้เงินทอง รําฝรั่งคู่ ศุภลักษณ์อุ้มสม        พระลอตามไก่ พระไวยเกี้ยวนางวันทอง หรือเลือกตามความเหมาะสม ในบทบาทตัวนาง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5137209" y="2434085"/>
            <a:ext cx="7850906" cy="285487"/>
          </a:xfrm>
          <a:custGeom>
            <a:avLst/>
            <a:gdLst/>
            <a:ahLst/>
            <a:cxnLst/>
            <a:rect r="r" b="b" t="t" l="l"/>
            <a:pathLst>
              <a:path h="285487" w="7850906">
                <a:moveTo>
                  <a:pt x="0" y="0"/>
                </a:moveTo>
                <a:lnTo>
                  <a:pt x="7850906" y="0"/>
                </a:lnTo>
                <a:lnTo>
                  <a:pt x="7850906" y="285487"/>
                </a:lnTo>
                <a:lnTo>
                  <a:pt x="0" y="2854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59328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6429037" y="8547296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669702" y="9393472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-65874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09" y="0"/>
                </a:lnTo>
                <a:lnTo>
                  <a:pt x="2328009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787322" y="9377559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029112" y="8533613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2" y="0"/>
                </a:lnTo>
                <a:lnTo>
                  <a:pt x="830262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2704363" y="-4368158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0" y="8473891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59"/>
                </a:lnTo>
                <a:lnTo>
                  <a:pt x="0" y="9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800000">
            <a:off x="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4261510" y="0"/>
                </a:moveTo>
                <a:lnTo>
                  <a:pt x="0" y="0"/>
                </a:lnTo>
                <a:lnTo>
                  <a:pt x="0" y="4172163"/>
                </a:lnTo>
                <a:lnTo>
                  <a:pt x="4261510" y="4172163"/>
                </a:lnTo>
                <a:lnTo>
                  <a:pt x="42615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1402649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0" y="0"/>
                </a:moveTo>
                <a:lnTo>
                  <a:pt x="4261510" y="0"/>
                </a:lnTo>
                <a:lnTo>
                  <a:pt x="4261510" y="4172163"/>
                </a:lnTo>
                <a:lnTo>
                  <a:pt x="0" y="417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339570" y="8533613"/>
            <a:ext cx="18804464" cy="47625"/>
            <a:chOff x="0" y="0"/>
            <a:chExt cx="4952616" cy="125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true" rot="6019713">
            <a:off x="-1158502" y="757493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0" y="2799752"/>
                </a:moveTo>
                <a:lnTo>
                  <a:pt x="4068363" y="2799752"/>
                </a:lnTo>
                <a:lnTo>
                  <a:pt x="4068363" y="0"/>
                </a:lnTo>
                <a:lnTo>
                  <a:pt x="0" y="0"/>
                </a:lnTo>
                <a:lnTo>
                  <a:pt x="0" y="279975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true" rot="-6020414">
            <a:off x="15377783" y="757287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4068363" y="2799751"/>
                </a:moveTo>
                <a:lnTo>
                  <a:pt x="0" y="2799751"/>
                </a:lnTo>
                <a:lnTo>
                  <a:pt x="0" y="0"/>
                </a:lnTo>
                <a:lnTo>
                  <a:pt x="4068363" y="0"/>
                </a:lnTo>
                <a:lnTo>
                  <a:pt x="4068363" y="279975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925696" y="3155011"/>
            <a:ext cx="12486588" cy="4118729"/>
            <a:chOff x="0" y="0"/>
            <a:chExt cx="3288649" cy="108476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288649" cy="1084768"/>
            </a:xfrm>
            <a:custGeom>
              <a:avLst/>
              <a:gdLst/>
              <a:ahLst/>
              <a:cxnLst/>
              <a:rect r="r" b="b" t="t" l="l"/>
              <a:pathLst>
                <a:path h="1084768" w="3288649">
                  <a:moveTo>
                    <a:pt x="31621" y="0"/>
                  </a:moveTo>
                  <a:lnTo>
                    <a:pt x="3257028" y="0"/>
                  </a:lnTo>
                  <a:cubicBezTo>
                    <a:pt x="3265414" y="0"/>
                    <a:pt x="3273457" y="3331"/>
                    <a:pt x="3279387" y="9262"/>
                  </a:cubicBezTo>
                  <a:cubicBezTo>
                    <a:pt x="3285317" y="15192"/>
                    <a:pt x="3288649" y="23235"/>
                    <a:pt x="3288649" y="31621"/>
                  </a:cubicBezTo>
                  <a:lnTo>
                    <a:pt x="3288649" y="1053147"/>
                  </a:lnTo>
                  <a:cubicBezTo>
                    <a:pt x="3288649" y="1061534"/>
                    <a:pt x="3285317" y="1069577"/>
                    <a:pt x="3279387" y="1075507"/>
                  </a:cubicBezTo>
                  <a:cubicBezTo>
                    <a:pt x="3273457" y="1081437"/>
                    <a:pt x="3265414" y="1084768"/>
                    <a:pt x="3257028" y="1084768"/>
                  </a:cubicBezTo>
                  <a:lnTo>
                    <a:pt x="31621" y="1084768"/>
                  </a:lnTo>
                  <a:cubicBezTo>
                    <a:pt x="23235" y="1084768"/>
                    <a:pt x="15192" y="1081437"/>
                    <a:pt x="9262" y="1075507"/>
                  </a:cubicBezTo>
                  <a:cubicBezTo>
                    <a:pt x="3331" y="1069577"/>
                    <a:pt x="0" y="1061534"/>
                    <a:pt x="0" y="1053147"/>
                  </a:cubicBezTo>
                  <a:lnTo>
                    <a:pt x="0" y="31621"/>
                  </a:lnTo>
                  <a:cubicBezTo>
                    <a:pt x="0" y="23235"/>
                    <a:pt x="3331" y="15192"/>
                    <a:pt x="9262" y="9262"/>
                  </a:cubicBezTo>
                  <a:cubicBezTo>
                    <a:pt x="15192" y="3331"/>
                    <a:pt x="23235" y="0"/>
                    <a:pt x="31621" y="0"/>
                  </a:cubicBezTo>
                  <a:close/>
                </a:path>
              </a:pathLst>
            </a:custGeom>
            <a:solidFill>
              <a:srgbClr val="142221">
                <a:alpha val="65882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288649" cy="1132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6122745" y="1007485"/>
            <a:ext cx="5717158" cy="1569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99"/>
              </a:lnSpc>
            </a:pPr>
            <a:r>
              <a:rPr lang="en-US" sz="9213">
                <a:solidFill>
                  <a:srgbClr val="FFFFFF"/>
                </a:solidFill>
                <a:cs typeface="JS Chanok"/>
              </a:rPr>
              <a:t>วิธีการเรียน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44243" y="3669800"/>
            <a:ext cx="13670892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JS Chanok"/>
                <a:cs typeface="JS Chanok"/>
              </a:rPr>
              <a:t>เราจะใช้การผสมผสานของเทคนิคการเรียนรู้แบบ 5 On : on - site, on - line, on-air, on-hand, on-demand 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cs typeface="JS Chanok"/>
              </a:rPr>
              <a:t>เพื่อให้แน่ใจว่าทุกคนสามารถพัฒนาศักยภาพของตนเอง และนำไปใช้ให้เกิดประโยชน์สูงสุดจากบทเรียนของเรา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5137209" y="2434085"/>
            <a:ext cx="7850906" cy="285487"/>
          </a:xfrm>
          <a:custGeom>
            <a:avLst/>
            <a:gdLst/>
            <a:ahLst/>
            <a:cxnLst/>
            <a:rect r="r" b="b" t="t" l="l"/>
            <a:pathLst>
              <a:path h="285487" w="7850906">
                <a:moveTo>
                  <a:pt x="0" y="0"/>
                </a:moveTo>
                <a:lnTo>
                  <a:pt x="7850906" y="0"/>
                </a:lnTo>
                <a:lnTo>
                  <a:pt x="7850906" y="285487"/>
                </a:lnTo>
                <a:lnTo>
                  <a:pt x="0" y="2854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59328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6429037" y="8547296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669702" y="9393472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-65874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09" y="0"/>
                </a:lnTo>
                <a:lnTo>
                  <a:pt x="2328009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787322" y="9377559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029112" y="8533613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2" y="0"/>
                </a:lnTo>
                <a:lnTo>
                  <a:pt x="830262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2704363" y="-4368158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0" y="8473891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59"/>
                </a:lnTo>
                <a:lnTo>
                  <a:pt x="0" y="9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800000">
            <a:off x="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4261510" y="0"/>
                </a:moveTo>
                <a:lnTo>
                  <a:pt x="0" y="0"/>
                </a:lnTo>
                <a:lnTo>
                  <a:pt x="0" y="4172163"/>
                </a:lnTo>
                <a:lnTo>
                  <a:pt x="4261510" y="4172163"/>
                </a:lnTo>
                <a:lnTo>
                  <a:pt x="42615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14026490" y="6114837"/>
            <a:ext cx="4261510" cy="4172163"/>
          </a:xfrm>
          <a:custGeom>
            <a:avLst/>
            <a:gdLst/>
            <a:ahLst/>
            <a:cxnLst/>
            <a:rect r="r" b="b" t="t" l="l"/>
            <a:pathLst>
              <a:path h="4172163" w="4261510">
                <a:moveTo>
                  <a:pt x="0" y="0"/>
                </a:moveTo>
                <a:lnTo>
                  <a:pt x="4261510" y="0"/>
                </a:lnTo>
                <a:lnTo>
                  <a:pt x="4261510" y="4172163"/>
                </a:lnTo>
                <a:lnTo>
                  <a:pt x="0" y="417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339570" y="8533613"/>
            <a:ext cx="18804464" cy="47625"/>
            <a:chOff x="0" y="0"/>
            <a:chExt cx="4952616" cy="125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true" rot="6019713">
            <a:off x="-1158502" y="757493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0" y="2799752"/>
                </a:moveTo>
                <a:lnTo>
                  <a:pt x="4068363" y="2799752"/>
                </a:lnTo>
                <a:lnTo>
                  <a:pt x="4068363" y="0"/>
                </a:lnTo>
                <a:lnTo>
                  <a:pt x="0" y="0"/>
                </a:lnTo>
                <a:lnTo>
                  <a:pt x="0" y="279975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true" rot="-6020414">
            <a:off x="15377783" y="757287"/>
            <a:ext cx="4068363" cy="2799752"/>
          </a:xfrm>
          <a:custGeom>
            <a:avLst/>
            <a:gdLst/>
            <a:ahLst/>
            <a:cxnLst/>
            <a:rect r="r" b="b" t="t" l="l"/>
            <a:pathLst>
              <a:path h="2799752" w="4068363">
                <a:moveTo>
                  <a:pt x="4068363" y="2799751"/>
                </a:moveTo>
                <a:lnTo>
                  <a:pt x="0" y="2799751"/>
                </a:lnTo>
                <a:lnTo>
                  <a:pt x="0" y="0"/>
                </a:lnTo>
                <a:lnTo>
                  <a:pt x="4068363" y="0"/>
                </a:lnTo>
                <a:lnTo>
                  <a:pt x="4068363" y="279975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3150798" y="3263192"/>
            <a:ext cx="12100604" cy="5046686"/>
            <a:chOff x="0" y="0"/>
            <a:chExt cx="3186990" cy="132916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186990" cy="1329168"/>
            </a:xfrm>
            <a:custGeom>
              <a:avLst/>
              <a:gdLst/>
              <a:ahLst/>
              <a:cxnLst/>
              <a:rect r="r" b="b" t="t" l="l"/>
              <a:pathLst>
                <a:path h="1329168" w="3186990">
                  <a:moveTo>
                    <a:pt x="32630" y="0"/>
                  </a:moveTo>
                  <a:lnTo>
                    <a:pt x="3154361" y="0"/>
                  </a:lnTo>
                  <a:cubicBezTo>
                    <a:pt x="3172382" y="0"/>
                    <a:pt x="3186990" y="14609"/>
                    <a:pt x="3186990" y="32630"/>
                  </a:cubicBezTo>
                  <a:lnTo>
                    <a:pt x="3186990" y="1296539"/>
                  </a:lnTo>
                  <a:cubicBezTo>
                    <a:pt x="3186990" y="1314560"/>
                    <a:pt x="3172382" y="1329168"/>
                    <a:pt x="3154361" y="1329168"/>
                  </a:cubicBezTo>
                  <a:lnTo>
                    <a:pt x="32630" y="1329168"/>
                  </a:lnTo>
                  <a:cubicBezTo>
                    <a:pt x="14609" y="1329168"/>
                    <a:pt x="0" y="1314560"/>
                    <a:pt x="0" y="1296539"/>
                  </a:cubicBezTo>
                  <a:lnTo>
                    <a:pt x="0" y="32630"/>
                  </a:lnTo>
                  <a:cubicBezTo>
                    <a:pt x="0" y="14609"/>
                    <a:pt x="14609" y="0"/>
                    <a:pt x="32630" y="0"/>
                  </a:cubicBezTo>
                  <a:close/>
                </a:path>
              </a:pathLst>
            </a:custGeom>
            <a:solidFill>
              <a:srgbClr val="142221">
                <a:alpha val="65882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186990" cy="13767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6122745" y="1007485"/>
            <a:ext cx="5717158" cy="1569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99"/>
              </a:lnSpc>
            </a:pPr>
            <a:r>
              <a:rPr lang="en-US" sz="9213">
                <a:solidFill>
                  <a:srgbClr val="FFFFFF"/>
                </a:solidFill>
                <a:cs typeface="JS Chanok"/>
              </a:rPr>
              <a:t>ขอบเขตเนื้อหา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5137209" y="2434085"/>
            <a:ext cx="7850906" cy="285487"/>
          </a:xfrm>
          <a:custGeom>
            <a:avLst/>
            <a:gdLst/>
            <a:ahLst/>
            <a:cxnLst/>
            <a:rect r="r" b="b" t="t" l="l"/>
            <a:pathLst>
              <a:path h="285487" w="7850906">
                <a:moveTo>
                  <a:pt x="0" y="0"/>
                </a:moveTo>
                <a:lnTo>
                  <a:pt x="7850906" y="0"/>
                </a:lnTo>
                <a:lnTo>
                  <a:pt x="7850906" y="285487"/>
                </a:lnTo>
                <a:lnTo>
                  <a:pt x="0" y="2854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659328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429037" y="8547296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5669702" y="9393472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-658746" y="8644599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09" y="0"/>
                </a:lnTo>
                <a:lnTo>
                  <a:pt x="2328009" y="2328009"/>
                </a:lnTo>
                <a:lnTo>
                  <a:pt x="0" y="23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787322" y="9377559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3" y="0"/>
                </a:lnTo>
                <a:lnTo>
                  <a:pt x="830263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029112" y="8533613"/>
            <a:ext cx="830263" cy="830263"/>
          </a:xfrm>
          <a:custGeom>
            <a:avLst/>
            <a:gdLst/>
            <a:ahLst/>
            <a:cxnLst/>
            <a:rect r="r" b="b" t="t" l="l"/>
            <a:pathLst>
              <a:path h="830263" w="830263">
                <a:moveTo>
                  <a:pt x="0" y="0"/>
                </a:moveTo>
                <a:lnTo>
                  <a:pt x="830262" y="0"/>
                </a:lnTo>
                <a:lnTo>
                  <a:pt x="830262" y="830263"/>
                </a:lnTo>
                <a:lnTo>
                  <a:pt x="0" y="830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6540896" y="3606371"/>
            <a:ext cx="809125" cy="809125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53092" y="0"/>
                  </a:moveTo>
                  <a:lnTo>
                    <a:pt x="659708" y="0"/>
                  </a:lnTo>
                  <a:cubicBezTo>
                    <a:pt x="700310" y="0"/>
                    <a:pt x="739250" y="16129"/>
                    <a:pt x="767960" y="44840"/>
                  </a:cubicBezTo>
                  <a:cubicBezTo>
                    <a:pt x="796671" y="73550"/>
                    <a:pt x="812800" y="112490"/>
                    <a:pt x="812800" y="153092"/>
                  </a:cubicBezTo>
                  <a:lnTo>
                    <a:pt x="812800" y="659708"/>
                  </a:lnTo>
                  <a:cubicBezTo>
                    <a:pt x="812800" y="700310"/>
                    <a:pt x="796671" y="739250"/>
                    <a:pt x="767960" y="767960"/>
                  </a:cubicBezTo>
                  <a:cubicBezTo>
                    <a:pt x="739250" y="796671"/>
                    <a:pt x="700310" y="812800"/>
                    <a:pt x="659708" y="812800"/>
                  </a:cubicBezTo>
                  <a:lnTo>
                    <a:pt x="153092" y="812800"/>
                  </a:lnTo>
                  <a:cubicBezTo>
                    <a:pt x="112490" y="812800"/>
                    <a:pt x="73550" y="796671"/>
                    <a:pt x="44840" y="767960"/>
                  </a:cubicBezTo>
                  <a:cubicBezTo>
                    <a:pt x="16129" y="739250"/>
                    <a:pt x="0" y="700310"/>
                    <a:pt x="0" y="659708"/>
                  </a:cubicBezTo>
                  <a:lnTo>
                    <a:pt x="0" y="153092"/>
                  </a:lnTo>
                  <a:cubicBezTo>
                    <a:pt x="0" y="112490"/>
                    <a:pt x="16129" y="73550"/>
                    <a:pt x="44840" y="44840"/>
                  </a:cubicBezTo>
                  <a:cubicBezTo>
                    <a:pt x="73550" y="16129"/>
                    <a:pt x="112490" y="0"/>
                    <a:pt x="153092" y="0"/>
                  </a:cubicBezTo>
                  <a:close/>
                </a:path>
              </a:pathLst>
            </a:custGeom>
            <a:solidFill>
              <a:srgbClr val="DB9931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540896" y="4863565"/>
            <a:ext cx="809125" cy="809125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53092" y="0"/>
                  </a:moveTo>
                  <a:lnTo>
                    <a:pt x="659708" y="0"/>
                  </a:lnTo>
                  <a:cubicBezTo>
                    <a:pt x="700310" y="0"/>
                    <a:pt x="739250" y="16129"/>
                    <a:pt x="767960" y="44840"/>
                  </a:cubicBezTo>
                  <a:cubicBezTo>
                    <a:pt x="796671" y="73550"/>
                    <a:pt x="812800" y="112490"/>
                    <a:pt x="812800" y="153092"/>
                  </a:cubicBezTo>
                  <a:lnTo>
                    <a:pt x="812800" y="659708"/>
                  </a:lnTo>
                  <a:cubicBezTo>
                    <a:pt x="812800" y="700310"/>
                    <a:pt x="796671" y="739250"/>
                    <a:pt x="767960" y="767960"/>
                  </a:cubicBezTo>
                  <a:cubicBezTo>
                    <a:pt x="739250" y="796671"/>
                    <a:pt x="700310" y="812800"/>
                    <a:pt x="659708" y="812800"/>
                  </a:cubicBezTo>
                  <a:lnTo>
                    <a:pt x="153092" y="812800"/>
                  </a:lnTo>
                  <a:cubicBezTo>
                    <a:pt x="112490" y="812800"/>
                    <a:pt x="73550" y="796671"/>
                    <a:pt x="44840" y="767960"/>
                  </a:cubicBezTo>
                  <a:cubicBezTo>
                    <a:pt x="16129" y="739250"/>
                    <a:pt x="0" y="700310"/>
                    <a:pt x="0" y="659708"/>
                  </a:cubicBezTo>
                  <a:lnTo>
                    <a:pt x="0" y="153092"/>
                  </a:lnTo>
                  <a:cubicBezTo>
                    <a:pt x="0" y="112490"/>
                    <a:pt x="16129" y="73550"/>
                    <a:pt x="44840" y="44840"/>
                  </a:cubicBezTo>
                  <a:cubicBezTo>
                    <a:pt x="73550" y="16129"/>
                    <a:pt x="112490" y="0"/>
                    <a:pt x="153092" y="0"/>
                  </a:cubicBezTo>
                  <a:close/>
                </a:path>
              </a:pathLst>
            </a:custGeom>
            <a:solidFill>
              <a:srgbClr val="DB9931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540896" y="6120759"/>
            <a:ext cx="809125" cy="809125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53092" y="0"/>
                  </a:moveTo>
                  <a:lnTo>
                    <a:pt x="659708" y="0"/>
                  </a:lnTo>
                  <a:cubicBezTo>
                    <a:pt x="700310" y="0"/>
                    <a:pt x="739250" y="16129"/>
                    <a:pt x="767960" y="44840"/>
                  </a:cubicBezTo>
                  <a:cubicBezTo>
                    <a:pt x="796671" y="73550"/>
                    <a:pt x="812800" y="112490"/>
                    <a:pt x="812800" y="153092"/>
                  </a:cubicBezTo>
                  <a:lnTo>
                    <a:pt x="812800" y="659708"/>
                  </a:lnTo>
                  <a:cubicBezTo>
                    <a:pt x="812800" y="700310"/>
                    <a:pt x="796671" y="739250"/>
                    <a:pt x="767960" y="767960"/>
                  </a:cubicBezTo>
                  <a:cubicBezTo>
                    <a:pt x="739250" y="796671"/>
                    <a:pt x="700310" y="812800"/>
                    <a:pt x="659708" y="812800"/>
                  </a:cubicBezTo>
                  <a:lnTo>
                    <a:pt x="153092" y="812800"/>
                  </a:lnTo>
                  <a:cubicBezTo>
                    <a:pt x="112490" y="812800"/>
                    <a:pt x="73550" y="796671"/>
                    <a:pt x="44840" y="767960"/>
                  </a:cubicBezTo>
                  <a:cubicBezTo>
                    <a:pt x="16129" y="739250"/>
                    <a:pt x="0" y="700310"/>
                    <a:pt x="0" y="659708"/>
                  </a:cubicBezTo>
                  <a:lnTo>
                    <a:pt x="0" y="153092"/>
                  </a:lnTo>
                  <a:cubicBezTo>
                    <a:pt x="0" y="112490"/>
                    <a:pt x="16129" y="73550"/>
                    <a:pt x="44840" y="44840"/>
                  </a:cubicBezTo>
                  <a:cubicBezTo>
                    <a:pt x="73550" y="16129"/>
                    <a:pt x="112490" y="0"/>
                    <a:pt x="153092" y="0"/>
                  </a:cubicBezTo>
                  <a:close/>
                </a:path>
              </a:pathLst>
            </a:custGeom>
            <a:solidFill>
              <a:srgbClr val="DB993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6743178" y="3396704"/>
            <a:ext cx="404563" cy="1022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6"/>
              </a:lnSpc>
            </a:pPr>
            <a:r>
              <a:rPr lang="en-US" sz="5961">
                <a:solidFill>
                  <a:srgbClr val="142221"/>
                </a:solidFill>
                <a:latin typeface="JS Chanok"/>
              </a:rPr>
              <a:t>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743178" y="4695120"/>
            <a:ext cx="404563" cy="1022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6"/>
              </a:lnSpc>
            </a:pPr>
            <a:r>
              <a:rPr lang="en-US" sz="5961">
                <a:solidFill>
                  <a:srgbClr val="142221"/>
                </a:solidFill>
                <a:latin typeface="JS Chanok"/>
              </a:rPr>
              <a:t>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743178" y="5952313"/>
            <a:ext cx="404563" cy="1022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6"/>
              </a:lnSpc>
            </a:pPr>
            <a:r>
              <a:rPr lang="en-US" sz="5961">
                <a:solidFill>
                  <a:srgbClr val="142221"/>
                </a:solidFill>
                <a:latin typeface="JS Chanok"/>
              </a:rPr>
              <a:t>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582920" y="3660097"/>
            <a:ext cx="5153775" cy="123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JS Chanok"/>
                <a:cs typeface="JS Chanok"/>
              </a:rPr>
              <a:t>รำเดี่ยว : บุษบาชมศาล (ดึกดำบรรพ์)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JS Chanok"/>
                <a:cs typeface="JS Chanok"/>
              </a:rPr>
              <a:t>          วันทองแต่งตัวออกฉุยฉาย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582920" y="4917290"/>
            <a:ext cx="5153775" cy="123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JS Chanok"/>
                <a:cs typeface="JS Chanok"/>
              </a:rPr>
              <a:t>รำคู่ : ศุภลักษณ์อุ้มสม 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JS Chanok"/>
                <a:cs typeface="JS Chanok"/>
              </a:rPr>
              <a:t>      รำฝรั่งคู่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582920" y="6174484"/>
            <a:ext cx="5153775" cy="123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cs typeface="JS Chanok"/>
              </a:rPr>
              <a:t>เลือกศึกษาตามความสนใจของตนเอง 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JS Chanok"/>
                <a:cs typeface="JS Chanok"/>
              </a:rPr>
              <a:t>1 ชุดการแสดง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118688" y="7677882"/>
            <a:ext cx="12100604" cy="489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9"/>
              </a:lnSpc>
              <a:spcBef>
                <a:spcPct val="0"/>
              </a:spcBef>
            </a:pPr>
            <a:r>
              <a:rPr lang="en-US" sz="2999" spc="116">
                <a:solidFill>
                  <a:srgbClr val="FFFFFF"/>
                </a:solidFill>
                <a:cs typeface="JS Chanok"/>
              </a:rPr>
              <a:t>หมายเหตุ ชุดการแสดงอาจปรับเปลี่ยนตามความเหมาะสมกับผู้เรียน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913" y="-95250"/>
            <a:ext cx="18591807" cy="10586359"/>
            <a:chOff x="0" y="0"/>
            <a:chExt cx="18533485" cy="10553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33484" cy="10553150"/>
            </a:xfrm>
            <a:custGeom>
              <a:avLst/>
              <a:gdLst/>
              <a:ahLst/>
              <a:cxnLst/>
              <a:rect r="r" b="b" t="t" l="l"/>
              <a:pathLst>
                <a:path h="10553150" w="18533484">
                  <a:moveTo>
                    <a:pt x="0" y="0"/>
                  </a:moveTo>
                  <a:lnTo>
                    <a:pt x="18533484" y="0"/>
                  </a:lnTo>
                  <a:lnTo>
                    <a:pt x="18533484" y="10553150"/>
                  </a:lnTo>
                  <a:lnTo>
                    <a:pt x="0" y="10553150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533485" cy="10572200"/>
            </a:xfrm>
            <a:prstGeom prst="rect">
              <a:avLst/>
            </a:prstGeom>
          </p:spPr>
          <p:txBody>
            <a:bodyPr anchor="ctr" rtlCol="false" tIns="18263" lIns="18263" bIns="18263" rIns="18263"/>
            <a:lstStyle/>
            <a:p>
              <a:pPr algn="ctr">
                <a:lnSpc>
                  <a:spcPts val="70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16554" y="-2683946"/>
            <a:ext cx="15654892" cy="15654892"/>
          </a:xfrm>
          <a:custGeom>
            <a:avLst/>
            <a:gdLst/>
            <a:ahLst/>
            <a:cxnLst/>
            <a:rect r="r" b="b" t="t" l="l"/>
            <a:pathLst>
              <a:path h="15654892" w="15654892">
                <a:moveTo>
                  <a:pt x="0" y="0"/>
                </a:moveTo>
                <a:lnTo>
                  <a:pt x="15654892" y="0"/>
                </a:lnTo>
                <a:lnTo>
                  <a:pt x="15654892" y="15654892"/>
                </a:lnTo>
                <a:lnTo>
                  <a:pt x="0" y="1565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3068924" y="-4118903"/>
            <a:ext cx="12200133" cy="18288000"/>
            <a:chOff x="0" y="0"/>
            <a:chExt cx="16266845" cy="2438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33422" y="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133422" y="8128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2" y="0"/>
                  </a:lnTo>
                  <a:lnTo>
                    <a:pt x="8133422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33422" y="16256000"/>
              <a:ext cx="8133422" cy="8128000"/>
            </a:xfrm>
            <a:custGeom>
              <a:avLst/>
              <a:gdLst/>
              <a:ahLst/>
              <a:cxnLst/>
              <a:rect r="r" b="b" t="t" l="l"/>
              <a:pathLst>
                <a:path h="8128000" w="8133422">
                  <a:moveTo>
                    <a:pt x="0" y="0"/>
                  </a:moveTo>
                  <a:lnTo>
                    <a:pt x="8133423" y="0"/>
                  </a:lnTo>
                  <a:lnTo>
                    <a:pt x="8133423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"/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true" rot="6019713">
            <a:off x="-2416832" y="1329520"/>
            <a:ext cx="8361283" cy="5754039"/>
          </a:xfrm>
          <a:custGeom>
            <a:avLst/>
            <a:gdLst/>
            <a:ahLst/>
            <a:cxnLst/>
            <a:rect r="r" b="b" t="t" l="l"/>
            <a:pathLst>
              <a:path h="5754039" w="8361283">
                <a:moveTo>
                  <a:pt x="0" y="5754038"/>
                </a:moveTo>
                <a:lnTo>
                  <a:pt x="8361283" y="5754038"/>
                </a:lnTo>
                <a:lnTo>
                  <a:pt x="8361283" y="0"/>
                </a:lnTo>
                <a:lnTo>
                  <a:pt x="0" y="0"/>
                </a:lnTo>
                <a:lnTo>
                  <a:pt x="0" y="575403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-6020414">
            <a:off x="12342816" y="1329096"/>
            <a:ext cx="8361283" cy="5754039"/>
          </a:xfrm>
          <a:custGeom>
            <a:avLst/>
            <a:gdLst/>
            <a:ahLst/>
            <a:cxnLst/>
            <a:rect r="r" b="b" t="t" l="l"/>
            <a:pathLst>
              <a:path h="5754039" w="8361283">
                <a:moveTo>
                  <a:pt x="8361283" y="5754038"/>
                </a:moveTo>
                <a:lnTo>
                  <a:pt x="0" y="5754038"/>
                </a:lnTo>
                <a:lnTo>
                  <a:pt x="0" y="0"/>
                </a:lnTo>
                <a:lnTo>
                  <a:pt x="8361283" y="0"/>
                </a:lnTo>
                <a:lnTo>
                  <a:pt x="8361283" y="575403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648473" y="530340"/>
            <a:ext cx="996720" cy="996720"/>
          </a:xfrm>
          <a:custGeom>
            <a:avLst/>
            <a:gdLst/>
            <a:ahLst/>
            <a:cxnLst/>
            <a:rect r="r" b="b" t="t" l="l"/>
            <a:pathLst>
              <a:path h="996720" w="996720">
                <a:moveTo>
                  <a:pt x="0" y="0"/>
                </a:moveTo>
                <a:lnTo>
                  <a:pt x="996719" y="0"/>
                </a:lnTo>
                <a:lnTo>
                  <a:pt x="996719" y="996720"/>
                </a:lnTo>
                <a:lnTo>
                  <a:pt x="0" y="996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808258" y="758828"/>
            <a:ext cx="539744" cy="539744"/>
          </a:xfrm>
          <a:custGeom>
            <a:avLst/>
            <a:gdLst/>
            <a:ahLst/>
            <a:cxnLst/>
            <a:rect r="r" b="b" t="t" l="l"/>
            <a:pathLst>
              <a:path h="539744" w="539744">
                <a:moveTo>
                  <a:pt x="0" y="0"/>
                </a:moveTo>
                <a:lnTo>
                  <a:pt x="539744" y="0"/>
                </a:lnTo>
                <a:lnTo>
                  <a:pt x="539744" y="539744"/>
                </a:lnTo>
                <a:lnTo>
                  <a:pt x="0" y="539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938532" y="758828"/>
            <a:ext cx="539744" cy="539744"/>
          </a:xfrm>
          <a:custGeom>
            <a:avLst/>
            <a:gdLst/>
            <a:ahLst/>
            <a:cxnLst/>
            <a:rect r="r" b="b" t="t" l="l"/>
            <a:pathLst>
              <a:path h="539744" w="539744">
                <a:moveTo>
                  <a:pt x="0" y="0"/>
                </a:moveTo>
                <a:lnTo>
                  <a:pt x="539744" y="0"/>
                </a:lnTo>
                <a:lnTo>
                  <a:pt x="539744" y="539744"/>
                </a:lnTo>
                <a:lnTo>
                  <a:pt x="0" y="539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25639" y="835028"/>
            <a:ext cx="387344" cy="387344"/>
          </a:xfrm>
          <a:custGeom>
            <a:avLst/>
            <a:gdLst/>
            <a:ahLst/>
            <a:cxnLst/>
            <a:rect r="r" b="b" t="t" l="l"/>
            <a:pathLst>
              <a:path h="387344" w="387344">
                <a:moveTo>
                  <a:pt x="0" y="0"/>
                </a:moveTo>
                <a:lnTo>
                  <a:pt x="387344" y="0"/>
                </a:lnTo>
                <a:lnTo>
                  <a:pt x="387344" y="387344"/>
                </a:lnTo>
                <a:lnTo>
                  <a:pt x="0" y="3873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783076" y="835028"/>
            <a:ext cx="387344" cy="387344"/>
          </a:xfrm>
          <a:custGeom>
            <a:avLst/>
            <a:gdLst/>
            <a:ahLst/>
            <a:cxnLst/>
            <a:rect r="r" b="b" t="t" l="l"/>
            <a:pathLst>
              <a:path h="387344" w="387344">
                <a:moveTo>
                  <a:pt x="0" y="0"/>
                </a:moveTo>
                <a:lnTo>
                  <a:pt x="387344" y="0"/>
                </a:lnTo>
                <a:lnTo>
                  <a:pt x="387344" y="387344"/>
                </a:lnTo>
                <a:lnTo>
                  <a:pt x="0" y="3873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047746" y="3537224"/>
            <a:ext cx="2191189" cy="2191189"/>
          </a:xfrm>
          <a:custGeom>
            <a:avLst/>
            <a:gdLst/>
            <a:ahLst/>
            <a:cxnLst/>
            <a:rect r="r" b="b" t="t" l="l"/>
            <a:pathLst>
              <a:path h="2191189" w="2191189">
                <a:moveTo>
                  <a:pt x="0" y="0"/>
                </a:moveTo>
                <a:lnTo>
                  <a:pt x="2191189" y="0"/>
                </a:lnTo>
                <a:lnTo>
                  <a:pt x="2191189" y="2191190"/>
                </a:lnTo>
                <a:lnTo>
                  <a:pt x="0" y="21911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049065" y="3537224"/>
            <a:ext cx="2191189" cy="2191189"/>
          </a:xfrm>
          <a:custGeom>
            <a:avLst/>
            <a:gdLst/>
            <a:ahLst/>
            <a:cxnLst/>
            <a:rect r="r" b="b" t="t" l="l"/>
            <a:pathLst>
              <a:path h="2191189" w="2191189">
                <a:moveTo>
                  <a:pt x="0" y="0"/>
                </a:moveTo>
                <a:lnTo>
                  <a:pt x="2191189" y="0"/>
                </a:lnTo>
                <a:lnTo>
                  <a:pt x="2191189" y="2191190"/>
                </a:lnTo>
                <a:lnTo>
                  <a:pt x="0" y="21911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302935" y="3803311"/>
            <a:ext cx="7682129" cy="1787841"/>
          </a:xfrm>
          <a:custGeom>
            <a:avLst/>
            <a:gdLst/>
            <a:ahLst/>
            <a:cxnLst/>
            <a:rect r="r" b="b" t="t" l="l"/>
            <a:pathLst>
              <a:path h="1787841" w="7682129">
                <a:moveTo>
                  <a:pt x="0" y="0"/>
                </a:moveTo>
                <a:lnTo>
                  <a:pt x="7682130" y="0"/>
                </a:lnTo>
                <a:lnTo>
                  <a:pt x="7682130" y="1787841"/>
                </a:lnTo>
                <a:lnTo>
                  <a:pt x="0" y="1787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534671" y="3860171"/>
            <a:ext cx="7218658" cy="1679979"/>
          </a:xfrm>
          <a:custGeom>
            <a:avLst/>
            <a:gdLst/>
            <a:ahLst/>
            <a:cxnLst/>
            <a:rect r="r" b="b" t="t" l="l"/>
            <a:pathLst>
              <a:path h="1679979" w="7218658">
                <a:moveTo>
                  <a:pt x="0" y="0"/>
                </a:moveTo>
                <a:lnTo>
                  <a:pt x="7218658" y="0"/>
                </a:lnTo>
                <a:lnTo>
                  <a:pt x="7218658" y="1679979"/>
                </a:lnTo>
                <a:lnTo>
                  <a:pt x="0" y="16799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0" y="8588714"/>
            <a:ext cx="19082720" cy="9541360"/>
          </a:xfrm>
          <a:custGeom>
            <a:avLst/>
            <a:gdLst/>
            <a:ahLst/>
            <a:cxnLst/>
            <a:rect r="r" b="b" t="t" l="l"/>
            <a:pathLst>
              <a:path h="9541360" w="19082720">
                <a:moveTo>
                  <a:pt x="0" y="0"/>
                </a:moveTo>
                <a:lnTo>
                  <a:pt x="19082720" y="0"/>
                </a:lnTo>
                <a:lnTo>
                  <a:pt x="19082720" y="9541360"/>
                </a:lnTo>
                <a:lnTo>
                  <a:pt x="0" y="95413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004985" y="8988764"/>
            <a:ext cx="2328010" cy="2328010"/>
          </a:xfrm>
          <a:custGeom>
            <a:avLst/>
            <a:gdLst/>
            <a:ahLst/>
            <a:cxnLst/>
            <a:rect r="r" b="b" t="t" l="l"/>
            <a:pathLst>
              <a:path h="2328010" w="2328010">
                <a:moveTo>
                  <a:pt x="0" y="0"/>
                </a:moveTo>
                <a:lnTo>
                  <a:pt x="2328010" y="0"/>
                </a:lnTo>
                <a:lnTo>
                  <a:pt x="2328010" y="2328010"/>
                </a:lnTo>
                <a:lnTo>
                  <a:pt x="0" y="23280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349965" y="9379289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693841" y="9377094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037718" y="9379289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8" y="0"/>
                </a:lnTo>
                <a:lnTo>
                  <a:pt x="1551348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381594" y="9377094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-339570" y="9377094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7127305" y="9377094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5471181" y="9374900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3815058" y="9377094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8" y="0"/>
                </a:lnTo>
                <a:lnTo>
                  <a:pt x="1551348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2158934" y="9374900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0437770" y="9374900"/>
            <a:ext cx="1551349" cy="1551349"/>
          </a:xfrm>
          <a:custGeom>
            <a:avLst/>
            <a:gdLst/>
            <a:ahLst/>
            <a:cxnLst/>
            <a:rect r="r" b="b" t="t" l="l"/>
            <a:pathLst>
              <a:path h="1551349" w="1551349">
                <a:moveTo>
                  <a:pt x="0" y="0"/>
                </a:moveTo>
                <a:lnTo>
                  <a:pt x="1551349" y="0"/>
                </a:lnTo>
                <a:lnTo>
                  <a:pt x="1551349" y="1551349"/>
                </a:lnTo>
                <a:lnTo>
                  <a:pt x="0" y="15513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-339570" y="8626814"/>
            <a:ext cx="18804464" cy="47625"/>
            <a:chOff x="0" y="0"/>
            <a:chExt cx="4952616" cy="12543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4952616" cy="12543"/>
            </a:xfrm>
            <a:custGeom>
              <a:avLst/>
              <a:gdLst/>
              <a:ahLst/>
              <a:cxnLst/>
              <a:rect r="r" b="b" t="t" l="l"/>
              <a:pathLst>
                <a:path h="12543" w="4952616">
                  <a:moveTo>
                    <a:pt x="0" y="0"/>
                  </a:moveTo>
                  <a:lnTo>
                    <a:pt x="4952616" y="0"/>
                  </a:lnTo>
                  <a:lnTo>
                    <a:pt x="495261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142221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4952616" cy="60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6421131" y="3969887"/>
            <a:ext cx="5440073" cy="1302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3"/>
              </a:lnSpc>
            </a:pPr>
            <a:r>
              <a:rPr lang="en-US" sz="7630">
                <a:solidFill>
                  <a:srgbClr val="EEE082"/>
                </a:solidFill>
                <a:cs typeface="JS Chanok"/>
              </a:rPr>
              <a:t>ข้อตกลงในชั้นเรียน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DAF1LB7gR2M</dc:identifier>
  <dcterms:modified xsi:type="dcterms:W3CDTF">2011-08-01T06:04:30Z</dcterms:modified>
  <cp:revision>1</cp:revision>
  <dc:title>Introduction รำเดี่ยว รำคู่ 66</dc:title>
</cp:coreProperties>
</file>