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  <p:sldId id="292" r:id="rId38"/>
    <p:sldId id="294" r:id="rId39"/>
    <p:sldId id="29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70B7-041C-6749-B9F0-84A810C0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2B5A0-2661-5741-B35F-45B94694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5BC0A-F719-BD46-9416-502811E6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B6B5-21BE-E548-AEAA-4FE431F7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BF77D-2E99-7344-A51A-AC9A305D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4657-B6BE-DC4E-B3C1-1A1381FE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20ED-443E-C14B-8795-4D226521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5FC8-216F-3D49-ABFE-AA347476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FFEA-DE0E-E340-9CA8-684FDFCD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0246F-DB2D-CB4B-A387-B7019151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FB46A-2720-6B4A-957F-14FE119F5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74734-CA61-934B-925F-600C2C5D1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73B8C-3C15-C445-BF26-7AFADA06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51B1-03E6-B042-8A7B-98E4B196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C39C8-B5BA-1B4B-A6C0-1B4E9B64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5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A36B-4C1C-494E-8CD4-D77AD8F6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39F1-14D1-FF41-91E7-266E893FC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EC453-8245-A743-9B11-686D9F46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C5371-2814-D843-A645-AF99CCDD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E04E0-7B21-7744-A2DA-D884F12B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6CDB-48F3-7542-89F3-51A8EB5C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DAFA5-ABBA-204B-ABE9-120BC52F7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3910-0867-2941-B4AF-52AC1D5B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25305-DDF5-B049-93C0-CFD65D7F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D09B-F9B4-8942-9261-A491980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FB89-DA0E-0242-9F8F-DE5B28D8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FA8E1-E1C8-C444-B769-F020D5507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A5A0A-1A89-D243-A815-DE5F68843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E339B-58AD-3947-BF36-7974ACC3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A21BF-B789-5E4C-94A0-A9E39174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C57E-E792-7E49-A8EC-9E20A302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BBD9-0C30-0E4D-B05C-8D90A910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19D4-D3CA-CA42-BEC1-49722123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0E628-DA44-804E-A90A-A9FABE09D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D93C9-C4F2-6B46-8AB9-E08A1012B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CA4AE-474E-824A-9635-9AAEE6B7A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E9E6E-62A6-144B-92F0-CC4386EB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C97CD-6A05-A442-82A5-1D7AEA44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E61017-013D-354F-A1FF-27F1738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E2B8-984F-704A-871C-E55857B7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FF124-0BE5-5746-B1BF-A69EF9F8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FD4BC-2EA3-C748-9D92-E95795A4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D0E03-1E03-3B4F-82C3-E260C3D6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4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A710E-7D93-7940-B6F1-35ACA91A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1285-565B-E94F-BB59-B73D9A5A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837D4-1ADB-1D45-BF54-F0E50A87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EA4F-1A8B-4840-96F9-F2C92DAC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2758-5A31-DB41-A70E-BB49A062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8272F-DA92-CC46-A4E0-C4AC32E75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B451D-53F2-5E4D-8B3B-87AC3F30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2FEC9-5F03-7B4C-8981-1B5181C1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8B59D-6732-2B4B-B508-21F525ED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7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EB29-1598-1443-A7CD-2AFFB69D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1D94C-4626-FE4B-956D-DA5D52137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D44DA-6188-894D-B856-94FD67118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3116C-E077-5543-9502-9C072965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3B740-5058-CF4B-BB1F-BF95C8B1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CC6B5-96E7-DA40-9D14-3AE2CAD9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B17AA-9989-2D4C-BE33-C38D8926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D1432-0EFA-514B-90CD-4E862DA0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0C4F6-9DFD-DB40-916D-8A63778FA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1A39-1426-2040-9181-B5453318941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5DA29-1DDD-5141-9D19-9E3049EED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E74A2-AC95-F94D-ACDA-5BC938561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136A-503E-3542-9900-0C2CD73E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8920ED-95EE-2C4B-9FA4-450B0CE80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31"/>
          <a:stretch/>
        </p:blipFill>
        <p:spPr>
          <a:xfrm>
            <a:off x="835032" y="1"/>
            <a:ext cx="107979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9E71AA-2271-6649-86E4-B99C2532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7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Chord</a:t>
            </a:r>
            <a:br>
              <a:rPr lang="th-TH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Diatonic Chord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53CFC-9EFE-1D46-AAAD-67CAD8CEC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013" y="6451261"/>
            <a:ext cx="9144000" cy="1655762"/>
          </a:xfrm>
        </p:spPr>
        <p:txBody>
          <a:bodyPr>
            <a:normAutofit/>
          </a:bodyPr>
          <a:lstStyle/>
          <a:p>
            <a:r>
              <a:rPr lang="th-TH" sz="1600" dirty="0" err="1"/>
              <a:t>ก</a:t>
            </a:r>
            <a:r>
              <a:rPr lang="th-TH" sz="1600" dirty="0"/>
              <a:t>ฤตวิทย์ ภูมิถาวร อาจารย์ประจำสาขาวิชาดนตรี</a:t>
            </a:r>
            <a:r>
              <a:rPr lang="en-US" sz="1600" dirty="0"/>
              <a:t> </a:t>
            </a:r>
            <a:r>
              <a:rPr lang="th-TH" sz="1600" dirty="0"/>
              <a:t>คณะศิลปกรรมศาสตร์ มหาวิทยาลัยราชภัฏสวน</a:t>
            </a:r>
            <a:r>
              <a:rPr lang="th-TH" sz="1600" dirty="0" err="1"/>
              <a:t>สุนัน</a:t>
            </a:r>
            <a:r>
              <a:rPr lang="th-TH" sz="1600" dirty="0"/>
              <a:t>ทา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355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A8D4-02D0-5640-8762-70CFEFCB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7#11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D7F0F8-0978-A045-8E26-9268CFF1A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94347"/>
              </p:ext>
            </p:extLst>
          </p:nvPr>
        </p:nvGraphicFramePr>
        <p:xfrm>
          <a:off x="3919399" y="4940811"/>
          <a:ext cx="4353197" cy="538185"/>
        </p:xfrm>
        <a:graphic>
          <a:graphicData uri="http://schemas.openxmlformats.org/drawingml/2006/table">
            <a:tbl>
              <a:tblPr firstRow="1" firstCol="1" bandRow="1"/>
              <a:tblGrid>
                <a:gridCol w="2344332">
                  <a:extLst>
                    <a:ext uri="{9D8B030D-6E8A-4147-A177-3AD203B41FA5}">
                      <a16:colId xmlns:a16="http://schemas.microsoft.com/office/drawing/2014/main" val="2303568736"/>
                    </a:ext>
                  </a:extLst>
                </a:gridCol>
                <a:gridCol w="2008865">
                  <a:extLst>
                    <a:ext uri="{9D8B030D-6E8A-4147-A177-3AD203B41FA5}">
                      <a16:colId xmlns:a16="http://schemas.microsoft.com/office/drawing/2014/main" val="143750329"/>
                    </a:ext>
                  </a:extLst>
                </a:gridCol>
              </a:tblGrid>
              <a:tr h="53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1-3-5-7-#11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C-E-G-B-F#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1905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C19CA2-C71D-DA44-BD89-7A728F3D75B2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50"/>
          <a:stretch/>
        </p:blipFill>
        <p:spPr bwMode="auto">
          <a:xfrm>
            <a:off x="4654040" y="2425043"/>
            <a:ext cx="2883917" cy="2050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9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F019-FEF0-A34F-B353-EEF4F98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40" y="341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th-T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Chord</a:t>
            </a:r>
            <a:r>
              <a:rPr lang="th-TH" b="1" dirty="0">
                <a:latin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FDACD-05C3-964B-81C6-8C764ACCEFE6}"/>
              </a:ext>
            </a:extLst>
          </p:cNvPr>
          <p:cNvSpPr/>
          <p:nvPr/>
        </p:nvSpPr>
        <p:spPr>
          <a:xfrm>
            <a:off x="4628576" y="1667242"/>
            <a:ext cx="24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Triad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C7D-1DF9-C749-8E11-610576F9C7B4}"/>
              </a:ext>
            </a:extLst>
          </p:cNvPr>
          <p:cNvSpPr/>
          <p:nvPr/>
        </p:nvSpPr>
        <p:spPr>
          <a:xfrm>
            <a:off x="4883090" y="2983128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6/9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1F31F-4EB4-D148-937C-71D17E5B976B}"/>
              </a:ext>
            </a:extLst>
          </p:cNvPr>
          <p:cNvSpPr/>
          <p:nvPr/>
        </p:nvSpPr>
        <p:spPr>
          <a:xfrm>
            <a:off x="4821481" y="2337567"/>
            <a:ext cx="192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6</a:t>
            </a:r>
            <a:r>
              <a:rPr lang="en-US" sz="3600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th-TH" sz="3600" kern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D5693-679C-BF45-8E4D-D0F86CF7D7A5}"/>
              </a:ext>
            </a:extLst>
          </p:cNvPr>
          <p:cNvSpPr/>
          <p:nvPr/>
        </p:nvSpPr>
        <p:spPr>
          <a:xfrm>
            <a:off x="4936896" y="3639599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4C67B-A95C-2045-A161-36D95F634D0A}"/>
              </a:ext>
            </a:extLst>
          </p:cNvPr>
          <p:cNvSpPr/>
          <p:nvPr/>
        </p:nvSpPr>
        <p:spPr>
          <a:xfrm>
            <a:off x="4881336" y="4899986"/>
            <a:ext cx="1898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11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D3B63-C7A9-9444-BBAB-223EC23B4CC6}"/>
              </a:ext>
            </a:extLst>
          </p:cNvPr>
          <p:cNvSpPr/>
          <p:nvPr/>
        </p:nvSpPr>
        <p:spPr>
          <a:xfrm>
            <a:off x="4936896" y="4254425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9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61C9E-7752-EC48-AB37-4AC94A67D8E1}"/>
              </a:ext>
            </a:extLst>
          </p:cNvPr>
          <p:cNvSpPr/>
          <p:nvPr/>
        </p:nvSpPr>
        <p:spPr>
          <a:xfrm>
            <a:off x="4663328" y="5587192"/>
            <a:ext cx="21467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7b5</a:t>
            </a:r>
          </a:p>
          <a:p>
            <a:pPr>
              <a:spcAft>
                <a:spcPts val="0"/>
              </a:spcAft>
            </a:pPr>
            <a:r>
              <a:rPr lang="en-US" sz="20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*half Diminished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36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160E-224C-684D-BF63-6B293C0C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Triad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02E7A3-F0C5-8746-9AB8-3DFC735AB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43044"/>
              </p:ext>
            </p:extLst>
          </p:nvPr>
        </p:nvGraphicFramePr>
        <p:xfrm>
          <a:off x="4303486" y="5065486"/>
          <a:ext cx="3585028" cy="449943"/>
        </p:xfrm>
        <a:graphic>
          <a:graphicData uri="http://schemas.openxmlformats.org/drawingml/2006/table">
            <a:tbl>
              <a:tblPr firstRow="1" firstCol="1" bandRow="1"/>
              <a:tblGrid>
                <a:gridCol w="1693106">
                  <a:extLst>
                    <a:ext uri="{9D8B030D-6E8A-4147-A177-3AD203B41FA5}">
                      <a16:colId xmlns:a16="http://schemas.microsoft.com/office/drawing/2014/main" val="3534941407"/>
                    </a:ext>
                  </a:extLst>
                </a:gridCol>
                <a:gridCol w="1891922">
                  <a:extLst>
                    <a:ext uri="{9D8B030D-6E8A-4147-A177-3AD203B41FA5}">
                      <a16:colId xmlns:a16="http://schemas.microsoft.com/office/drawing/2014/main" val="3675353463"/>
                    </a:ext>
                  </a:extLst>
                </a:gridCol>
              </a:tblGrid>
              <a:tr h="449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28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068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C83A5A-88DE-8040-9CF3-BD185DABA679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17"/>
          <a:stretch/>
        </p:blipFill>
        <p:spPr bwMode="auto">
          <a:xfrm>
            <a:off x="4696480" y="2525487"/>
            <a:ext cx="2742954" cy="1681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8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AB36-F38A-454D-BB25-25AAC150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6</a:t>
            </a:r>
            <a:r>
              <a:rPr lang="en-US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715E44-8C04-EB4F-8FCD-6EF9E04E8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31306"/>
              </p:ext>
            </p:extLst>
          </p:nvPr>
        </p:nvGraphicFramePr>
        <p:xfrm>
          <a:off x="4175555" y="4982459"/>
          <a:ext cx="3840889" cy="460397"/>
        </p:xfrm>
        <a:graphic>
          <a:graphicData uri="http://schemas.openxmlformats.org/drawingml/2006/table">
            <a:tbl>
              <a:tblPr firstRow="1" firstCol="1" bandRow="1"/>
              <a:tblGrid>
                <a:gridCol w="1813941">
                  <a:extLst>
                    <a:ext uri="{9D8B030D-6E8A-4147-A177-3AD203B41FA5}">
                      <a16:colId xmlns:a16="http://schemas.microsoft.com/office/drawing/2014/main" val="2900626513"/>
                    </a:ext>
                  </a:extLst>
                </a:gridCol>
                <a:gridCol w="2026948">
                  <a:extLst>
                    <a:ext uri="{9D8B030D-6E8A-4147-A177-3AD203B41FA5}">
                      <a16:colId xmlns:a16="http://schemas.microsoft.com/office/drawing/2014/main" val="735268916"/>
                    </a:ext>
                  </a:extLst>
                </a:gridCol>
              </a:tblGrid>
              <a:tr h="460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1-b3-5-6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28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-G-A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152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EE51A9-1B8B-BB44-8A13-2E73B94499D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04" y="2424782"/>
            <a:ext cx="2945690" cy="18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3CFC-5549-234E-9ED8-918FB804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6/9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527880-0FB0-8349-BD91-90F8201A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85363"/>
              </p:ext>
            </p:extLst>
          </p:nvPr>
        </p:nvGraphicFramePr>
        <p:xfrm>
          <a:off x="3484413" y="4862285"/>
          <a:ext cx="5223173" cy="396240"/>
        </p:xfrm>
        <a:graphic>
          <a:graphicData uri="http://schemas.openxmlformats.org/drawingml/2006/table">
            <a:tbl>
              <a:tblPr firstRow="1" firstCol="1" bandRow="1"/>
              <a:tblGrid>
                <a:gridCol w="2466754">
                  <a:extLst>
                    <a:ext uri="{9D8B030D-6E8A-4147-A177-3AD203B41FA5}">
                      <a16:colId xmlns:a16="http://schemas.microsoft.com/office/drawing/2014/main" val="2539972879"/>
                    </a:ext>
                  </a:extLst>
                </a:gridCol>
                <a:gridCol w="2756419">
                  <a:extLst>
                    <a:ext uri="{9D8B030D-6E8A-4147-A177-3AD203B41FA5}">
                      <a16:colId xmlns:a16="http://schemas.microsoft.com/office/drawing/2014/main" val="2001629375"/>
                    </a:ext>
                  </a:extLst>
                </a:gridCol>
              </a:tblGrid>
              <a:tr h="393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1-b3-5-6-9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0543" marR="110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26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26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-G-A-D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0543" marR="110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9192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CD28F5-D7B5-E34F-AE79-0F0F8094FC9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7" y="2423886"/>
            <a:ext cx="2882629" cy="16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CAE0-7A50-C744-AC3C-F5B83897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7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3DECB-53EF-1748-AEFE-049AA1D8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EC4FA9-954C-0948-9BE2-7D82F6998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1444"/>
              </p:ext>
            </p:extLst>
          </p:nvPr>
        </p:nvGraphicFramePr>
        <p:xfrm>
          <a:off x="2903294" y="4731658"/>
          <a:ext cx="6380451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3013303">
                  <a:extLst>
                    <a:ext uri="{9D8B030D-6E8A-4147-A177-3AD203B41FA5}">
                      <a16:colId xmlns:a16="http://schemas.microsoft.com/office/drawing/2014/main" val="1890435682"/>
                    </a:ext>
                  </a:extLst>
                </a:gridCol>
                <a:gridCol w="3367148">
                  <a:extLst>
                    <a:ext uri="{9D8B030D-6E8A-4147-A177-3AD203B41FA5}">
                      <a16:colId xmlns:a16="http://schemas.microsoft.com/office/drawing/2014/main" val="3572502441"/>
                    </a:ext>
                  </a:extLst>
                </a:gridCol>
              </a:tblGrid>
              <a:tr h="480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1-b3-5-b7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5036" marR="135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32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-G-Bb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5036" marR="135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95889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1A088BB-9D08-434D-856C-022191908821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50" y="2055813"/>
            <a:ext cx="3211538" cy="18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0F3F-8D85-E749-95B2-CF8CD0C4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9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78662C-0FE4-6B4C-8B9A-3E5A1C0A7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42191"/>
              </p:ext>
            </p:extLst>
          </p:nvPr>
        </p:nvGraphicFramePr>
        <p:xfrm>
          <a:off x="3387975" y="4659086"/>
          <a:ext cx="5416050" cy="411480"/>
        </p:xfrm>
        <a:graphic>
          <a:graphicData uri="http://schemas.openxmlformats.org/drawingml/2006/table">
            <a:tbl>
              <a:tblPr firstRow="1" firstCol="1" bandRow="1"/>
              <a:tblGrid>
                <a:gridCol w="2557845">
                  <a:extLst>
                    <a:ext uri="{9D8B030D-6E8A-4147-A177-3AD203B41FA5}">
                      <a16:colId xmlns:a16="http://schemas.microsoft.com/office/drawing/2014/main" val="443416531"/>
                    </a:ext>
                  </a:extLst>
                </a:gridCol>
                <a:gridCol w="2858205">
                  <a:extLst>
                    <a:ext uri="{9D8B030D-6E8A-4147-A177-3AD203B41FA5}">
                      <a16:colId xmlns:a16="http://schemas.microsoft.com/office/drawing/2014/main" val="1224808178"/>
                    </a:ext>
                  </a:extLst>
                </a:gridCol>
              </a:tblGrid>
              <a:tr h="407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7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1-b3-5-b7-9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25" marR="11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7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27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27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-G-Bb-D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25" marR="11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7899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E834BFD-C190-6345-824E-DF25C049222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70" y="2336800"/>
            <a:ext cx="2664960" cy="15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ADD5-A996-4C45-A09B-A09669C6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589" y="70995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4612-BF31-C848-A4B9-D4FCF34361B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39" y="2380345"/>
            <a:ext cx="2954522" cy="149909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6A4970-1626-AA43-B59B-5CB84DCA7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40445"/>
              </p:ext>
            </p:extLst>
          </p:nvPr>
        </p:nvGraphicFramePr>
        <p:xfrm>
          <a:off x="3029718" y="4569100"/>
          <a:ext cx="6573342" cy="494643"/>
        </p:xfrm>
        <a:graphic>
          <a:graphicData uri="http://schemas.openxmlformats.org/drawingml/2006/table">
            <a:tbl>
              <a:tblPr firstRow="1" firstCol="1" bandRow="1"/>
              <a:tblGrid>
                <a:gridCol w="3104400">
                  <a:extLst>
                    <a:ext uri="{9D8B030D-6E8A-4147-A177-3AD203B41FA5}">
                      <a16:colId xmlns:a16="http://schemas.microsoft.com/office/drawing/2014/main" val="2868352366"/>
                    </a:ext>
                  </a:extLst>
                </a:gridCol>
                <a:gridCol w="3468942">
                  <a:extLst>
                    <a:ext uri="{9D8B030D-6E8A-4147-A177-3AD203B41FA5}">
                      <a16:colId xmlns:a16="http://schemas.microsoft.com/office/drawing/2014/main" val="4222708345"/>
                    </a:ext>
                  </a:extLst>
                </a:gridCol>
              </a:tblGrid>
              <a:tr h="49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1-b3-5-b7-(9)-11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9118" marR="139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32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-G-Bb-(D)-F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9118" marR="139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57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3776-90E4-5F44-845A-D63F23AD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439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en-US" sz="6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Minor 7b5</a:t>
            </a:r>
            <a:br>
              <a:rPr lang="en-US" sz="6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1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*half Diminished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25129A-B3B7-994A-820E-8D8586908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02924"/>
              </p:ext>
            </p:extLst>
          </p:nvPr>
        </p:nvGraphicFramePr>
        <p:xfrm>
          <a:off x="3218404" y="5254171"/>
          <a:ext cx="6573342" cy="494643"/>
        </p:xfrm>
        <a:graphic>
          <a:graphicData uri="http://schemas.openxmlformats.org/drawingml/2006/table">
            <a:tbl>
              <a:tblPr firstRow="1" firstCol="1" bandRow="1"/>
              <a:tblGrid>
                <a:gridCol w="3104400">
                  <a:extLst>
                    <a:ext uri="{9D8B030D-6E8A-4147-A177-3AD203B41FA5}">
                      <a16:colId xmlns:a16="http://schemas.microsoft.com/office/drawing/2014/main" val="3973641677"/>
                    </a:ext>
                  </a:extLst>
                </a:gridCol>
                <a:gridCol w="3468942">
                  <a:extLst>
                    <a:ext uri="{9D8B030D-6E8A-4147-A177-3AD203B41FA5}">
                      <a16:colId xmlns:a16="http://schemas.microsoft.com/office/drawing/2014/main" val="2475428161"/>
                    </a:ext>
                  </a:extLst>
                </a:gridCol>
              </a:tblGrid>
              <a:tr h="49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1-b3-b5-b7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9118" marR="139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C-Eb-Gb-Bb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9118" marR="139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06414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DACD6A-475E-FF42-947A-6FFFE43C325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3" y="2636364"/>
            <a:ext cx="2979601" cy="16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F019-FEF0-A34F-B353-EEF4F98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97" y="282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FDACD-05C3-964B-81C6-8C764ACCEFE6}"/>
              </a:ext>
            </a:extLst>
          </p:cNvPr>
          <p:cNvSpPr/>
          <p:nvPr/>
        </p:nvSpPr>
        <p:spPr>
          <a:xfrm>
            <a:off x="4694586" y="1607561"/>
            <a:ext cx="261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7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C7D-1DF9-C749-8E11-610576F9C7B4}"/>
              </a:ext>
            </a:extLst>
          </p:cNvPr>
          <p:cNvSpPr/>
          <p:nvPr/>
        </p:nvSpPr>
        <p:spPr>
          <a:xfrm>
            <a:off x="4519058" y="3110994"/>
            <a:ext cx="28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Dominant 11</a:t>
            </a:r>
            <a:r>
              <a:rPr lang="en-US" sz="3600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th-TH" sz="3600" kern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1F31F-4EB4-D148-937C-71D17E5B976B}"/>
              </a:ext>
            </a:extLst>
          </p:cNvPr>
          <p:cNvSpPr/>
          <p:nvPr/>
        </p:nvSpPr>
        <p:spPr>
          <a:xfrm>
            <a:off x="4686026" y="2346474"/>
            <a:ext cx="261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9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th-TH" sz="6000" kern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D5693-679C-BF45-8E4D-D0F86CF7D7A5}"/>
              </a:ext>
            </a:extLst>
          </p:cNvPr>
          <p:cNvSpPr/>
          <p:nvPr/>
        </p:nvSpPr>
        <p:spPr>
          <a:xfrm>
            <a:off x="4519058" y="3875515"/>
            <a:ext cx="2847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Dominant 13</a:t>
            </a:r>
            <a:r>
              <a:rPr lang="en-US" sz="3600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th-TH" sz="3600" kern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D3B63-C7A9-9444-BBAB-223EC23B4CC6}"/>
              </a:ext>
            </a:extLst>
          </p:cNvPr>
          <p:cNvSpPr/>
          <p:nvPr/>
        </p:nvSpPr>
        <p:spPr>
          <a:xfrm>
            <a:off x="4365971" y="4707009"/>
            <a:ext cx="3527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Dominant 7th #11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30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E286-169C-B747-A9B8-6A45BAB1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C054-94B1-7A42-B20D-E41AB0C3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0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F2A0-8A50-AD40-9A9D-FEDDE82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134E9E-4600-4C4C-AD0C-19B5F9495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50588"/>
              </p:ext>
            </p:extLst>
          </p:nvPr>
        </p:nvGraphicFramePr>
        <p:xfrm>
          <a:off x="2400795" y="4659086"/>
          <a:ext cx="7390410" cy="472440"/>
        </p:xfrm>
        <a:graphic>
          <a:graphicData uri="http://schemas.openxmlformats.org/drawingml/2006/table">
            <a:tbl>
              <a:tblPr firstRow="1" firstCol="1" bandRow="1"/>
              <a:tblGrid>
                <a:gridCol w="3609721">
                  <a:extLst>
                    <a:ext uri="{9D8B030D-6E8A-4147-A177-3AD203B41FA5}">
                      <a16:colId xmlns:a16="http://schemas.microsoft.com/office/drawing/2014/main" val="381533662"/>
                    </a:ext>
                  </a:extLst>
                </a:gridCol>
                <a:gridCol w="3780689">
                  <a:extLst>
                    <a:ext uri="{9D8B030D-6E8A-4147-A177-3AD203B41FA5}">
                      <a16:colId xmlns:a16="http://schemas.microsoft.com/office/drawing/2014/main" val="3571234817"/>
                    </a:ext>
                  </a:extLst>
                </a:gridCol>
              </a:tblGrid>
              <a:tr h="46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1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1-3-5-b7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54" marR="130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1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C-E-G-Bb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54" marR="130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4697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4CEC83-F3E8-CF47-A83B-AFDE180011D5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16" y="2307772"/>
            <a:ext cx="2777345" cy="15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8E83-77BE-814F-98DA-230B8A9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F95BCB-5C76-2846-ACD9-4E173E1DB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80545"/>
              </p:ext>
            </p:extLst>
          </p:nvPr>
        </p:nvGraphicFramePr>
        <p:xfrm>
          <a:off x="2400795" y="4833257"/>
          <a:ext cx="7390410" cy="472440"/>
        </p:xfrm>
        <a:graphic>
          <a:graphicData uri="http://schemas.openxmlformats.org/drawingml/2006/table">
            <a:tbl>
              <a:tblPr firstRow="1" firstCol="1" bandRow="1"/>
              <a:tblGrid>
                <a:gridCol w="3609721">
                  <a:extLst>
                    <a:ext uri="{9D8B030D-6E8A-4147-A177-3AD203B41FA5}">
                      <a16:colId xmlns:a16="http://schemas.microsoft.com/office/drawing/2014/main" val="2770743733"/>
                    </a:ext>
                  </a:extLst>
                </a:gridCol>
                <a:gridCol w="3780689">
                  <a:extLst>
                    <a:ext uri="{9D8B030D-6E8A-4147-A177-3AD203B41FA5}">
                      <a16:colId xmlns:a16="http://schemas.microsoft.com/office/drawing/2014/main" val="2547260848"/>
                    </a:ext>
                  </a:extLst>
                </a:gridCol>
              </a:tblGrid>
              <a:tr h="46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1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1-3-5-b7-9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54" marR="130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1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C-E-G-Bb-D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54" marR="130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07532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54BBC6C-4964-184B-9FA2-218BABA1745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19" y="2293257"/>
            <a:ext cx="2703476" cy="16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31B7-8B9A-F846-9E0C-A44C03C7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Dominant 11</a:t>
            </a:r>
            <a:r>
              <a:rPr lang="en-US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058734-0939-604E-9B7E-F9A80E06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64460"/>
              </p:ext>
            </p:extLst>
          </p:nvPr>
        </p:nvGraphicFramePr>
        <p:xfrm>
          <a:off x="2170415" y="5123543"/>
          <a:ext cx="7851169" cy="494643"/>
        </p:xfrm>
        <a:graphic>
          <a:graphicData uri="http://schemas.openxmlformats.org/drawingml/2006/table">
            <a:tbl>
              <a:tblPr firstRow="1" firstCol="1" bandRow="1"/>
              <a:tblGrid>
                <a:gridCol w="3834771">
                  <a:extLst>
                    <a:ext uri="{9D8B030D-6E8A-4147-A177-3AD203B41FA5}">
                      <a16:colId xmlns:a16="http://schemas.microsoft.com/office/drawing/2014/main" val="2510120615"/>
                    </a:ext>
                  </a:extLst>
                </a:gridCol>
                <a:gridCol w="4016398">
                  <a:extLst>
                    <a:ext uri="{9D8B030D-6E8A-4147-A177-3AD203B41FA5}">
                      <a16:colId xmlns:a16="http://schemas.microsoft.com/office/drawing/2014/main" val="4108490004"/>
                    </a:ext>
                  </a:extLst>
                </a:gridCol>
              </a:tblGrid>
              <a:tr h="49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1-3-5-b7-(9)-11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9118" marR="139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C-E-G-Bb-(D)-F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9118" marR="139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300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6FF6B47-4578-F840-BE00-D002C6C7168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89" y="2235201"/>
            <a:ext cx="2859111" cy="15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F5B6-7C22-E442-8B1F-30BBBE0D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Dominant 13</a:t>
            </a:r>
            <a:r>
              <a:rPr lang="en-US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5F33E6-5129-314A-BF19-F1359F589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2227"/>
              </p:ext>
            </p:extLst>
          </p:nvPr>
        </p:nvGraphicFramePr>
        <p:xfrm>
          <a:off x="1850993" y="5050971"/>
          <a:ext cx="8081541" cy="509157"/>
        </p:xfrm>
        <a:graphic>
          <a:graphicData uri="http://schemas.openxmlformats.org/drawingml/2006/table">
            <a:tbl>
              <a:tblPr firstRow="1" firstCol="1" bandRow="1"/>
              <a:tblGrid>
                <a:gridCol w="3947292">
                  <a:extLst>
                    <a:ext uri="{9D8B030D-6E8A-4147-A177-3AD203B41FA5}">
                      <a16:colId xmlns:a16="http://schemas.microsoft.com/office/drawing/2014/main" val="1012355914"/>
                    </a:ext>
                  </a:extLst>
                </a:gridCol>
                <a:gridCol w="4134249">
                  <a:extLst>
                    <a:ext uri="{9D8B030D-6E8A-4147-A177-3AD203B41FA5}">
                      <a16:colId xmlns:a16="http://schemas.microsoft.com/office/drawing/2014/main" val="2626759373"/>
                    </a:ext>
                  </a:extLst>
                </a:gridCol>
              </a:tblGrid>
              <a:tr h="509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3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1-3-5-b7-(9)-(11)-13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43200" marR="1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3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C-E-G-Bb-(D)-(F)-A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43200" marR="143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023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893C090-8CCC-AA4B-B228-FFF45A7664C8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73" y="2467429"/>
            <a:ext cx="2889564" cy="14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3010-00EE-604D-8EC6-82E2263F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#11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B70D21-2D16-4C47-9E8E-70E0FFE4E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07948"/>
              </p:ext>
            </p:extLst>
          </p:nvPr>
        </p:nvGraphicFramePr>
        <p:xfrm>
          <a:off x="1940043" y="5050972"/>
          <a:ext cx="8311913" cy="523671"/>
        </p:xfrm>
        <a:graphic>
          <a:graphicData uri="http://schemas.openxmlformats.org/drawingml/2006/table">
            <a:tbl>
              <a:tblPr firstRow="1" firstCol="1" bandRow="1"/>
              <a:tblGrid>
                <a:gridCol w="4059814">
                  <a:extLst>
                    <a:ext uri="{9D8B030D-6E8A-4147-A177-3AD203B41FA5}">
                      <a16:colId xmlns:a16="http://schemas.microsoft.com/office/drawing/2014/main" val="4089495987"/>
                    </a:ext>
                  </a:extLst>
                </a:gridCol>
                <a:gridCol w="4252099">
                  <a:extLst>
                    <a:ext uri="{9D8B030D-6E8A-4147-A177-3AD203B41FA5}">
                      <a16:colId xmlns:a16="http://schemas.microsoft.com/office/drawing/2014/main" val="4161458009"/>
                    </a:ext>
                  </a:extLst>
                </a:gridCol>
              </a:tblGrid>
              <a:tr h="523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1-3-5-b7-#11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47282" marR="147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C-E-G-Bb-F#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47282" marR="147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5241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ED0158-EC95-7F4B-88DF-F81205BC3069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54" y="2322286"/>
            <a:ext cx="2920636" cy="17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F019-FEF0-A34F-B353-EEF4F98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36" y="260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FDACD-05C3-964B-81C6-8C764ACCEFE6}"/>
              </a:ext>
            </a:extLst>
          </p:cNvPr>
          <p:cNvSpPr/>
          <p:nvPr/>
        </p:nvSpPr>
        <p:spPr>
          <a:xfrm>
            <a:off x="4279119" y="1869243"/>
            <a:ext cx="3430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 Triad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C7D-1DF9-C749-8E11-610576F9C7B4}"/>
              </a:ext>
            </a:extLst>
          </p:cNvPr>
          <p:cNvSpPr/>
          <p:nvPr/>
        </p:nvSpPr>
        <p:spPr>
          <a:xfrm>
            <a:off x="4217948" y="3697655"/>
            <a:ext cx="3860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Half Diminished 7</a:t>
            </a:r>
            <a:r>
              <a:rPr lang="en-US" sz="3600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en-US" sz="3600" kern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>
              <a:spcAft>
                <a:spcPts val="0"/>
              </a:spcAft>
            </a:pPr>
            <a:r>
              <a:rPr lang="en-US" sz="24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* Minor 7b5</a:t>
            </a:r>
            <a:endParaRPr lang="th-TH" sz="2400" kern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1F31F-4EB4-D148-937C-71D17E5B976B}"/>
              </a:ext>
            </a:extLst>
          </p:cNvPr>
          <p:cNvSpPr/>
          <p:nvPr/>
        </p:nvSpPr>
        <p:spPr>
          <a:xfrm>
            <a:off x="4472025" y="2839960"/>
            <a:ext cx="292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 7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th-TH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EF05-9D3D-3648-B948-CF2E1374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 Triad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B88E0D-C8D3-124E-BB2F-CAEF46A89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64405"/>
              </p:ext>
            </p:extLst>
          </p:nvPr>
        </p:nvGraphicFramePr>
        <p:xfrm>
          <a:off x="2616451" y="4746171"/>
          <a:ext cx="6959097" cy="523671"/>
        </p:xfrm>
        <a:graphic>
          <a:graphicData uri="http://schemas.openxmlformats.org/drawingml/2006/table">
            <a:tbl>
              <a:tblPr firstRow="1" firstCol="1" bandRow="1"/>
              <a:tblGrid>
                <a:gridCol w="3478867">
                  <a:extLst>
                    <a:ext uri="{9D8B030D-6E8A-4147-A177-3AD203B41FA5}">
                      <a16:colId xmlns:a16="http://schemas.microsoft.com/office/drawing/2014/main" val="3029196249"/>
                    </a:ext>
                  </a:extLst>
                </a:gridCol>
                <a:gridCol w="3480230">
                  <a:extLst>
                    <a:ext uri="{9D8B030D-6E8A-4147-A177-3AD203B41FA5}">
                      <a16:colId xmlns:a16="http://schemas.microsoft.com/office/drawing/2014/main" val="4190383411"/>
                    </a:ext>
                  </a:extLst>
                </a:gridCol>
              </a:tblGrid>
              <a:tr h="523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1-b3-b5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47282" marR="147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34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3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-Gb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47282" marR="147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8328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BF6CD-04F6-AD42-BF21-7711D101B42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29" y="2322287"/>
            <a:ext cx="3174079" cy="16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63E6-375D-194E-88AA-CCB5B9CD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 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CA2F2E-FD09-5444-9A9E-21DEE8C70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64067"/>
              </p:ext>
            </p:extLst>
          </p:nvPr>
        </p:nvGraphicFramePr>
        <p:xfrm>
          <a:off x="2423567" y="4731657"/>
          <a:ext cx="7344865" cy="552700"/>
        </p:xfrm>
        <a:graphic>
          <a:graphicData uri="http://schemas.openxmlformats.org/drawingml/2006/table">
            <a:tbl>
              <a:tblPr firstRow="1" firstCol="1" bandRow="1"/>
              <a:tblGrid>
                <a:gridCol w="3671713">
                  <a:extLst>
                    <a:ext uri="{9D8B030D-6E8A-4147-A177-3AD203B41FA5}">
                      <a16:colId xmlns:a16="http://schemas.microsoft.com/office/drawing/2014/main" val="462398333"/>
                    </a:ext>
                  </a:extLst>
                </a:gridCol>
                <a:gridCol w="3673152">
                  <a:extLst>
                    <a:ext uri="{9D8B030D-6E8A-4147-A177-3AD203B41FA5}">
                      <a16:colId xmlns:a16="http://schemas.microsoft.com/office/drawing/2014/main" val="2992362068"/>
                    </a:ext>
                  </a:extLst>
                </a:gridCol>
              </a:tblGrid>
              <a:tr h="552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1-b3-b5-bb7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55447" marR="155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36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36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-Gb-</a:t>
                      </a:r>
                      <a:r>
                        <a:rPr lang="en-US" sz="36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Bbb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55447" marR="155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36625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AFACD5-579F-E44C-A6FE-61E225B6C49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66" y="2119085"/>
            <a:ext cx="3320318" cy="17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588A-7C09-2B43-BBEC-4F3B3CE2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Half Diminished 7</a:t>
            </a:r>
            <a:r>
              <a:rPr lang="en-US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b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* Minor 7b5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46E367-4BFD-FA41-B543-E552DD829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04080"/>
              </p:ext>
            </p:extLst>
          </p:nvPr>
        </p:nvGraphicFramePr>
        <p:xfrm>
          <a:off x="2204343" y="4949372"/>
          <a:ext cx="7151974" cy="538185"/>
        </p:xfrm>
        <a:graphic>
          <a:graphicData uri="http://schemas.openxmlformats.org/drawingml/2006/table">
            <a:tbl>
              <a:tblPr firstRow="1" firstCol="1" bandRow="1"/>
              <a:tblGrid>
                <a:gridCol w="3575286">
                  <a:extLst>
                    <a:ext uri="{9D8B030D-6E8A-4147-A177-3AD203B41FA5}">
                      <a16:colId xmlns:a16="http://schemas.microsoft.com/office/drawing/2014/main" val="437218543"/>
                    </a:ext>
                  </a:extLst>
                </a:gridCol>
                <a:gridCol w="3576688">
                  <a:extLst>
                    <a:ext uri="{9D8B030D-6E8A-4147-A177-3AD203B41FA5}">
                      <a16:colId xmlns:a16="http://schemas.microsoft.com/office/drawing/2014/main" val="433980226"/>
                    </a:ext>
                  </a:extLst>
                </a:gridCol>
              </a:tblGrid>
              <a:tr h="53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1-b3-b5-b7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51365" marR="151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</a:t>
                      </a:r>
                      <a:r>
                        <a:rPr lang="en-US" sz="3500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Eb</a:t>
                      </a:r>
                      <a:r>
                        <a:rPr lang="en-US" sz="35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-Gb-Bb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51365" marR="151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0048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83D271-650F-AD45-AEC7-16EB1260AF4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84" y="2583543"/>
            <a:ext cx="3379727" cy="16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F019-FEF0-A34F-B353-EEF4F98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08" y="2568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</a:t>
            </a:r>
          </a:p>
        </p:txBody>
      </p:sp>
    </p:spTree>
    <p:extLst>
      <p:ext uri="{BB962C8B-B14F-4D97-AF65-F5344CB8AC3E}">
        <p14:creationId xmlns:p14="http://schemas.microsoft.com/office/powerpoint/2010/main" val="214599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F019-FEF0-A34F-B353-EEF4F98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40" y="341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th-TH" b="1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Chord</a:t>
            </a:r>
            <a:r>
              <a:rPr lang="th-TH" b="1" dirty="0">
                <a:latin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FDACD-05C3-964B-81C6-8C764ACCEFE6}"/>
              </a:ext>
            </a:extLst>
          </p:cNvPr>
          <p:cNvSpPr/>
          <p:nvPr/>
        </p:nvSpPr>
        <p:spPr>
          <a:xfrm>
            <a:off x="4628576" y="1667242"/>
            <a:ext cx="240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Triad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C7D-1DF9-C749-8E11-610576F9C7B4}"/>
              </a:ext>
            </a:extLst>
          </p:cNvPr>
          <p:cNvSpPr/>
          <p:nvPr/>
        </p:nvSpPr>
        <p:spPr>
          <a:xfrm>
            <a:off x="4883090" y="2983128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6</a:t>
            </a:r>
            <a:r>
              <a:rPr lang="en-US" sz="3600" kern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1F31F-4EB4-D148-937C-71D17E5B976B}"/>
              </a:ext>
            </a:extLst>
          </p:cNvPr>
          <p:cNvSpPr/>
          <p:nvPr/>
        </p:nvSpPr>
        <p:spPr>
          <a:xfrm>
            <a:off x="4821481" y="2337567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6/9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D5693-679C-BF45-8E4D-D0F86CF7D7A5}"/>
              </a:ext>
            </a:extLst>
          </p:cNvPr>
          <p:cNvSpPr/>
          <p:nvPr/>
        </p:nvSpPr>
        <p:spPr>
          <a:xfrm>
            <a:off x="4936896" y="3639599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7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4C67B-A95C-2045-A161-36D95F634D0A}"/>
              </a:ext>
            </a:extLst>
          </p:cNvPr>
          <p:cNvSpPr/>
          <p:nvPr/>
        </p:nvSpPr>
        <p:spPr>
          <a:xfrm>
            <a:off x="5001016" y="4885220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9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D3B63-C7A9-9444-BBAB-223EC23B4CC6}"/>
              </a:ext>
            </a:extLst>
          </p:cNvPr>
          <p:cNvSpPr/>
          <p:nvPr/>
        </p:nvSpPr>
        <p:spPr>
          <a:xfrm>
            <a:off x="4821481" y="424463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13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61C9E-7752-EC48-AB37-4AC94A67D8E1}"/>
              </a:ext>
            </a:extLst>
          </p:cNvPr>
          <p:cNvSpPr/>
          <p:nvPr/>
        </p:nvSpPr>
        <p:spPr>
          <a:xfrm>
            <a:off x="4663328" y="5587192"/>
            <a:ext cx="2334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7#11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52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C80A-452D-8147-9312-27D4CD28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77" y="4859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7FCE46-F1EB-B842-BA18-212BC15CB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6396"/>
              </p:ext>
            </p:extLst>
          </p:nvPr>
        </p:nvGraphicFramePr>
        <p:xfrm>
          <a:off x="2468226" y="5007427"/>
          <a:ext cx="6603702" cy="596243"/>
        </p:xfrm>
        <a:graphic>
          <a:graphicData uri="http://schemas.openxmlformats.org/drawingml/2006/table">
            <a:tbl>
              <a:tblPr firstRow="1" firstCol="1" bandRow="1"/>
              <a:tblGrid>
                <a:gridCol w="3302627">
                  <a:extLst>
                    <a:ext uri="{9D8B030D-6E8A-4147-A177-3AD203B41FA5}">
                      <a16:colId xmlns:a16="http://schemas.microsoft.com/office/drawing/2014/main" val="2787545452"/>
                    </a:ext>
                  </a:extLst>
                </a:gridCol>
                <a:gridCol w="3301075">
                  <a:extLst>
                    <a:ext uri="{9D8B030D-6E8A-4147-A177-3AD203B41FA5}">
                      <a16:colId xmlns:a16="http://schemas.microsoft.com/office/drawing/2014/main" val="566765294"/>
                    </a:ext>
                  </a:extLst>
                </a:gridCol>
              </a:tblGrid>
              <a:tr h="596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9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1-3-#5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7693" marR="167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9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C-E-G#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7693" marR="167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568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D29273C-6C68-4B43-92B6-959A2DF5B00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39" y="2583543"/>
            <a:ext cx="3013972" cy="16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F019-FEF0-A34F-B353-EEF4F98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44" y="2563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FDACD-05C3-964B-81C6-8C764ACCEFE6}"/>
              </a:ext>
            </a:extLst>
          </p:cNvPr>
          <p:cNvSpPr/>
          <p:nvPr/>
        </p:nvSpPr>
        <p:spPr>
          <a:xfrm>
            <a:off x="5291384" y="2036080"/>
            <a:ext cx="3430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Sus4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1F31F-4EB4-D148-937C-71D17E5B976B}"/>
              </a:ext>
            </a:extLst>
          </p:cNvPr>
          <p:cNvSpPr/>
          <p:nvPr/>
        </p:nvSpPr>
        <p:spPr>
          <a:xfrm>
            <a:off x="5291384" y="3038477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Sus2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139E7-CDE3-EE44-B1AA-AAEBDE685BD3}"/>
              </a:ext>
            </a:extLst>
          </p:cNvPr>
          <p:cNvSpPr/>
          <p:nvPr/>
        </p:nvSpPr>
        <p:spPr>
          <a:xfrm>
            <a:off x="5175968" y="413898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7Sus4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6E315-488E-1040-AE39-56DFBDD93B72}"/>
              </a:ext>
            </a:extLst>
          </p:cNvPr>
          <p:cNvSpPr/>
          <p:nvPr/>
        </p:nvSpPr>
        <p:spPr>
          <a:xfrm>
            <a:off x="5175968" y="5109704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7Sus2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D103-3B5B-FB43-B8EF-EADE8286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Sus4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E98EA1-DC3F-3F49-9239-08C42BF0E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50202"/>
              </p:ext>
            </p:extLst>
          </p:nvPr>
        </p:nvGraphicFramePr>
        <p:xfrm>
          <a:off x="3115660" y="4891315"/>
          <a:ext cx="5960679" cy="538185"/>
        </p:xfrm>
        <a:graphic>
          <a:graphicData uri="http://schemas.openxmlformats.org/drawingml/2006/table">
            <a:tbl>
              <a:tblPr firstRow="1" firstCol="1" bandRow="1"/>
              <a:tblGrid>
                <a:gridCol w="2981040">
                  <a:extLst>
                    <a:ext uri="{9D8B030D-6E8A-4147-A177-3AD203B41FA5}">
                      <a16:colId xmlns:a16="http://schemas.microsoft.com/office/drawing/2014/main" val="1952364673"/>
                    </a:ext>
                  </a:extLst>
                </a:gridCol>
                <a:gridCol w="2979639">
                  <a:extLst>
                    <a:ext uri="{9D8B030D-6E8A-4147-A177-3AD203B41FA5}">
                      <a16:colId xmlns:a16="http://schemas.microsoft.com/office/drawing/2014/main" val="4062624076"/>
                    </a:ext>
                  </a:extLst>
                </a:gridCol>
              </a:tblGrid>
              <a:tr h="53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1-4-5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51365" marR="151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5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C-F-G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51365" marR="151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02249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72B646-B36D-4744-9BFF-F2DCCEB937B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11" y="2452914"/>
            <a:ext cx="2837372" cy="16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4C41-5345-3F4D-99ED-292170EC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Sus2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F27021-AEC8-1C4D-905B-046072837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5797"/>
              </p:ext>
            </p:extLst>
          </p:nvPr>
        </p:nvGraphicFramePr>
        <p:xfrm>
          <a:off x="2874529" y="5021944"/>
          <a:ext cx="6442941" cy="581728"/>
        </p:xfrm>
        <a:graphic>
          <a:graphicData uri="http://schemas.openxmlformats.org/drawingml/2006/table">
            <a:tbl>
              <a:tblPr firstRow="1" firstCol="1" bandRow="1"/>
              <a:tblGrid>
                <a:gridCol w="3222228">
                  <a:extLst>
                    <a:ext uri="{9D8B030D-6E8A-4147-A177-3AD203B41FA5}">
                      <a16:colId xmlns:a16="http://schemas.microsoft.com/office/drawing/2014/main" val="4256894053"/>
                    </a:ext>
                  </a:extLst>
                </a:gridCol>
                <a:gridCol w="3220713">
                  <a:extLst>
                    <a:ext uri="{9D8B030D-6E8A-4147-A177-3AD203B41FA5}">
                      <a16:colId xmlns:a16="http://schemas.microsoft.com/office/drawing/2014/main" val="332650842"/>
                    </a:ext>
                  </a:extLst>
                </a:gridCol>
              </a:tblGrid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1-2-5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3611" marR="163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C-D-G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3611" marR="163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9201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B66809D-21FB-024A-8FFB-E0827B68A94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89" y="2115942"/>
            <a:ext cx="3106420" cy="17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FA92-E7B1-B044-9025-1033D48A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7Sus4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37DE1F-5D7C-064D-8EAB-5B7B3F1FE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51924"/>
              </p:ext>
            </p:extLst>
          </p:nvPr>
        </p:nvGraphicFramePr>
        <p:xfrm>
          <a:off x="2230521" y="5079999"/>
          <a:ext cx="7407463" cy="670560"/>
        </p:xfrm>
        <a:graphic>
          <a:graphicData uri="http://schemas.openxmlformats.org/drawingml/2006/table">
            <a:tbl>
              <a:tblPr firstRow="1" firstCol="1" bandRow="1"/>
              <a:tblGrid>
                <a:gridCol w="3704602">
                  <a:extLst>
                    <a:ext uri="{9D8B030D-6E8A-4147-A177-3AD203B41FA5}">
                      <a16:colId xmlns:a16="http://schemas.microsoft.com/office/drawing/2014/main" val="1307222654"/>
                    </a:ext>
                  </a:extLst>
                </a:gridCol>
                <a:gridCol w="3702861">
                  <a:extLst>
                    <a:ext uri="{9D8B030D-6E8A-4147-A177-3AD203B41FA5}">
                      <a16:colId xmlns:a16="http://schemas.microsoft.com/office/drawing/2014/main" val="2603211520"/>
                    </a:ext>
                  </a:extLst>
                </a:gridCol>
              </a:tblGrid>
              <a:tr h="668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1-4-5-b7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88104" marR="18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C-F-G-Bb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88104" marR="18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2454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61D2EE-3EC3-784A-968B-ACF02745BF9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28" y="2278742"/>
            <a:ext cx="3077247" cy="16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0CFB-FA71-2E46-82FA-39C33C86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7Sus2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7CF75F-7E30-684A-A8A3-F4B8CCC80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07463"/>
              </p:ext>
            </p:extLst>
          </p:nvPr>
        </p:nvGraphicFramePr>
        <p:xfrm>
          <a:off x="2874529" y="5210628"/>
          <a:ext cx="6442941" cy="581728"/>
        </p:xfrm>
        <a:graphic>
          <a:graphicData uri="http://schemas.openxmlformats.org/drawingml/2006/table">
            <a:tbl>
              <a:tblPr firstRow="1" firstCol="1" bandRow="1"/>
              <a:tblGrid>
                <a:gridCol w="3222228">
                  <a:extLst>
                    <a:ext uri="{9D8B030D-6E8A-4147-A177-3AD203B41FA5}">
                      <a16:colId xmlns:a16="http://schemas.microsoft.com/office/drawing/2014/main" val="1072601792"/>
                    </a:ext>
                  </a:extLst>
                </a:gridCol>
                <a:gridCol w="3220713">
                  <a:extLst>
                    <a:ext uri="{9D8B030D-6E8A-4147-A177-3AD203B41FA5}">
                      <a16:colId xmlns:a16="http://schemas.microsoft.com/office/drawing/2014/main" val="3570906497"/>
                    </a:ext>
                  </a:extLst>
                </a:gridCol>
              </a:tblGrid>
              <a:tr h="58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1-2-5-b7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3611" marR="163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C-D-G-Bb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3611" marR="163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5529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BBD921-4520-E94F-86EC-2FAC88DF5FB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29" y="2322286"/>
            <a:ext cx="3385565" cy="18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5B4C-F20F-164C-99A7-51BC249E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1" y="26293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latin typeface="Times New Roman" panose="02020603050405020304" pitchFamily="18" charset="0"/>
              </a:rPr>
              <a:t>ทำแบบฝึกหัด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88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F7CB-6468-D241-8962-E6594C8A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426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 Chord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81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752-B407-8343-8C9B-B9B5753F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5F43A-46AB-A949-8D13-1370CFD30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456" y="2380343"/>
            <a:ext cx="9128181" cy="20944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EBD7C-5C97-5F43-B34A-F6F51F903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71" y="4893148"/>
            <a:ext cx="9536395" cy="10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973EAC-5836-2145-85A2-0967B4EC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974"/>
            <a:ext cx="12192000" cy="2925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A1147-71B2-EC4F-B741-DD0A4575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5007428"/>
            <a:ext cx="10909300" cy="1168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DD0C8B-6787-BC46-B9F2-0D9DF0FD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28041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Seventh Chord Inversions</a:t>
            </a:r>
          </a:p>
        </p:txBody>
      </p:sp>
    </p:spTree>
    <p:extLst>
      <p:ext uri="{BB962C8B-B14F-4D97-AF65-F5344CB8AC3E}">
        <p14:creationId xmlns:p14="http://schemas.microsoft.com/office/powerpoint/2010/main" val="17557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1EB5-6458-AC4E-A854-8EBD5146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Triad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CD0AF9-17CF-374E-B86F-D931CF000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08462"/>
              </p:ext>
            </p:extLst>
          </p:nvPr>
        </p:nvGraphicFramePr>
        <p:xfrm>
          <a:off x="4084343" y="5106304"/>
          <a:ext cx="3510280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1890395">
                  <a:extLst>
                    <a:ext uri="{9D8B030D-6E8A-4147-A177-3AD203B41FA5}">
                      <a16:colId xmlns:a16="http://schemas.microsoft.com/office/drawing/2014/main" val="3671519028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34384229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945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1A415FB-7B80-9C42-A3E0-A79C908F8134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94"/>
          <a:stretch/>
        </p:blipFill>
        <p:spPr bwMode="auto">
          <a:xfrm>
            <a:off x="4340859" y="2445234"/>
            <a:ext cx="2997249" cy="2394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74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AA57-AC7D-8D4F-8898-58F82A7E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Major 6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A28EB7-6BB0-484F-AFBD-F8239506B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69507"/>
              </p:ext>
            </p:extLst>
          </p:nvPr>
        </p:nvGraphicFramePr>
        <p:xfrm>
          <a:off x="4340860" y="5011782"/>
          <a:ext cx="3510280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1890395">
                  <a:extLst>
                    <a:ext uri="{9D8B030D-6E8A-4147-A177-3AD203B41FA5}">
                      <a16:colId xmlns:a16="http://schemas.microsoft.com/office/drawing/2014/main" val="2938694771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1085574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4588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DE96674-44D2-AF4C-954B-376C3CF8F29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41" b="5736"/>
          <a:stretch/>
        </p:blipFill>
        <p:spPr bwMode="auto">
          <a:xfrm>
            <a:off x="4622111" y="2236424"/>
            <a:ext cx="2619912" cy="2229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5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89F-C330-A446-9EDA-F817807E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6/9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F56A18-2F9A-4740-AB80-EF0BA23D0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82822"/>
              </p:ext>
            </p:extLst>
          </p:nvPr>
        </p:nvGraphicFramePr>
        <p:xfrm>
          <a:off x="4340860" y="5005362"/>
          <a:ext cx="3510280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1890395">
                  <a:extLst>
                    <a:ext uri="{9D8B030D-6E8A-4147-A177-3AD203B41FA5}">
                      <a16:colId xmlns:a16="http://schemas.microsoft.com/office/drawing/2014/main" val="3824400815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540184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1-3-5-6-9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C-E-G-A-D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26B153-2846-2B4E-8A10-9ED7B182C33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04"/>
          <a:stretch/>
        </p:blipFill>
        <p:spPr bwMode="auto">
          <a:xfrm>
            <a:off x="4731658" y="2571523"/>
            <a:ext cx="2471782" cy="191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2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1FE5-4FDA-9340-9C2C-015F297D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7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5302C4-6FE8-144E-8825-3DE255C79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43029"/>
              </p:ext>
            </p:extLst>
          </p:nvPr>
        </p:nvGraphicFramePr>
        <p:xfrm>
          <a:off x="4340860" y="5037945"/>
          <a:ext cx="3510280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1890395">
                  <a:extLst>
                    <a:ext uri="{9D8B030D-6E8A-4147-A177-3AD203B41FA5}">
                      <a16:colId xmlns:a16="http://schemas.microsoft.com/office/drawing/2014/main" val="2247378712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139731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5334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6FC7D5-2853-CF4E-A1C4-A0848F07E4E9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78" b="12609"/>
          <a:stretch/>
        </p:blipFill>
        <p:spPr bwMode="auto">
          <a:xfrm>
            <a:off x="4586197" y="2397083"/>
            <a:ext cx="3019606" cy="2117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34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F5DF-1816-514A-ACE7-126E44D7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9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F77AB5-CBD9-6F41-B3F0-DA0B543CD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15541"/>
              </p:ext>
            </p:extLst>
          </p:nvPr>
        </p:nvGraphicFramePr>
        <p:xfrm>
          <a:off x="4020457" y="4847772"/>
          <a:ext cx="4151086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2235489">
                  <a:extLst>
                    <a:ext uri="{9D8B030D-6E8A-4147-A177-3AD203B41FA5}">
                      <a16:colId xmlns:a16="http://schemas.microsoft.com/office/drawing/2014/main" val="3392246288"/>
                    </a:ext>
                  </a:extLst>
                </a:gridCol>
                <a:gridCol w="1915597">
                  <a:extLst>
                    <a:ext uri="{9D8B030D-6E8A-4147-A177-3AD203B41FA5}">
                      <a16:colId xmlns:a16="http://schemas.microsoft.com/office/drawing/2014/main" val="2560618494"/>
                    </a:ext>
                  </a:extLst>
                </a:gridCol>
              </a:tblGrid>
              <a:tr h="422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1-3-5-7-9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C-E-G-B-D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87432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6FFD02-9DE5-114B-B603-AF1C5B47718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22"/>
          <a:stretch/>
        </p:blipFill>
        <p:spPr bwMode="auto">
          <a:xfrm>
            <a:off x="4822704" y="2590029"/>
            <a:ext cx="2546592" cy="1909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5FF9-53FC-144E-B586-882B00A0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13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314E2B-4AE7-8E45-9AE7-0B6D8E0CC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54077"/>
              </p:ext>
            </p:extLst>
          </p:nvPr>
        </p:nvGraphicFramePr>
        <p:xfrm>
          <a:off x="3621856" y="5066642"/>
          <a:ext cx="5626316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3029946">
                  <a:extLst>
                    <a:ext uri="{9D8B030D-6E8A-4147-A177-3AD203B41FA5}">
                      <a16:colId xmlns:a16="http://schemas.microsoft.com/office/drawing/2014/main" val="2786491332"/>
                    </a:ext>
                  </a:extLst>
                </a:gridCol>
                <a:gridCol w="2596370">
                  <a:extLst>
                    <a:ext uri="{9D8B030D-6E8A-4147-A177-3AD203B41FA5}">
                      <a16:colId xmlns:a16="http://schemas.microsoft.com/office/drawing/2014/main" val="840484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1-3-5-7-(9)-(11)-13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C-E-G-B-(D)-(F)-A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1053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A6B30F8-08D4-4044-BA73-09FBD37A1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2638" y="2227138"/>
            <a:ext cx="2286723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270</Words>
  <Application>Microsoft Macintosh PowerPoint</Application>
  <PresentationFormat>Widescreen</PresentationFormat>
  <Paragraphs>127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Principle of Chord Diatonic Chord </vt:lpstr>
      <vt:lpstr>PowerPoint Presentation</vt:lpstr>
      <vt:lpstr>Major Chord </vt:lpstr>
      <vt:lpstr>Major Triad</vt:lpstr>
      <vt:lpstr>Major 6</vt:lpstr>
      <vt:lpstr>Major 6/9 </vt:lpstr>
      <vt:lpstr>Major 7 </vt:lpstr>
      <vt:lpstr> Major 9 </vt:lpstr>
      <vt:lpstr>Major 13 </vt:lpstr>
      <vt:lpstr> Major 7#11</vt:lpstr>
      <vt:lpstr>Minor Chord </vt:lpstr>
      <vt:lpstr>Minor Triad</vt:lpstr>
      <vt:lpstr>Minor 6th</vt:lpstr>
      <vt:lpstr>Minor 6/9</vt:lpstr>
      <vt:lpstr>Minor 7</vt:lpstr>
      <vt:lpstr>Minor 9 </vt:lpstr>
      <vt:lpstr>Minor 11</vt:lpstr>
      <vt:lpstr>Minor 7b5 *half Diminished </vt:lpstr>
      <vt:lpstr>Dominant</vt:lpstr>
      <vt:lpstr>Dominant 7th</vt:lpstr>
      <vt:lpstr>Dominant 9th</vt:lpstr>
      <vt:lpstr>Dominant 11th</vt:lpstr>
      <vt:lpstr>Dominant 13th</vt:lpstr>
      <vt:lpstr>Dominant 7th #11 </vt:lpstr>
      <vt:lpstr>Diminished</vt:lpstr>
      <vt:lpstr>Diminished Triad</vt:lpstr>
      <vt:lpstr>Diminished 7th</vt:lpstr>
      <vt:lpstr>Half Diminished 7th * Minor 7b5</vt:lpstr>
      <vt:lpstr>Augmented</vt:lpstr>
      <vt:lpstr>Augmented</vt:lpstr>
      <vt:lpstr>Sus</vt:lpstr>
      <vt:lpstr>Sus4</vt:lpstr>
      <vt:lpstr>Sus2</vt:lpstr>
      <vt:lpstr>7Sus4</vt:lpstr>
      <vt:lpstr>7Sus2</vt:lpstr>
      <vt:lpstr>ทำแบบฝึกหัด</vt:lpstr>
      <vt:lpstr>Inversion Chord </vt:lpstr>
      <vt:lpstr>Triads</vt:lpstr>
      <vt:lpstr>Dominant Seventh Chord Inversions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Blues Form </dc:title>
  <dc:creator>Krittavit Pommitawon</dc:creator>
  <cp:lastModifiedBy>Krittavit Pommitawon</cp:lastModifiedBy>
  <cp:revision>35</cp:revision>
  <dcterms:created xsi:type="dcterms:W3CDTF">2020-12-10T15:53:02Z</dcterms:created>
  <dcterms:modified xsi:type="dcterms:W3CDTF">2021-12-16T03:57:51Z</dcterms:modified>
</cp:coreProperties>
</file>