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65" r:id="rId5"/>
    <p:sldId id="268" r:id="rId6"/>
    <p:sldId id="310" r:id="rId7"/>
    <p:sldId id="270" r:id="rId8"/>
    <p:sldId id="263" r:id="rId9"/>
    <p:sldId id="258" r:id="rId10"/>
    <p:sldId id="259" r:id="rId11"/>
    <p:sldId id="260" r:id="rId12"/>
    <p:sldId id="261" r:id="rId13"/>
    <p:sldId id="262" r:id="rId14"/>
    <p:sldId id="267" r:id="rId15"/>
    <p:sldId id="309" r:id="rId16"/>
    <p:sldId id="271" r:id="rId17"/>
    <p:sldId id="311" r:id="rId18"/>
    <p:sldId id="293" r:id="rId19"/>
    <p:sldId id="315" r:id="rId20"/>
    <p:sldId id="312" r:id="rId21"/>
    <p:sldId id="294" r:id="rId22"/>
    <p:sldId id="313" r:id="rId23"/>
    <p:sldId id="314" r:id="rId24"/>
    <p:sldId id="316" r:id="rId25"/>
    <p:sldId id="296" r:id="rId26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65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63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325C6-1652-4C85-9924-33B0876DA28E}" type="datetimeFigureOut">
              <a:rPr lang="th-TH" smtClean="0"/>
              <a:t>14/12/66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1B59A-8A4E-4F54-AC07-B059F2D9296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85251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325C6-1652-4C85-9924-33B0876DA28E}" type="datetimeFigureOut">
              <a:rPr lang="th-TH" smtClean="0"/>
              <a:t>14/12/66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1B59A-8A4E-4F54-AC07-B059F2D9296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01809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325C6-1652-4C85-9924-33B0876DA28E}" type="datetimeFigureOut">
              <a:rPr lang="th-TH" smtClean="0"/>
              <a:t>14/12/66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1B59A-8A4E-4F54-AC07-B059F2D9296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07240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325C6-1652-4C85-9924-33B0876DA28E}" type="datetimeFigureOut">
              <a:rPr lang="th-TH" smtClean="0"/>
              <a:t>14/12/66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1B59A-8A4E-4F54-AC07-B059F2D9296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56693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325C6-1652-4C85-9924-33B0876DA28E}" type="datetimeFigureOut">
              <a:rPr lang="th-TH" smtClean="0"/>
              <a:t>14/12/66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1B59A-8A4E-4F54-AC07-B059F2D9296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20476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325C6-1652-4C85-9924-33B0876DA28E}" type="datetimeFigureOut">
              <a:rPr lang="th-TH" smtClean="0"/>
              <a:t>14/12/66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1B59A-8A4E-4F54-AC07-B059F2D9296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403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325C6-1652-4C85-9924-33B0876DA28E}" type="datetimeFigureOut">
              <a:rPr lang="th-TH" smtClean="0"/>
              <a:t>14/12/66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1B59A-8A4E-4F54-AC07-B059F2D9296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73200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325C6-1652-4C85-9924-33B0876DA28E}" type="datetimeFigureOut">
              <a:rPr lang="th-TH" smtClean="0"/>
              <a:t>14/12/66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1B59A-8A4E-4F54-AC07-B059F2D9296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24550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325C6-1652-4C85-9924-33B0876DA28E}" type="datetimeFigureOut">
              <a:rPr lang="th-TH" smtClean="0"/>
              <a:t>14/12/66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1B59A-8A4E-4F54-AC07-B059F2D9296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68013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325C6-1652-4C85-9924-33B0876DA28E}" type="datetimeFigureOut">
              <a:rPr lang="th-TH" smtClean="0"/>
              <a:t>14/12/66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1B59A-8A4E-4F54-AC07-B059F2D9296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98464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325C6-1652-4C85-9924-33B0876DA28E}" type="datetimeFigureOut">
              <a:rPr lang="th-TH" smtClean="0"/>
              <a:t>14/12/66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1B59A-8A4E-4F54-AC07-B059F2D9296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02427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325C6-1652-4C85-9924-33B0876DA28E}" type="datetimeFigureOut">
              <a:rPr lang="th-TH" smtClean="0"/>
              <a:t>14/12/66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1B59A-8A4E-4F54-AC07-B059F2D9296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18451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th-TH" sz="4000" dirty="0">
                <a:latin typeface="9 LUANG" panose="02000606020000020000" pitchFamily="50" charset="-34"/>
                <a:cs typeface="9 LUANG" panose="02000606020000020000" pitchFamily="50" charset="-34"/>
              </a:rPr>
              <a:t>วัสดุและเทคนิคทางการออกแบบ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9 LUANG" panose="02000606020000020000" pitchFamily="50" charset="-34"/>
                <a:cs typeface="9 LUANG" panose="02000606020000020000" pitchFamily="50" charset="-34"/>
              </a:rPr>
              <a:t>Material and Techniques for Design</a:t>
            </a:r>
            <a:endParaRPr lang="th-TH" dirty="0">
              <a:latin typeface="9 LUANG" panose="02000606020000020000" pitchFamily="50" charset="-34"/>
              <a:cs typeface="9 LUANG" panose="02000606020000020000" pitchFamily="50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25184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th-TH" sz="2800" dirty="0">
                <a:latin typeface="9 LUANG" panose="02000606020000020000" pitchFamily="50" charset="-34"/>
                <a:cs typeface="9 LUANG" panose="02000606020000020000" pitchFamily="50" charset="-34"/>
              </a:rPr>
              <a:t>ความแข็งของวัสดุ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th-TH" sz="2200" b="1" dirty="0"/>
              <a:t>ความแข็งของวัสดุ</a:t>
            </a:r>
          </a:p>
          <a:p>
            <a:pPr lvl="1">
              <a:lnSpc>
                <a:spcPct val="120000"/>
              </a:lnSpc>
            </a:pPr>
            <a:r>
              <a:rPr lang="th-TH" sz="1900" dirty="0"/>
              <a:t>หมายถึง ความทนทานต่อการตัดและการขูดขีด</a:t>
            </a:r>
          </a:p>
          <a:p>
            <a:pPr lvl="1">
              <a:lnSpc>
                <a:spcPct val="120000"/>
              </a:lnSpc>
            </a:pPr>
            <a:r>
              <a:rPr lang="th-TH" sz="1900" dirty="0"/>
              <a:t>วัสดุที่มีความแข็งมากจะทนทานต่อการขูดขีดมาก หรือกล่าวได้อีกอย่างว่าวัสดุใดที่เกิดรอยจะมีความแข็งน้อยกว่าวัสดุที่ไม่เกิดรอย ตัวอย่างเช่น เมื่อเราเอาตะปูไปขูดกับไม้ จะพบว่าไม้เกิดรอยนั่นแสดงว่าตะปูมีความแข็งมากกว่าไม้</a:t>
            </a:r>
          </a:p>
          <a:p>
            <a:pPr lvl="1">
              <a:lnSpc>
                <a:spcPct val="120000"/>
              </a:lnSpc>
            </a:pPr>
            <a:r>
              <a:rPr lang="th-TH" sz="1900" dirty="0"/>
              <a:t>การใช้ความยืดหยุ่นในชีวิตประจำวัน  ให้เหมาะแก่การใช้ประโยชน์และใช้งานได้ เช่น กล่องสำหรับเก็บของ โต๊ะ เก้าอี้ แก้ว กระเบื้อง ม้านั่ง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09353" y="1947517"/>
            <a:ext cx="4444447" cy="296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044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th-TH" sz="2800" dirty="0">
                <a:latin typeface="9 LUANG" panose="02000606020000020000" pitchFamily="50" charset="-34"/>
                <a:cs typeface="9 LUANG" panose="02000606020000020000" pitchFamily="50" charset="-34"/>
              </a:rPr>
              <a:t>ความเหนียวของวัสดุ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th-TH" sz="20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ความเหนียวของวัสดุ</a:t>
            </a:r>
          </a:p>
          <a:p>
            <a:pPr lvl="1">
              <a:lnSpc>
                <a:spcPct val="120000"/>
              </a:lnSpc>
            </a:pPr>
            <a:r>
              <a:rPr lang="th-TH" sz="1900" dirty="0">
                <a:latin typeface="Cordia New" panose="020B0304020202020204" pitchFamily="34" charset="-34"/>
                <a:cs typeface="Cordia New" panose="020B0304020202020204" pitchFamily="34" charset="-34"/>
              </a:rPr>
              <a:t>หมายถึง ความสามารถในการรับน้ำหนักของวัสดุ ดึงขาดยาก</a:t>
            </a:r>
          </a:p>
          <a:p>
            <a:pPr lvl="1">
              <a:lnSpc>
                <a:spcPct val="120000"/>
              </a:lnSpc>
            </a:pPr>
            <a:r>
              <a:rPr lang="th-TH" sz="1900" dirty="0">
                <a:latin typeface="Cordia New" panose="020B0304020202020204" pitchFamily="34" charset="-34"/>
                <a:cs typeface="Cordia New" panose="020B0304020202020204" pitchFamily="34" charset="-34"/>
              </a:rPr>
              <a:t>ถ้าเราทำการพิจารณาด้านความเหนียวสามารถทำได้ 2 วิธี คือ</a:t>
            </a:r>
          </a:p>
          <a:p>
            <a:pPr marL="914400" lvl="2" indent="0">
              <a:lnSpc>
                <a:spcPct val="120000"/>
              </a:lnSpc>
              <a:buNone/>
            </a:pPr>
            <a:r>
              <a:rPr lang="th-TH" sz="1900" dirty="0">
                <a:latin typeface="Cordia New" panose="020B0304020202020204" pitchFamily="34" charset="-34"/>
                <a:cs typeface="Cordia New" panose="020B0304020202020204" pitchFamily="34" charset="-34"/>
              </a:rPr>
              <a:t>1. ความสามารถในการดึงเป็นเส้น</a:t>
            </a:r>
          </a:p>
          <a:p>
            <a:pPr marL="914400" lvl="2" indent="0">
              <a:lnSpc>
                <a:spcPct val="120000"/>
              </a:lnSpc>
              <a:buNone/>
            </a:pPr>
            <a:r>
              <a:rPr lang="th-TH" sz="1900" dirty="0">
                <a:latin typeface="Cordia New" panose="020B0304020202020204" pitchFamily="34" charset="-34"/>
                <a:cs typeface="Cordia New" panose="020B0304020202020204" pitchFamily="34" charset="-34"/>
              </a:rPr>
              <a:t>2. ความสามารถในการตีเป็นแผ่นบางได้</a:t>
            </a:r>
          </a:p>
          <a:p>
            <a:pPr lvl="1">
              <a:lnSpc>
                <a:spcPct val="120000"/>
              </a:lnSpc>
            </a:pPr>
            <a:r>
              <a:rPr lang="th-TH" sz="1900" dirty="0">
                <a:latin typeface="Cordia New" panose="020B0304020202020204" pitchFamily="34" charset="-34"/>
                <a:cs typeface="Cordia New" panose="020B0304020202020204" pitchFamily="34" charset="-34"/>
              </a:rPr>
              <a:t>การใช้ความยืดหยุ่นในชีวิตประจำวันเช่น ใช้เชือกในการผูกสิ่งของ เบ็ดตกปลา วัสดุในการทำสะพานแขวน เป็นต้น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95098" y="1825625"/>
            <a:ext cx="4458701" cy="296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942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th-TH" sz="2800" dirty="0">
                <a:latin typeface="9 LUANG" panose="02000606020000020000" pitchFamily="50" charset="-34"/>
                <a:cs typeface="9 LUANG" panose="02000606020000020000" pitchFamily="50" charset="-34"/>
              </a:rPr>
              <a:t>การนำความร้อนของวัสดุ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lvl="1">
              <a:lnSpc>
                <a:spcPct val="120000"/>
              </a:lnSpc>
            </a:pPr>
            <a:r>
              <a:rPr lang="th-TH" sz="2500" dirty="0">
                <a:latin typeface="Cordia New" panose="020B0304020202020204" pitchFamily="34" charset="-34"/>
                <a:cs typeface="Cordia New" panose="020B0304020202020204" pitchFamily="34" charset="-34"/>
              </a:rPr>
              <a:t>หมายถึง การถ่ายเทพลังงานความร้อนจากอนุภาคหนึ่งสู่อนุภาคหนึ่ง และถ่ายทอดกันไปเรื่อยๆ ภายในเนื้อของวัตถุ</a:t>
            </a:r>
          </a:p>
          <a:p>
            <a:pPr lvl="1">
              <a:lnSpc>
                <a:spcPct val="120000"/>
              </a:lnSpc>
            </a:pPr>
            <a:r>
              <a:rPr lang="th-TH" sz="2500" dirty="0">
                <a:latin typeface="Cordia New" panose="020B0304020202020204" pitchFamily="34" charset="-34"/>
                <a:cs typeface="Cordia New" panose="020B0304020202020204" pitchFamily="34" charset="-34"/>
              </a:rPr>
              <a:t>วัสดุแต่ละชนิดสามารถนำความร้อนได้แตกต่างกัน วัสดุที่นำความร้อนได้ดีจะถ่ายเทพลังงานความร้อนได้เร็วและมาก เมื่อวัสดุชนิดนั้นได้รับความร้อนที่บริเวณใดบริเวณหนึ่ง จะถ่ายโอนความร้อนไปสู่บริเวณอื่นด้วย วัสดุบางชนิดไม่นำความร้อน เราจึงสามารถจำแนกสมบัติการนำความร้อนของวัสดุได้ 2 ประเภท คือ </a:t>
            </a:r>
            <a:r>
              <a:rPr lang="en-US" sz="2500" dirty="0">
                <a:latin typeface="Cordia New" panose="020B0304020202020204" pitchFamily="34" charset="-34"/>
                <a:cs typeface="Cordia New" panose="020B0304020202020204" pitchFamily="34" charset="-34"/>
              </a:rPr>
              <a:t>1) </a:t>
            </a:r>
            <a:r>
              <a:rPr lang="th-TH" sz="2500" dirty="0">
                <a:latin typeface="Cordia New" panose="020B0304020202020204" pitchFamily="34" charset="-34"/>
                <a:cs typeface="Cordia New" panose="020B0304020202020204" pitchFamily="34" charset="-34"/>
              </a:rPr>
              <a:t>ตัวนำความร้อน และ </a:t>
            </a:r>
            <a:r>
              <a:rPr lang="en-US" sz="2500" dirty="0">
                <a:latin typeface="Cordia New" panose="020B0304020202020204" pitchFamily="34" charset="-34"/>
                <a:cs typeface="Cordia New" panose="020B0304020202020204" pitchFamily="34" charset="-34"/>
              </a:rPr>
              <a:t>2) </a:t>
            </a:r>
            <a:r>
              <a:rPr lang="th-TH" sz="2500" dirty="0">
                <a:latin typeface="Cordia New" panose="020B0304020202020204" pitchFamily="34" charset="-34"/>
                <a:cs typeface="Cordia New" panose="020B0304020202020204" pitchFamily="34" charset="-34"/>
              </a:rPr>
              <a:t>ฉนวนความร้อน</a:t>
            </a:r>
          </a:p>
          <a:p>
            <a:pPr lvl="1">
              <a:lnSpc>
                <a:spcPct val="120000"/>
              </a:lnSpc>
            </a:pPr>
            <a:r>
              <a:rPr lang="th-TH" sz="2500" dirty="0">
                <a:latin typeface="Cordia New" panose="020B0304020202020204" pitchFamily="34" charset="-34"/>
                <a:cs typeface="Cordia New" panose="020B0304020202020204" pitchFamily="34" charset="-34"/>
              </a:rPr>
              <a:t>ตัวนำความร้อน คือ วัสดุที่ความร้อนผ่านได้ดี ส่วนใหญ่เป็นโลหะ เช่น เหล็ก อะลูมิเนียม เงิน ทอง ทองแดง นิยมมาใช้ทำภาชนะหุงข้าว เช่น หม้อ กาต้มน้ำ กระทะ</a:t>
            </a:r>
          </a:p>
          <a:p>
            <a:pPr lvl="1">
              <a:lnSpc>
                <a:spcPct val="120000"/>
              </a:lnSpc>
            </a:pPr>
            <a:r>
              <a:rPr lang="th-TH" sz="2500" dirty="0">
                <a:latin typeface="Cordia New" panose="020B0304020202020204" pitchFamily="34" charset="-34"/>
                <a:cs typeface="Cordia New" panose="020B0304020202020204" pitchFamily="34" charset="-34"/>
              </a:rPr>
              <a:t>ฉนวนความร้อน คือ วัสดุที่ความร้อนผ่านได้ไม่ดี หรือไม่สามารถผ่านได้ ส่วนใหญ่เป็นอโลหะ เช่น ผ้า ไม้ ยาง พลาสติก กระเบื้อง นิยมนำมาทำด้ามตะหลิว ด้ามหม้อ หูหม้อ ที่จับหม้อ เพื่อป้องกันความร้อน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02462" y="1690688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74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th-TH" sz="2800" dirty="0">
                <a:latin typeface="9 LUANG" panose="02000606020000020000" pitchFamily="50" charset="-34"/>
                <a:cs typeface="9 LUANG" panose="02000606020000020000" pitchFamily="50" charset="-34"/>
              </a:rPr>
              <a:t>การนำไฟฟ้าของวัสดุ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lvl="1">
              <a:lnSpc>
                <a:spcPct val="120000"/>
              </a:lnSpc>
            </a:pPr>
            <a:r>
              <a:rPr lang="th-TH" sz="2500" dirty="0">
                <a:latin typeface="Cordia New" panose="020B0304020202020204" pitchFamily="34" charset="-34"/>
                <a:cs typeface="Cordia New" panose="020B0304020202020204" pitchFamily="34" charset="-34"/>
              </a:rPr>
              <a:t>หมายถึง สมบัติที่ยอมให้ประจุไฟฟ้าหรือกระแสไฟฟ้าไหลผ่านได้ และสามารถแสดงอำนาจไฟฟ้าออกมา</a:t>
            </a:r>
          </a:p>
          <a:p>
            <a:pPr lvl="1">
              <a:lnSpc>
                <a:spcPct val="120000"/>
              </a:lnSpc>
            </a:pPr>
            <a:r>
              <a:rPr lang="th-TH" sz="2500" dirty="0">
                <a:latin typeface="Cordia New" panose="020B0304020202020204" pitchFamily="34" charset="-34"/>
                <a:cs typeface="Cordia New" panose="020B0304020202020204" pitchFamily="34" charset="-34"/>
              </a:rPr>
              <a:t>วัสดุแต่ละชนิดมีสมบัติการนำไฟฟ้าที่แตกต่างกัน เราสามารถจำแนกสมบัติการนำไฟฟ้าของวัสดุได้ 2 ประเภท คือ ตัวนำไฟฟ้า และฉนวนไฟฟ้า</a:t>
            </a:r>
          </a:p>
          <a:p>
            <a:pPr lvl="1">
              <a:lnSpc>
                <a:spcPct val="120000"/>
              </a:lnSpc>
            </a:pPr>
            <a:r>
              <a:rPr lang="th-TH" sz="2500" dirty="0">
                <a:latin typeface="Cordia New" panose="020B0304020202020204" pitchFamily="34" charset="-34"/>
                <a:cs typeface="Cordia New" panose="020B0304020202020204" pitchFamily="34" charset="-34"/>
              </a:rPr>
              <a:t>ตัวนำไฟฟ้า คือ วัสดุที่ยอมให้ประจุไฟฟ้าหรือกระแสไฟฟ้าไหลผ่านได้ ได้แก่ โลหะต่างๆ เช่น ทองแดง เงิน เหล็ก อะลูมิเนียม ตัวนำไฟฟ้าที่ดีที่สุด คือ เงิน (แต่ไม่นิยมเพราะราคาแพง) อโลหะที่สามารถนำไฟฟ้าได้ คือ แกรไฟต์</a:t>
            </a:r>
          </a:p>
          <a:p>
            <a:pPr lvl="1">
              <a:lnSpc>
                <a:spcPct val="120000"/>
              </a:lnSpc>
            </a:pPr>
            <a:r>
              <a:rPr lang="th-TH" sz="2500" dirty="0">
                <a:latin typeface="Cordia New" panose="020B0304020202020204" pitchFamily="34" charset="-34"/>
                <a:cs typeface="Cordia New" panose="020B0304020202020204" pitchFamily="34" charset="-34"/>
              </a:rPr>
              <a:t>ฉนวนไฟฟ้า คือ วัสดุที่ไม่ยอมให้ประจุไฟฟ้าหรือกระแสไฟฟ้าไหลผ่านหรือผ่านได้น้อยมาก เช่น ไม้ แก้ว กระดาษ ยาง พลาสติก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th-TH" sz="2500" dirty="0">
                <a:latin typeface="Cordia New" panose="020B0304020202020204" pitchFamily="34" charset="-34"/>
                <a:cs typeface="Cordia New" panose="020B0304020202020204" pitchFamily="34" charset="-34"/>
              </a:rPr>
              <a:t>ที่มา (</a:t>
            </a:r>
            <a:r>
              <a:rPr lang="en-US" sz="1800" dirty="0">
                <a:latin typeface="Cordia New" panose="020B0304020202020204" pitchFamily="34" charset="-34"/>
                <a:cs typeface="Cordia New" panose="020B0304020202020204" pitchFamily="34" charset="-34"/>
              </a:rPr>
              <a:t>https://kruinntrpp.wordpress.com/2016/12/17/</a:t>
            </a:r>
            <a:r>
              <a:rPr lang="th-TH" sz="2500" dirty="0">
                <a:latin typeface="Cordia New" panose="020B0304020202020204" pitchFamily="34" charset="-34"/>
                <a:cs typeface="Cordia New" panose="020B0304020202020204" pitchFamily="34" charset="-34"/>
              </a:rPr>
              <a:t>)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00481" y="1825625"/>
            <a:ext cx="4453319" cy="329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142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2800" dirty="0">
                <a:latin typeface="9 LUANG" panose="02000606020000020000" pitchFamily="50" charset="-34"/>
                <a:cs typeface="9 LUANG" panose="02000606020000020000" pitchFamily="50" charset="-34"/>
              </a:rPr>
              <a:t>ความหมายของเทคนิค </a:t>
            </a:r>
            <a:r>
              <a:rPr lang="en-US" sz="2800" dirty="0">
                <a:latin typeface="9 LUANG" panose="02000606020000020000" pitchFamily="50" charset="-34"/>
                <a:cs typeface="9 LUANG" panose="02000606020000020000" pitchFamily="50" charset="-34"/>
              </a:rPr>
              <a:t>(technique)</a:t>
            </a:r>
            <a:endParaRPr lang="th-TH" sz="2800" dirty="0">
              <a:latin typeface="9 LUANG" panose="02000606020000020000" pitchFamily="50" charset="-34"/>
              <a:cs typeface="9 LUANG" panose="02000606020000020000" pitchFamily="50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พจนานุกรม ฉบับราชบัณฑิตยสถาน พ.ศ. ๒๕๕๔ ให้ความหมายว่า น. ศิลปะหรือกลวิธีเฉพาะวิชานั้น ๆ </a:t>
            </a:r>
            <a:r>
              <a:rPr lang="en-US" sz="1600" dirty="0">
                <a:latin typeface="Cordia New" panose="020B0304020202020204" pitchFamily="34" charset="-34"/>
                <a:cs typeface="Cordia New" panose="020B0304020202020204" pitchFamily="34" charset="-34"/>
              </a:rPr>
              <a:t>(</a:t>
            </a:r>
            <a:r>
              <a:rPr lang="th-TH" sz="1600" dirty="0">
                <a:latin typeface="Cordia New" panose="020B0304020202020204" pitchFamily="34" charset="-34"/>
                <a:cs typeface="Cordia New" panose="020B0304020202020204" pitchFamily="34" charset="-34"/>
              </a:rPr>
              <a:t>ที่มา </a:t>
            </a:r>
            <a:r>
              <a:rPr lang="en-US" sz="1600" dirty="0">
                <a:latin typeface="Cordia New" panose="020B0304020202020204" pitchFamily="34" charset="-34"/>
                <a:cs typeface="Cordia New" panose="020B0304020202020204" pitchFamily="34" charset="-34"/>
              </a:rPr>
              <a:t>; https://www.online-english-thai-dictionary.com/)</a:t>
            </a:r>
          </a:p>
          <a:p>
            <a:pPr>
              <a:lnSpc>
                <a:spcPct val="100000"/>
              </a:lnSpc>
            </a:pP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สุวิช สาดสังข์ ให้ความหมายไว้ว่า “กลวิธีหรือศิลปะของการทำอะไรอย่างใดอย่างหนึ่ง ซึ่งผู้ทำจะพิจารณาตัดสินใจเลือกวิธีนั้นด้วยเหตุผลบางประการ เช่น มั่นใจว่าจะสำเร็จและได้ผลดี หรือต้องการดูผลว่าจะเกิดหรือออกมาอย่างไร หรือวิธีปฏิบัติที่เชี่ยวชาญ หรือชำนาญในการปฏิบัติ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เทคนิคจะมีลักษณะประกอบกัน ดังนี้</a:t>
            </a:r>
          </a:p>
          <a:p>
            <a:pPr marL="720725" lvl="1" indent="-365125">
              <a:lnSpc>
                <a:spcPct val="100000"/>
              </a:lnSpc>
              <a:buFont typeface="+mj-lt"/>
              <a:buAutoNum type="arabicPeriod"/>
            </a:pP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มีหลักเกณฑ์ หรือทฤษฎีในการทำ หรือปฏิบัติอย่างแน่ชัดเป็นมาตรฐาน</a:t>
            </a:r>
          </a:p>
          <a:p>
            <a:pPr marL="720725" lvl="1" indent="-365125">
              <a:lnSpc>
                <a:spcPct val="100000"/>
              </a:lnSpc>
              <a:buFont typeface="+mj-lt"/>
              <a:buAutoNum type="arabicPeriod"/>
            </a:pP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ผู้ปฏิบัติต้องรู้ทฤษฎีหรือหลักการนั้นแล้ว</a:t>
            </a:r>
          </a:p>
          <a:p>
            <a:pPr marL="720725" lvl="1" indent="-365125">
              <a:lnSpc>
                <a:spcPct val="100000"/>
              </a:lnSpc>
              <a:buFont typeface="+mj-lt"/>
              <a:buAutoNum type="arabicPeriod"/>
            </a:pP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ผู้ปฏิบัติต้องมีความชำนาญหรือเชี่ยวชาญในการปฏิบัติ</a:t>
            </a:r>
          </a:p>
          <a:p>
            <a:pPr marL="720725" lvl="1" indent="-365125">
              <a:lnSpc>
                <a:spcPct val="100000"/>
              </a:lnSpc>
              <a:buFont typeface="+mj-lt"/>
              <a:buAutoNum type="arabicPeriod"/>
            </a:pP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วิธีปฏิบัติมีหลายวิธี แต่ผู้ปฏิบัติจะเลือกวิธีที่ให้ผลดีที่สุด หรือได้ผลตามวัตถุประสงค์มากที่สุด กล่าวคือมีทั้งประสิทธิภาพและประสิทธิผล</a:t>
            </a:r>
            <a:endParaRPr lang="en-US" sz="20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876923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7D80C0B-B9F3-3C50-6832-73036118C8B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1654" b="21184"/>
          <a:stretch/>
        </p:blipFill>
        <p:spPr>
          <a:xfrm>
            <a:off x="0" y="1621213"/>
            <a:ext cx="9035845" cy="52367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2800" dirty="0">
                <a:latin typeface="9 LUANG" panose="02000606020000020000" pitchFamily="50" charset="-34"/>
                <a:cs typeface="9 LUANG" panose="02000606020000020000" pitchFamily="50" charset="-34"/>
              </a:rPr>
              <a:t>ความหมายของเทคนิค </a:t>
            </a:r>
            <a:r>
              <a:rPr lang="en-US" sz="2800" dirty="0">
                <a:latin typeface="9 LUANG" panose="02000606020000020000" pitchFamily="50" charset="-34"/>
                <a:cs typeface="9 LUANG" panose="02000606020000020000" pitchFamily="50" charset="-34"/>
              </a:rPr>
              <a:t>(technique)</a:t>
            </a:r>
            <a:endParaRPr lang="th-TH" sz="2800" dirty="0">
              <a:latin typeface="9 LUANG" panose="02000606020000020000" pitchFamily="50" charset="-34"/>
              <a:cs typeface="9 LUANG" panose="02000606020000020000" pitchFamily="50" charset="-34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92380" y="5179091"/>
            <a:ext cx="2261420" cy="132556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ที่มา</a:t>
            </a:r>
            <a:r>
              <a:rPr lang="en-US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: https://i.pinimg.com/originals/16/81/c4/1681c490ae1a8483a21cfc8bbcf71ec9.jpg</a:t>
            </a:r>
          </a:p>
        </p:txBody>
      </p:sp>
    </p:spTree>
    <p:extLst>
      <p:ext uri="{BB962C8B-B14F-4D97-AF65-F5344CB8AC3E}">
        <p14:creationId xmlns:p14="http://schemas.microsoft.com/office/powerpoint/2010/main" val="796237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21270" y="709684"/>
            <a:ext cx="2918012" cy="60186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20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คำถาม </a:t>
            </a:r>
            <a:r>
              <a:rPr lang="en-US" sz="20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: 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ภาพนี้สร้างด้วยเทคนิคใด</a:t>
            </a:r>
            <a:r>
              <a:rPr lang="en-US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?</a:t>
            </a:r>
          </a:p>
          <a:p>
            <a:pPr marL="0" indent="0">
              <a:buNone/>
            </a:pPr>
            <a:endParaRPr lang="th-TH" sz="20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0" indent="0">
              <a:buNone/>
            </a:pPr>
            <a:endParaRPr lang="en-US" sz="20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0" indent="0">
              <a:buNone/>
            </a:pPr>
            <a:r>
              <a:rPr lang="th-TH" sz="2000" b="1" dirty="0">
                <a:latin typeface="Cordia New" panose="020B0304020202020204" pitchFamily="34" charset="-34"/>
                <a:cs typeface="Cordia New" panose="020B0304020202020204" pitchFamily="34" charset="-34"/>
              </a:rPr>
              <a:t>ข้อมูลเพิ่มเติม</a:t>
            </a:r>
          </a:p>
          <a:p>
            <a:r>
              <a:rPr lang="en-US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Santa Maria Della Salute, Venice, 1904</a:t>
            </a:r>
          </a:p>
          <a:p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จอห์น ซิงเกอร์ ซาร์เจนท์ </a:t>
            </a:r>
            <a:r>
              <a:rPr lang="en-US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(John Singer Sargent) (12 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มกราคม ค.ศ. 1856 – 14 เมษายน ค.ศ. 1925) เป็นจิตรกรคนสำคัญของสหรัฐอเมริกาในคริสต์ศตวรรษที่ 19 และ 20 มีความเชี่ยวชาญทางการเขียนภาพภูมิทัศน์, ภาพเหมือน และ การใช้สีน้ำ เกิดที่ฟลอเรนซ์ ที่ประเทศอิตาลี บิดามารดาเป็นชาวอเมริกัน ซาร์เจนท์ศึกษาที่อิตาลีและเยอรมนี ต่อมาที่ปารีสกับอีมิล โอกุสต์ คาโรลุส-ดูแรง (</a:t>
            </a:r>
            <a:r>
              <a:rPr lang="en-US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Emile Auguste Carolus-Duran)</a:t>
            </a:r>
            <a:endParaRPr lang="th-TH" sz="20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3074" name="Picture 2" descr="John Singer Sargent Watercolor Reproductions. Santa Maria | Ets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" t="1175" r="1090" b="1489"/>
          <a:stretch/>
        </p:blipFill>
        <p:spPr bwMode="auto">
          <a:xfrm>
            <a:off x="-1" y="0"/>
            <a:ext cx="86518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3151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th-TH" sz="2800" dirty="0">
                <a:latin typeface="9 LUANG" panose="02000606020000020000" pitchFamily="50" charset="-34"/>
                <a:cs typeface="9 LUANG" panose="02000606020000020000" pitchFamily="50" charset="-34"/>
              </a:rPr>
              <a:t>การออกแบบ</a:t>
            </a:r>
            <a:br>
              <a:rPr lang="th-TH" sz="5400" dirty="0">
                <a:latin typeface="9 LUANG" panose="02000606020000020000" pitchFamily="50" charset="-34"/>
                <a:cs typeface="9 LUANG" panose="02000606020000020000" pitchFamily="50" charset="-34"/>
              </a:rPr>
            </a:br>
            <a:endParaRPr lang="th-TH" sz="5400" dirty="0">
              <a:latin typeface="9 LUANG" panose="02000606020000020000" pitchFamily="50" charset="-34"/>
              <a:cs typeface="9 LUANG" panose="02000606020000020000" pitchFamily="50" charset="-34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088690"/>
            <a:ext cx="9144000" cy="1655762"/>
          </a:xfrm>
        </p:spPr>
        <p:txBody>
          <a:bodyPr>
            <a:noAutofit/>
          </a:bodyPr>
          <a:lstStyle/>
          <a:p>
            <a:pPr marL="4000500" lvl="8" indent="-342900" algn="l">
              <a:buFont typeface="Arial" panose="020B0604020202020204" pitchFamily="34" charset="0"/>
              <a:buChar char="•"/>
            </a:pPr>
            <a:r>
              <a:rPr lang="th-TH" sz="2800" dirty="0">
                <a:latin typeface="Cordia New" panose="020B0304020202020204" pitchFamily="34" charset="-34"/>
                <a:cs typeface="Cordia New" panose="020B0304020202020204" pitchFamily="34" charset="-34"/>
              </a:rPr>
              <a:t>ความหมาย</a:t>
            </a:r>
          </a:p>
          <a:p>
            <a:pPr marL="4000500" lvl="8" indent="-342900" algn="l">
              <a:buFont typeface="Arial" panose="020B0604020202020204" pitchFamily="34" charset="0"/>
              <a:buChar char="•"/>
            </a:pPr>
            <a:r>
              <a:rPr lang="th-TH" sz="2800" dirty="0">
                <a:latin typeface="Cordia New" panose="020B0304020202020204" pitchFamily="34" charset="-34"/>
                <a:cs typeface="Cordia New" panose="020B0304020202020204" pitchFamily="34" charset="-34"/>
              </a:rPr>
              <a:t>วัสดุและเทคนิคที่น่าสนใจ</a:t>
            </a:r>
          </a:p>
        </p:txBody>
      </p:sp>
    </p:spTree>
    <p:extLst>
      <p:ext uri="{BB962C8B-B14F-4D97-AF65-F5344CB8AC3E}">
        <p14:creationId xmlns:p14="http://schemas.microsoft.com/office/powerpoint/2010/main" val="41897661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2800" dirty="0">
                <a:latin typeface="9 LUANG" panose="02000606020000020000" pitchFamily="50" charset="-34"/>
                <a:cs typeface="9 LUANG" panose="02000606020000020000" pitchFamily="50" charset="-34"/>
              </a:rPr>
              <a:t>ความหมายของการออกแบบ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480250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การออกแบบกราฟิก/เรขศิลป์ หมายถึง กระบวนการสร้างสรรค์ หรือการออกแบบเพื่อใช้ในการสื่อสาร อันเกิดจากการผสมผสานของ แนวความคิด ศิลปะ เทคโนโลยี หรือข้อมูล ผ่านทางสื่อในรูปแบบต่างๆ โดยมีองค์ประกอบที่ใช้ในการทำงานอันประกอบด้วยภาพ และหรือ ตัวอักษร เป็นสำคัญ ผู้ออกแบบอาศัยทักษะ ทฤษฎี หลักการ หรือ กระบวนการคิด มาช่วยในการแก้ปัญหา เพื่อเพิ่มประสิทธิภาพในการสื่อสาร การเข้าถึงข้อมูล หรือในการรับรู้  (สมาคมนักออกแบบเรขศิลป์, 2553</a:t>
            </a:r>
            <a:r>
              <a:rPr lang="en-US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: </a:t>
            </a:r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ออนไลน์)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B4CC56E-C01E-52CB-9644-F777B3A888E3}"/>
              </a:ext>
            </a:extLst>
          </p:cNvPr>
          <p:cNvSpPr txBox="1">
            <a:spLocks/>
          </p:cNvSpPr>
          <p:nvPr/>
        </p:nvSpPr>
        <p:spPr>
          <a:xfrm>
            <a:off x="5756988" y="1825625"/>
            <a:ext cx="5952930" cy="47711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การออกแบบกราฟิกต้องผ่านกระบวนการคิดอย่างเป็นขั้นตอนและมีหลักการ เพื่อตอบสนองวัตถุประสงค์ของงานนั้นๆ ว่ามีขึ้นเพื่ออะไร แล้วจะใช้วิธีอะไรเพื่อตอบสนองเป้าหมายหลัก 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งานกราฟิกนั้นจะเกี่ยวข้องอยู่กับบุคคลในทุกวงการ ได้แก่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Art Director </a:t>
            </a:r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สายโฆษณา</a:t>
            </a:r>
          </a:p>
          <a:p>
            <a:pPr>
              <a:lnSpc>
                <a:spcPct val="100000"/>
              </a:lnSpc>
            </a:pPr>
            <a:r>
              <a:rPr lang="en-US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Designer </a:t>
            </a:r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สิ่งพิมพ์ บรรจุภัณฑ์ </a:t>
            </a:r>
            <a:r>
              <a:rPr lang="en-US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Exhibition </a:t>
            </a:r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นิทรรศการ พิพิธภัณฑ์ </a:t>
            </a:r>
            <a:r>
              <a:rPr lang="en-US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Retoucher Illustrator </a:t>
            </a:r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นักวาดภาพ ออกแบบ เขียน </a:t>
            </a:r>
            <a:r>
              <a:rPr lang="en-US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storyboard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Web Designer </a:t>
            </a:r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ที่จะได้ยินบ่อย ๆ กับคำว่า </a:t>
            </a:r>
            <a:r>
              <a:rPr lang="en-US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UX/UI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Infographic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th-TH" sz="1600" dirty="0">
                <a:latin typeface="Cordia New" panose="020B0304020202020204" pitchFamily="34" charset="-34"/>
                <a:cs typeface="Cordia New" panose="020B0304020202020204" pitchFamily="34" charset="-34"/>
              </a:rPr>
              <a:t>ที่มา</a:t>
            </a:r>
            <a:r>
              <a:rPr lang="en-US" sz="1600" dirty="0">
                <a:latin typeface="Cordia New" panose="020B0304020202020204" pitchFamily="34" charset="-34"/>
                <a:cs typeface="Cordia New" panose="020B0304020202020204" pitchFamily="34" charset="-34"/>
              </a:rPr>
              <a:t>: https://www.trueplookpanya.com/explorer/occupation-step3/27</a:t>
            </a:r>
            <a:endParaRPr lang="th-TH" sz="16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767689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2800" dirty="0">
                <a:latin typeface="9 LUANG" panose="02000606020000020000" pitchFamily="50" charset="-34"/>
                <a:cs typeface="9 LUANG" panose="02000606020000020000" pitchFamily="50" charset="-34"/>
              </a:rPr>
              <a:t>อักษรซ่อนกล</a:t>
            </a:r>
            <a:r>
              <a:rPr lang="en-US" sz="2800" dirty="0">
                <a:latin typeface="9 LUANG" panose="02000606020000020000" pitchFamily="50" charset="-34"/>
                <a:cs typeface="9 LUANG" panose="02000606020000020000" pitchFamily="50" charset="-34"/>
              </a:rPr>
              <a:t> (Ambigram)</a:t>
            </a:r>
            <a:endParaRPr lang="th-TH" sz="2800" dirty="0">
              <a:latin typeface="9 LUANG" panose="02000606020000020000" pitchFamily="50" charset="-34"/>
              <a:cs typeface="9 LUANG" panose="02000606020000020000" pitchFamily="50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330959" cy="4351338"/>
          </a:xfrm>
        </p:spPr>
        <p:txBody>
          <a:bodyPr>
            <a:noAutofit/>
          </a:bodyPr>
          <a:lstStyle/>
          <a:p>
            <a:pPr marL="39688" lvl="1" indent="0">
              <a:lnSpc>
                <a:spcPct val="100000"/>
              </a:lnSpc>
              <a:buNone/>
            </a:pP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แอมบิแกรม มาจากภาษากรีก 2 คำ “</a:t>
            </a:r>
            <a:r>
              <a:rPr lang="en-US" dirty="0">
                <a:latin typeface="Cordia New" panose="020B0304020202020204" pitchFamily="34" charset="-34"/>
                <a:cs typeface="Cordia New" panose="020B0304020202020204" pitchFamily="34" charset="-34"/>
              </a:rPr>
              <a:t>ambi” </a:t>
            </a: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แปลว่า จากทั้งสองด้าน กับคำว่า “</a:t>
            </a:r>
            <a:r>
              <a:rPr lang="en-US" dirty="0">
                <a:latin typeface="Cordia New" panose="020B0304020202020204" pitchFamily="34" charset="-34"/>
                <a:cs typeface="Cordia New" panose="020B0304020202020204" pitchFamily="34" charset="-34"/>
              </a:rPr>
              <a:t>gram” </a:t>
            </a: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ที่แปลว่า ตัวอักษร (บัญชา ธนบุญสมบัติ, 2013)</a:t>
            </a:r>
          </a:p>
          <a:p>
            <a:pPr marL="39688" lvl="1" indent="0">
              <a:lnSpc>
                <a:spcPct val="100000"/>
              </a:lnSpc>
              <a:buNone/>
            </a:pP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ตัวอย่างเช่นปกนิยายของแดน บราวน์ เรื่อง </a:t>
            </a:r>
            <a:r>
              <a:rPr lang="en-US" dirty="0">
                <a:latin typeface="Cordia New" panose="020B0304020202020204" pitchFamily="34" charset="-34"/>
                <a:cs typeface="Cordia New" panose="020B0304020202020204" pitchFamily="34" charset="-34"/>
              </a:rPr>
              <a:t>Angels &amp; Demons </a:t>
            </a: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ใช้การออกแบบลายเส้นและรูปร่างตัวอักษรที่ซ่อนสมมาตรเอาไว้ ทำให้สามารถอ่านแบบกลับหัว-กลับหางก็ยังเหมือนเดิม</a:t>
            </a:r>
          </a:p>
          <a:p>
            <a:pPr marL="39688" lvl="1" indent="0">
              <a:lnSpc>
                <a:spcPct val="100000"/>
              </a:lnSpc>
              <a:buNone/>
            </a:pP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แอมบิแกรมไม่ได้มีแค่หมุนแล้วอ่านเหมือนเดิมเท่านั้น บางแบบอาจจะเป็นภาพกระจกสะท้อนซ้ายขวา (คือมีสมมาตรซ้าย-ขวา) ส่วนบางแบบก็เรียงอยู่บนเส้นรอบ วงของวงกลม </a:t>
            </a:r>
            <a:endParaRPr lang="en-US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39688" lvl="1" indent="0">
              <a:lnSpc>
                <a:spcPct val="100000"/>
              </a:lnSpc>
              <a:buNone/>
            </a:pPr>
            <a:endParaRPr lang="th-TH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1DB0CF-4C20-A0B3-D113-B5C83F708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3960" y="923327"/>
            <a:ext cx="3316511" cy="501134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06F63A4-AF1F-6017-21B9-54C8A919D963}"/>
              </a:ext>
            </a:extLst>
          </p:cNvPr>
          <p:cNvSpPr/>
          <p:nvPr/>
        </p:nvSpPr>
        <p:spPr>
          <a:xfrm>
            <a:off x="8790471" y="923327"/>
            <a:ext cx="3401529" cy="5011346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ambigram - animated">
            <a:extLst>
              <a:ext uri="{FF2B5EF4-FFF2-40B4-BE49-F238E27FC236}">
                <a16:creationId xmlns:a16="http://schemas.microsoft.com/office/drawing/2014/main" id="{D1B6D0E8-935B-F98F-1BEC-8465200E7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298" y="2248890"/>
            <a:ext cx="2521473" cy="2492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937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th-TH" sz="2800" dirty="0">
                <a:latin typeface="9 LUANG" panose="02000606020000020000" pitchFamily="50" charset="-34"/>
                <a:cs typeface="9 LUANG" panose="02000606020000020000" pitchFamily="50" charset="-34"/>
              </a:rPr>
              <a:t>ความหมาย</a:t>
            </a:r>
            <a:br>
              <a:rPr lang="th-TH" sz="5400" dirty="0">
                <a:latin typeface="9 LUANG" panose="02000606020000020000" pitchFamily="50" charset="-34"/>
                <a:cs typeface="9 LUANG" panose="02000606020000020000" pitchFamily="50" charset="-34"/>
              </a:rPr>
            </a:br>
            <a:endParaRPr lang="th-TH" sz="5400" dirty="0">
              <a:latin typeface="9 LUANG" panose="02000606020000020000" pitchFamily="50" charset="-34"/>
              <a:cs typeface="9 LUANG" panose="02000606020000020000" pitchFamily="50" charset="-34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088690"/>
            <a:ext cx="9144000" cy="1655762"/>
          </a:xfrm>
        </p:spPr>
        <p:txBody>
          <a:bodyPr>
            <a:noAutofit/>
          </a:bodyPr>
          <a:lstStyle/>
          <a:p>
            <a:pPr marL="4000500" lvl="8" indent="-342900" algn="l">
              <a:buFont typeface="Arial" panose="020B0604020202020204" pitchFamily="34" charset="0"/>
              <a:buChar char="•"/>
            </a:pPr>
            <a:r>
              <a:rPr lang="th-TH" sz="2800" dirty="0">
                <a:latin typeface="Cordia New" panose="020B0304020202020204" pitchFamily="34" charset="-34"/>
                <a:cs typeface="Cordia New" panose="020B0304020202020204" pitchFamily="34" charset="-34"/>
              </a:rPr>
              <a:t>วัตถุ-วัสดุ</a:t>
            </a:r>
          </a:p>
          <a:p>
            <a:pPr marL="4000500" lvl="8" indent="-342900" algn="l">
              <a:buFont typeface="Arial" panose="020B0604020202020204" pitchFamily="34" charset="0"/>
              <a:buChar char="•"/>
            </a:pPr>
            <a:r>
              <a:rPr lang="th-TH" sz="2800" dirty="0">
                <a:latin typeface="Cordia New" panose="020B0304020202020204" pitchFamily="34" charset="-34"/>
                <a:cs typeface="Cordia New" panose="020B0304020202020204" pitchFamily="34" charset="-34"/>
              </a:rPr>
              <a:t>วัสดุ-อุปกรณ์</a:t>
            </a:r>
          </a:p>
          <a:p>
            <a:pPr marL="4000500" lvl="8" indent="-342900" algn="l">
              <a:buFont typeface="Arial" panose="020B0604020202020204" pitchFamily="34" charset="0"/>
              <a:buChar char="•"/>
            </a:pPr>
            <a:r>
              <a:rPr lang="th-TH" sz="2800" dirty="0">
                <a:latin typeface="Cordia New" panose="020B0304020202020204" pitchFamily="34" charset="-34"/>
                <a:cs typeface="Cordia New" panose="020B0304020202020204" pitchFamily="34" charset="-34"/>
              </a:rPr>
              <a:t>เทคนิค</a:t>
            </a:r>
          </a:p>
        </p:txBody>
      </p:sp>
    </p:spTree>
    <p:extLst>
      <p:ext uri="{BB962C8B-B14F-4D97-AF65-F5344CB8AC3E}">
        <p14:creationId xmlns:p14="http://schemas.microsoft.com/office/powerpoint/2010/main" val="34794815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2800" dirty="0">
                <a:latin typeface="9 LUANG" panose="02000606020000020000" pitchFamily="50" charset="-34"/>
                <a:cs typeface="9 LUANG" panose="02000606020000020000" pitchFamily="50" charset="-34"/>
              </a:rPr>
              <a:t>ศิลปะจากกระดาษ</a:t>
            </a:r>
            <a:r>
              <a:rPr lang="en-US" sz="2800" dirty="0">
                <a:latin typeface="9 LUANG" panose="02000606020000020000" pitchFamily="50" charset="-34"/>
                <a:cs typeface="9 LUANG" panose="02000606020000020000" pitchFamily="50" charset="-34"/>
              </a:rPr>
              <a:t> (paper craft) </a:t>
            </a:r>
            <a:endParaRPr lang="th-TH" sz="2800" dirty="0">
              <a:latin typeface="9 LUANG" panose="02000606020000020000" pitchFamily="50" charset="-34"/>
              <a:cs typeface="9 LUANG" panose="02000606020000020000" pitchFamily="50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616388" cy="4351338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เปเปอร์คราฟท์ เป็นงานศิลปะประเภทหนึ่ง โดยจะใช้กระดาษเป็นวัสดุหลัก นำมาประกอบให้เป็นภาพสองหรือสามมิติ</a:t>
            </a:r>
            <a:endParaRPr lang="en-US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มีวิธีการสร้างได้หลายวิธี เช่น การตัด พับ ติดกาว เย็บ พิมพ์ หรือซ้อนกันก็ได้</a:t>
            </a:r>
          </a:p>
        </p:txBody>
      </p:sp>
      <p:pic>
        <p:nvPicPr>
          <p:cNvPr id="6146" name="Picture 2" descr="https://i0.wp.com/marketeeronline.co/wp-content/uploads/2016/03/4-papercraft-creations.jpg?resize=616%2C925&amp;ssl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036" y="-20883"/>
            <a:ext cx="4580964" cy="6878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912" y="3939459"/>
            <a:ext cx="6636124" cy="291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3959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2800" dirty="0">
                <a:latin typeface="9 LUANG" panose="02000606020000020000" pitchFamily="50" charset="-34"/>
                <a:cs typeface="9 LUANG" panose="02000606020000020000" pitchFamily="50" charset="-34"/>
              </a:rPr>
              <a:t>ภาพสามมิติ (</a:t>
            </a:r>
            <a:r>
              <a:rPr lang="en-US" sz="2800" dirty="0">
                <a:latin typeface="9 LUANG" panose="02000606020000020000" pitchFamily="50" charset="-34"/>
                <a:cs typeface="9 LUANG" panose="02000606020000020000" pitchFamily="50" charset="-34"/>
              </a:rPr>
              <a:t>pop up)</a:t>
            </a:r>
            <a:endParaRPr lang="th-TH" sz="2800" dirty="0">
              <a:latin typeface="9 LUANG" panose="02000606020000020000" pitchFamily="50" charset="-34"/>
              <a:cs typeface="9 LUANG" panose="02000606020000020000" pitchFamily="50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019800" cy="4351338"/>
          </a:xfrm>
        </p:spPr>
        <p:txBody>
          <a:bodyPr>
            <a:noAutofit/>
          </a:bodyPr>
          <a:lstStyle/>
          <a:p>
            <a:pPr marL="39688" lvl="1" indent="0">
              <a:lnSpc>
                <a:spcPct val="100000"/>
              </a:lnSpc>
              <a:buNone/>
            </a:pP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ภาพสามมิติมีเทคนิคในการทำที่ซับซ้อนยุ่งยากต้องออกแบบชิ้นส่วนทีละชิ้นเพื่อนำมาประกอบกันอีกครั้งในตัวหนังสือ แต่สามารถสร้างความตื่นตาตื่นใจได้มา</a:t>
            </a:r>
          </a:p>
          <a:p>
            <a:pPr marL="39688" lvl="1" indent="0">
              <a:lnSpc>
                <a:spcPct val="100000"/>
              </a:lnSpc>
              <a:buNone/>
            </a:pP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สามารถนำทฤษฎีมาประยุกต์ใช้ร่วมกันได้จะได้ภาพที่สวยงามและดูเรียบร้อย ได่แก่</a:t>
            </a:r>
          </a:p>
          <a:p>
            <a:pPr marL="382588" lvl="1" indent="-342900">
              <a:lnSpc>
                <a:spcPct val="100000"/>
              </a:lnSpc>
            </a:pP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การพับแบบเส้นขนาน</a:t>
            </a:r>
          </a:p>
          <a:p>
            <a:pPr marL="382588" lvl="1" indent="-342900">
              <a:lnSpc>
                <a:spcPct val="100000"/>
              </a:lnSpc>
            </a:pP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การพับแบบตัว </a:t>
            </a:r>
            <a:r>
              <a:rPr lang="en-US" dirty="0">
                <a:latin typeface="Cordia New" panose="020B0304020202020204" pitchFamily="34" charset="-34"/>
                <a:cs typeface="Cordia New" panose="020B0304020202020204" pitchFamily="34" charset="-34"/>
              </a:rPr>
              <a:t>V</a:t>
            </a:r>
            <a:endParaRPr lang="th-TH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382588" lvl="1" indent="-342900">
              <a:lnSpc>
                <a:spcPct val="100000"/>
              </a:lnSpc>
            </a:pP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การพับมุม 45 องศา</a:t>
            </a:r>
          </a:p>
          <a:p>
            <a:pPr marL="39688" lvl="1" indent="0">
              <a:lnSpc>
                <a:spcPct val="100000"/>
              </a:lnSpc>
              <a:buNone/>
            </a:pP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นอกจากนี้การใช้เทคนิคดึงเคลื่อนภาพ หมุนภาพ หรือปิด-เปิดภาพ ก็จัดได้ว่าเป็นประเภทของภาพสามมิติในรูปแบบหนึ่งเช่นกัน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8E7672-E925-04B8-4A05-FAA277049A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62"/>
          <a:stretch/>
        </p:blipFill>
        <p:spPr>
          <a:xfrm>
            <a:off x="7502421" y="0"/>
            <a:ext cx="4689579" cy="35549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BD2C6D-E1B4-090D-92D3-6653EEB16D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33" t="26459" r="28309" b="17719"/>
          <a:stretch/>
        </p:blipFill>
        <p:spPr>
          <a:xfrm>
            <a:off x="7502421" y="3554937"/>
            <a:ext cx="4689579" cy="330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7461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2800" dirty="0">
                <a:latin typeface="9 LUANG" panose="02000606020000020000" pitchFamily="50" charset="-34"/>
                <a:cs typeface="9 LUANG" panose="02000606020000020000" pitchFamily="50" charset="-34"/>
              </a:rPr>
              <a:t>หุ่นจำลองกระดาษ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584700" cy="4351338"/>
          </a:xfrm>
        </p:spPr>
        <p:txBody>
          <a:bodyPr>
            <a:noAutofit/>
          </a:bodyPr>
          <a:lstStyle/>
          <a:p>
            <a:pPr marL="39688" lvl="1" indent="0">
              <a:lnSpc>
                <a:spcPct val="100000"/>
              </a:lnSpc>
              <a:buNone/>
            </a:pP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โมเดลกระดาษเริ่มโด่งดังตั้งแต่ในช่วงสงครามโลกครั้งที่ 2 เนื่องจากกระดาษกลายเป็นวัสดุที่เหลืออยู่ไม่กี่อย่าง ที่จะนำมาทำของเล่นได้</a:t>
            </a:r>
          </a:p>
          <a:p>
            <a:pPr marL="39688" lvl="1" indent="0">
              <a:lnSpc>
                <a:spcPct val="100000"/>
              </a:lnSpc>
              <a:buNone/>
            </a:pP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โมเดลกระดาษที่เก่าแก่ที่สุดซึ่งมีการบันทึกไว้เห็นจะเป็นโมเดล “เรือรบ 70 ปืนใหญ่” ที่ชื่อ “</a:t>
            </a:r>
            <a:r>
              <a:rPr lang="en-US" dirty="0">
                <a:latin typeface="Cordia New" panose="020B0304020202020204" pitchFamily="34" charset="-34"/>
                <a:cs typeface="Cordia New" panose="020B0304020202020204" pitchFamily="34" charset="-34"/>
              </a:rPr>
              <a:t>Nordstjernan” </a:t>
            </a: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ของประเทศสวีเดน ในช่วงปีค.ศ. 1703</a:t>
            </a:r>
          </a:p>
          <a:p>
            <a:pPr marL="39688" lvl="1" indent="0">
              <a:lnSpc>
                <a:spcPct val="100000"/>
              </a:lnSpc>
              <a:buNone/>
            </a:pPr>
            <a:r>
              <a:rPr lang="th-TH" dirty="0">
                <a:latin typeface="Cordia New" panose="020B0304020202020204" pitchFamily="34" charset="-34"/>
              </a:rPr>
              <a:t>โปรแกรม </a:t>
            </a:r>
            <a:r>
              <a:rPr lang="en-US" dirty="0">
                <a:latin typeface="Cordia New" panose="020B0304020202020204" pitchFamily="34" charset="-34"/>
                <a:cs typeface="Cordia New" panose="020B0304020202020204" pitchFamily="34" charset="-34"/>
              </a:rPr>
              <a:t>Pepakura Designer </a:t>
            </a:r>
            <a:r>
              <a:rPr lang="th-TH" dirty="0">
                <a:latin typeface="Cordia New" panose="020B0304020202020204" pitchFamily="34" charset="-34"/>
              </a:rPr>
              <a:t>เป็นเครื่องมือสร้างโมเดลกระดาษจากไฟล์ 3</a:t>
            </a:r>
            <a:r>
              <a:rPr lang="en-US" dirty="0">
                <a:latin typeface="Cordia New" panose="020B0304020202020204" pitchFamily="34" charset="-34"/>
                <a:cs typeface="Cordia New" panose="020B0304020202020204" pitchFamily="34" charset="-34"/>
              </a:rPr>
              <a:t>D </a:t>
            </a:r>
            <a:r>
              <a:rPr lang="th-TH" dirty="0">
                <a:latin typeface="Cordia New" panose="020B0304020202020204" pitchFamily="34" charset="-34"/>
              </a:rPr>
              <a:t>บนคอมพิวเตอร์ ที่มาจากผู้พัฒนา </a:t>
            </a:r>
            <a:r>
              <a:rPr lang="en-US" dirty="0">
                <a:latin typeface="Cordia New" panose="020B0304020202020204" pitchFamily="34" charset="-34"/>
                <a:cs typeface="Cordia New" panose="020B0304020202020204" pitchFamily="34" charset="-34"/>
              </a:rPr>
              <a:t>Tama Software </a:t>
            </a:r>
            <a:r>
              <a:rPr lang="th-TH" dirty="0">
                <a:latin typeface="Cordia New" panose="020B0304020202020204" pitchFamily="34" charset="-34"/>
              </a:rPr>
              <a:t>ประเทศญี่ปุ่น</a:t>
            </a:r>
            <a:endParaRPr lang="th-TH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6879" y="1027907"/>
            <a:ext cx="3395121" cy="174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668" b="5070"/>
          <a:stretch/>
        </p:blipFill>
        <p:spPr>
          <a:xfrm>
            <a:off x="6013948" y="1027906"/>
            <a:ext cx="2782931" cy="1742951"/>
          </a:xfrm>
          <a:prstGeom prst="rect">
            <a:avLst/>
          </a:prstGeom>
        </p:spPr>
      </p:pic>
      <p:pic>
        <p:nvPicPr>
          <p:cNvPr id="8" name="Picture 14" descr="3d Paper Model-motor Vehicle Paper Craft For Kids Origami Crane Origami  Paper - Buy 3d Paper Craft Model,Paper Art Crafts For Kids,Vehicle 3d Paper  Craft Origami Crane Product on Alibaba.co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5" b="8707"/>
          <a:stretch/>
        </p:blipFill>
        <p:spPr bwMode="auto">
          <a:xfrm>
            <a:off x="5645386" y="3149709"/>
            <a:ext cx="3524569" cy="287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2393" r="2160" b="2272"/>
          <a:stretch/>
        </p:blipFill>
        <p:spPr>
          <a:xfrm>
            <a:off x="9220755" y="3200597"/>
            <a:ext cx="2971245" cy="297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1347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2800" dirty="0">
                <a:latin typeface="9 LUANG" panose="02000606020000020000" pitchFamily="50" charset="-34"/>
                <a:cs typeface="9 LUANG" panose="02000606020000020000" pitchFamily="50" charset="-34"/>
              </a:rPr>
              <a:t>พาราเมตริก (</a:t>
            </a:r>
            <a:r>
              <a:rPr lang="en-US" sz="2800" dirty="0">
                <a:latin typeface="9 LUANG" panose="02000606020000020000" pitchFamily="50" charset="-34"/>
                <a:cs typeface="9 LUANG" panose="02000606020000020000" pitchFamily="50" charset="-34"/>
              </a:rPr>
              <a:t>parametric</a:t>
            </a:r>
            <a:r>
              <a:rPr lang="th-TH" sz="2800" dirty="0">
                <a:latin typeface="9 LUANG" panose="02000606020000020000" pitchFamily="50" charset="-34"/>
                <a:cs typeface="9 LUANG" panose="02000606020000020000" pitchFamily="50" charset="-34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584700" cy="4351338"/>
          </a:xfrm>
        </p:spPr>
        <p:txBody>
          <a:bodyPr>
            <a:noAutofit/>
          </a:bodyPr>
          <a:lstStyle/>
          <a:p>
            <a:pPr marL="39688" lvl="1" indent="0">
              <a:lnSpc>
                <a:spcPct val="100000"/>
              </a:lnSpc>
              <a:buNone/>
            </a:pPr>
            <a:r>
              <a:rPr lang="en-US" dirty="0">
                <a:latin typeface="Cordia New" panose="020B0304020202020204" pitchFamily="34" charset="-34"/>
                <a:cs typeface="Cordia New" panose="020B0304020202020204" pitchFamily="34" charset="-34"/>
              </a:rPr>
              <a:t>Parametric Design </a:t>
            </a: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มองผิวเผินอาจดูเหมือนงานออกแบบรูปทรงอิสระ แต่เส้นสายลายโค้งทั้งหมดนั้นถูกควบคุมด้วยสมการทางคณิตศาสตร์ มีอัลกอริทึมมารองรับ  หากปรับค่าใดค่าหนึ่งก็จะทำให้เกิดรูปทรงที่ต่างออกไป เพราะผลลัพธ์ที่มาจากการคำนวณนี้เอง ทำให้ </a:t>
            </a:r>
            <a:r>
              <a:rPr lang="en-US" dirty="0">
                <a:latin typeface="Cordia New" panose="020B0304020202020204" pitchFamily="34" charset="-34"/>
                <a:cs typeface="Cordia New" panose="020B0304020202020204" pitchFamily="34" charset="-34"/>
              </a:rPr>
              <a:t>Parametric Design </a:t>
            </a: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เป็นรูปแบบที่เหมาะสมกับการควบคุมการสร้างในระบบคอมพิวเตอร์</a:t>
            </a:r>
          </a:p>
          <a:p>
            <a:pPr marL="39688" lvl="1" indent="0">
              <a:lnSpc>
                <a:spcPct val="100000"/>
              </a:lnSpc>
              <a:buNone/>
            </a:pPr>
            <a:endParaRPr lang="th-TH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39688" lvl="1" indent="0">
              <a:lnSpc>
                <a:spcPct val="100000"/>
              </a:lnSpc>
              <a:buNone/>
            </a:pPr>
            <a:endParaRPr lang="th-TH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39688" lvl="1" indent="0">
              <a:lnSpc>
                <a:spcPct val="100000"/>
              </a:lnSpc>
              <a:buNone/>
            </a:pPr>
            <a:endParaRPr lang="th-TH" dirty="0">
              <a:latin typeface="Cordia New" panose="020B0304020202020204" pitchFamily="34" charset="-34"/>
              <a:cs typeface="Cordia New" panose="020B0304020202020204" pitchFamily="34" charset="-34"/>
            </a:endParaRPr>
          </a:p>
          <a:p>
            <a:pPr marL="39688" lvl="1" indent="0" algn="r">
              <a:lnSpc>
                <a:spcPct val="100000"/>
              </a:lnSpc>
              <a:buNone/>
            </a:pPr>
            <a:r>
              <a:rPr lang="th-TH" sz="1600" dirty="0">
                <a:latin typeface="Cordia New" panose="020B0304020202020204" pitchFamily="34" charset="-34"/>
                <a:cs typeface="Cordia New" panose="020B0304020202020204" pitchFamily="34" charset="-34"/>
              </a:rPr>
              <a:t>ที่มา</a:t>
            </a:r>
            <a:r>
              <a:rPr lang="en-US" sz="1600" dirty="0">
                <a:latin typeface="Cordia New" panose="020B0304020202020204" pitchFamily="34" charset="-34"/>
                <a:cs typeface="Cordia New" panose="020B0304020202020204" pitchFamily="34" charset="-34"/>
              </a:rPr>
              <a:t>: https://www.pinterest.com/pin/420382946468112555/</a:t>
            </a:r>
            <a:endParaRPr lang="th-TH" sz="16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710415-7CA2-4014-EBC3-C0CEA8CF8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9434" y="1"/>
            <a:ext cx="6112565" cy="4686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1F5E78-7789-4EB4-BF23-25166B409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434" y="4691064"/>
            <a:ext cx="2889247" cy="21669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32432C-0BC1-B307-A8E0-2B4055D26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8155" y="4686301"/>
            <a:ext cx="3863843" cy="217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916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2800" dirty="0">
                <a:latin typeface="9 LUANG" panose="02000606020000020000" pitchFamily="50" charset="-34"/>
                <a:cs typeface="9 LUANG" panose="02000606020000020000" pitchFamily="50" charset="-34"/>
              </a:rPr>
              <a:t>อาหารจำลอง </a:t>
            </a:r>
            <a:r>
              <a:rPr lang="en-US" sz="2800" dirty="0">
                <a:latin typeface="9 LUANG" panose="02000606020000020000" pitchFamily="50" charset="-34"/>
                <a:cs typeface="9 LUANG" panose="02000606020000020000" pitchFamily="50" charset="-34"/>
              </a:rPr>
              <a:t>(Food model)</a:t>
            </a:r>
            <a:endParaRPr lang="th-TH" sz="2800" dirty="0">
              <a:latin typeface="9 LUANG" panose="02000606020000020000" pitchFamily="50" charset="-34"/>
              <a:cs typeface="9 LUANG" panose="02000606020000020000" pitchFamily="50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6187751" cy="4803775"/>
          </a:xfrm>
        </p:spPr>
        <p:txBody>
          <a:bodyPr>
            <a:noAutofit/>
          </a:bodyPr>
          <a:lstStyle/>
          <a:p>
            <a:pPr marL="39688" lvl="1" indent="0">
              <a:lnSpc>
                <a:spcPct val="100000"/>
              </a:lnSpc>
              <a:buNone/>
            </a:pP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โมเดลอาหารหรือที่เรียกกันว่าอาหารปลอม</a:t>
            </a:r>
            <a:r>
              <a:rPr lang="en-US" dirty="0">
                <a:latin typeface="Cordia New" panose="020B0304020202020204" pitchFamily="34" charset="-34"/>
                <a:cs typeface="Cordia New" panose="020B0304020202020204" pitchFamily="34" charset="-34"/>
              </a:rPr>
              <a:t> (fake foods) </a:t>
            </a: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เป็นแบบจำลองของรายการอาหารที่ทำจากพลาสติก ขี้ผึ้ง เรซิ่น หรือวัสดุที่คล้ายกัน ซึ่งโมเดลเหล่านี้มักใช้ในร้านอาหารเพื่อแสดงเมนูที่มีอยู่ภายในร้าน</a:t>
            </a:r>
          </a:p>
          <a:p>
            <a:pPr marL="39688" lvl="1" indent="0">
              <a:lnSpc>
                <a:spcPct val="100000"/>
              </a:lnSpc>
              <a:buNone/>
            </a:pP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สำหรับประเทศญี่ปุ่นจะเรียกโมเดลอาหารว่า “</a:t>
            </a:r>
            <a:r>
              <a:rPr lang="en-US" dirty="0">
                <a:latin typeface="Cordia New" panose="020B0304020202020204" pitchFamily="34" charset="-34"/>
                <a:cs typeface="Cordia New" panose="020B0304020202020204" pitchFamily="34" charset="-34"/>
              </a:rPr>
              <a:t>Shokuhin Sampuru</a:t>
            </a: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”</a:t>
            </a:r>
            <a:r>
              <a:rPr lang="en-US" dirty="0">
                <a:latin typeface="Cordia New" panose="020B0304020202020204" pitchFamily="34" charset="-34"/>
                <a:cs typeface="Cordia New" panose="020B0304020202020204" pitchFamily="34" charset="-34"/>
              </a:rPr>
              <a:t> (</a:t>
            </a: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โชวคุฮิง ซัมปุรุ) โดยในประเทศญี่ปุ่นเริ่มมีการพัฒนาโมเดลอาหารมาตั้งแต่ปี ค.ศ. 1920 เนื่องจากความนิยมในการรับประทานอาหารนอกบ้านของชาวญี่ปุ่นที่เพิ่มมากขึ้น</a:t>
            </a:r>
          </a:p>
          <a:p>
            <a:pPr marL="39688" lvl="1" indent="0">
              <a:lnSpc>
                <a:spcPct val="100000"/>
              </a:lnSpc>
              <a:buNone/>
            </a:pP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โมเดลอาหารเป็นตัวช่วยที่มีประสิทธิภาพมากสำหรับการดึงดูดลูกค้าเข้ามาในร้านอาหาร ซึ่งบริษัท </a:t>
            </a:r>
            <a:r>
              <a:rPr lang="en-US" dirty="0">
                <a:latin typeface="Cordia New" panose="020B0304020202020204" pitchFamily="34" charset="-34"/>
                <a:cs typeface="Cordia New" panose="020B0304020202020204" pitchFamily="34" charset="-34"/>
              </a:rPr>
              <a:t>Iwasaki Be-I </a:t>
            </a: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เผยข้อมูลว่ารายรับของร้านอาหารเพิ่มขึ้น 130-140%</a:t>
            </a:r>
            <a:r>
              <a:rPr lang="en-US" sz="1600" dirty="0">
                <a:latin typeface="Cordia New" panose="020B0304020202020204" pitchFamily="34" charset="-34"/>
                <a:cs typeface="Cordia New" panose="020B0304020202020204" pitchFamily="34" charset="-34"/>
              </a:rPr>
              <a:t> </a:t>
            </a:r>
            <a:r>
              <a:rPr lang="th-TH" sz="1600" dirty="0">
                <a:latin typeface="Cordia New" panose="020B0304020202020204" pitchFamily="34" charset="-34"/>
                <a:cs typeface="Cordia New" panose="020B0304020202020204" pitchFamily="34" charset="-34"/>
              </a:rPr>
              <a:t>(ที่มา</a:t>
            </a:r>
            <a:r>
              <a:rPr lang="en-US" sz="1600" dirty="0">
                <a:latin typeface="Cordia New" panose="020B0304020202020204" pitchFamily="34" charset="-34"/>
                <a:cs typeface="Cordia New" panose="020B0304020202020204" pitchFamily="34" charset="-34"/>
              </a:rPr>
              <a:t>: https://marketeeronline.co/archives/265234</a:t>
            </a:r>
            <a:r>
              <a:rPr lang="th-TH" sz="1600" dirty="0">
                <a:latin typeface="Cordia New" panose="020B0304020202020204" pitchFamily="34" charset="-34"/>
                <a:cs typeface="Cordia New" panose="020B0304020202020204" pitchFamily="34" charset="-34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4ECA56-EB67-ACB4-2BE7-39B26D761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157" y="0"/>
            <a:ext cx="4511843" cy="36094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91D975-8A12-F27F-5B72-5AC9F53D7E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0156" y="3573989"/>
            <a:ext cx="4511844" cy="328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388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-</a:t>
            </a:r>
            <a:r>
              <a:rPr lang="th-TH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จบการบรรยาย</a:t>
            </a:r>
            <a:r>
              <a:rPr lang="en-US" sz="2400" dirty="0">
                <a:latin typeface="Cordia New" panose="020B0304020202020204" pitchFamily="34" charset="-34"/>
                <a:cs typeface="Cordia New" panose="020B0304020202020204" pitchFamily="34" charset="-34"/>
              </a:rPr>
              <a:t>-</a:t>
            </a:r>
            <a:endParaRPr lang="th-TH" sz="24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78382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ล่องเรือเจ้าพระยา 5ดาว รับประกันถูกที่สุด!! และเรือใหม่ที่สุด!! THE ICITY  พร้อมดินเนอร์แบบบุฟเฟต์  สัมผัสสุนทรียภาพของบรรยากาศริมฝั่งแม่น้ำเจ้าพระยาและทิวทัศน์ของกรุงเทพฯ  แบบมุมกว้าง ล่องเรือทานอาหาร ล่องเรือดินเนอร์เจ้าพระยา ล่องเรือDinner •  Forum ..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5" r="2669"/>
          <a:stretch/>
        </p:blipFill>
        <p:spPr bwMode="auto">
          <a:xfrm>
            <a:off x="6096000" y="3659517"/>
            <a:ext cx="3125740" cy="217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2800" dirty="0">
                <a:latin typeface="9 LUANG" panose="02000606020000020000" pitchFamily="50" charset="-34"/>
                <a:cs typeface="9 LUANG" panose="02000606020000020000" pitchFamily="50" charset="-34"/>
              </a:rPr>
              <a:t>ความหมายของวัตถุ-วัสดุ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77688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คำว่า วัตถุ เป็นคำที่มาจากภาษาบาลี ตรงกับคำในภาษาสันสกฤตว่า วัสดุ ไทยรับมาใช้ทั้ง ๒ คำ แต่ใช้ในความหมายต่างกันตรงที่การใช้สอย</a:t>
            </a:r>
          </a:p>
          <a:p>
            <a:pPr>
              <a:lnSpc>
                <a:spcPct val="100000"/>
              </a:lnSpc>
            </a:pP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วัตถุ หมายถึง สิ่งของทั่ว ๆ ไป เช่น โบราณวัตถุ ถาวรวัตถุ วัตถุนิยม ส่วน วัสดุ หมายถึง สิ่งของที่จะนำไปใช้</a:t>
            </a:r>
          </a:p>
          <a:p>
            <a:pPr>
              <a:lnSpc>
                <a:spcPct val="100000"/>
              </a:lnSpc>
            </a:pP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ตัวอย่างเช่น กรวด หิน ดิน ทราย ถ้ายังไม่ได้นำไปใช้ เรียกว่าเป็นวัตถุ แต่ถ้าจะนำไปใช้ประโยชน์ เช่นใช้ในการก่อสร้างหรือทำสิ่งอื่น กรวด หิน ดิน ทราย นั้น ก็จะเรียกว่าเป็นวัสดุ คือ วัสดุก่อสร้าง </a:t>
            </a:r>
            <a:r>
              <a:rPr lang="th-TH" sz="1600" dirty="0">
                <a:latin typeface="Cordia New" panose="020B0304020202020204" pitchFamily="34" charset="-34"/>
                <a:cs typeface="Cordia New" panose="020B0304020202020204" pitchFamily="34" charset="-34"/>
              </a:rPr>
              <a:t>(ที่มา :  บทวิทยุรายการ “รู้ รัก ภาษาไทย”  ออกอากาศทางสถานีวิทยุกระจายเสียงแห่งประเทศไทย)</a:t>
            </a:r>
          </a:p>
          <a:p>
            <a:pPr>
              <a:lnSpc>
                <a:spcPct val="100000"/>
              </a:lnSpc>
            </a:pP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ณัฐดนัย เนียมทอง กล่าวว่า วัสดุ (</a:t>
            </a:r>
            <a:r>
              <a:rPr lang="en-US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Materials) </a:t>
            </a: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คือ สิ่งของหรือวัตถุที่นำมาใช้ประกอบกันเป็นชิ้นงานตามการออกแบบ มีตัวตนสามารถสัมผัสได้ และมีคุณสมบัติเฉพาะตัวทางฟิสิกส์ ทางเคมี ไฟฟ้า หรือคุณสมบัติเชิงกลแตกต่างกันไป</a:t>
            </a:r>
          </a:p>
        </p:txBody>
      </p:sp>
      <p:pic>
        <p:nvPicPr>
          <p:cNvPr id="1028" name="Picture 4" descr="ไม่มีคำอธิบายรูปภาพ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5125"/>
            <a:ext cx="2878134" cy="287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อิฐ หิน ดิน ทราย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186" y="859748"/>
            <a:ext cx="3109814" cy="181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Joyce White นักโบราณคดีผู้ศึกษา &amp;#39;บ้านเชียง&amp;#39; ผ่านพืชผักท้องถิ่น  จนค้นพบวิทยาการที่โลกไม่เคยรู้จัก - The Clou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1612" y="3659517"/>
            <a:ext cx="3260388" cy="217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6393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2800" dirty="0">
                <a:latin typeface="9 LUANG" panose="02000606020000020000" pitchFamily="50" charset="-34"/>
                <a:cs typeface="9 LUANG" panose="02000606020000020000" pitchFamily="50" charset="-34"/>
              </a:rPr>
              <a:t>ความหมายของวัสดุ-อุปกรณ์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วัสดุ คือ สิ่งที่มีการผุพัง สิ้นเปลืองต่างๆ หรือของใช้ที่มีอายุการใช้งานสั้นๆ เช่น ดินสอ กระดาษ ฟิล์ม เป็นต้น</a:t>
            </a:r>
          </a:p>
          <a:p>
            <a:pPr>
              <a:lnSpc>
                <a:spcPct val="100000"/>
              </a:lnSpc>
            </a:pP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อุปกรณ์  คือ  สิ่งที่มีความคงทนถาวร หรือเครื่องมือที่ใช้สร้าง, ช่วยสร้างวัสดุให้เป็นผลิตภัณฑ์ เช่น กระดานรองวาด เครื่องฉายภาพยนตร์ เครื่องบันทึกภาพ เป็นต้น</a:t>
            </a:r>
          </a:p>
          <a:p>
            <a:pPr>
              <a:lnSpc>
                <a:spcPct val="100000"/>
              </a:lnSpc>
            </a:pP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กรณี ปากกา เป็นได้ทั้งวัสดุและอุปกรณ์ เพราะน้ำหมึกเป็นวัสดุ ส่วนพลาสติกที่หุ้มหมึกเป็นอุปกรณ์ แต่ว่าส่วนมากเราจะได้ยินกันว่า ปากกาถูกจัดอยู่ในอุปกรณ์การเรียนมากกว่า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th-TH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     (ที่มา </a:t>
            </a:r>
            <a:r>
              <a:rPr lang="en-US" sz="2000" dirty="0">
                <a:latin typeface="Cordia New" panose="020B0304020202020204" pitchFamily="34" charset="-34"/>
                <a:cs typeface="Cordia New" panose="020B0304020202020204" pitchFamily="34" charset="-34"/>
              </a:rPr>
              <a:t>: https://www.dek-d.com/board/knowledge/3983511/)</a:t>
            </a:r>
            <a:endParaRPr lang="th-TH" sz="2000" dirty="0"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2052" name="Picture 4" descr="STAEDTLER ดินสอเขียนแบบ HB ด้ามสีฟ้า กล่อง 12 แท่ง Lumograph ดินสอ Pencil  รุ่น 100-HB | Shopee Thaila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6" r="13634"/>
          <a:stretch/>
        </p:blipFill>
        <p:spPr bwMode="auto">
          <a:xfrm>
            <a:off x="9680189" y="365125"/>
            <a:ext cx="2260613" cy="2946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เครื่องมือปั้น - บทเรียนออนไลน์(เรื่องการปั้น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218" y="252924"/>
            <a:ext cx="3384970" cy="338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ปากกาชนิดต่างๆ กับการเลือกใช้งาน - Office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620" y="3465513"/>
            <a:ext cx="5605182" cy="294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405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2800" dirty="0">
                <a:latin typeface="9 LUANG" panose="02000606020000020000" pitchFamily="50" charset="-34"/>
                <a:cs typeface="9 LUANG" panose="02000606020000020000" pitchFamily="50" charset="-34"/>
              </a:rPr>
              <a:t>วัสดุที่ใช้สร้างสรรค์งานศิลปะ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08081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2400" dirty="0"/>
              <a:t>แบ่งออกได้เป็น 2 ชนิด คือ วัสดุพื้นฐาน</a:t>
            </a:r>
            <a:r>
              <a:rPr lang="en-US" sz="2400" dirty="0"/>
              <a:t> </a:t>
            </a:r>
            <a:r>
              <a:rPr lang="th-TH" sz="2400" dirty="0"/>
              <a:t>วัสดุสำเร็จรูป</a:t>
            </a:r>
          </a:p>
        </p:txBody>
      </p:sp>
      <p:pic>
        <p:nvPicPr>
          <p:cNvPr id="1034" name="Picture 10" descr="clay model cheap buy onl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625" y="3176337"/>
            <a:ext cx="3078624" cy="368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hinese Name Seal Chinese Custom Seal Carving Chinese Seal | Etsy U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7" b="3270"/>
          <a:stretch/>
        </p:blipFill>
        <p:spPr bwMode="auto">
          <a:xfrm>
            <a:off x="0" y="3176337"/>
            <a:ext cx="4514625" cy="368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Pin on Stone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5" r="1628"/>
          <a:stretch/>
        </p:blipFill>
        <p:spPr bwMode="auto">
          <a:xfrm>
            <a:off x="7593249" y="3160295"/>
            <a:ext cx="4620170" cy="369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281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2800" dirty="0">
                <a:latin typeface="9 LUANG" panose="02000606020000020000" pitchFamily="50" charset="-34"/>
                <a:cs typeface="9 LUANG" panose="02000606020000020000" pitchFamily="50" charset="-34"/>
              </a:rPr>
              <a:t>วัสดุพื้นฐาน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08081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2400" dirty="0"/>
              <a:t>ได้แก่ วัสดุดั้งเดิมจากธรรมชาติ เช่น ดิน หิน ทราย เปลือก-กิ่งไม้ น้ำ กระดูก-หนังสัตว์ ฯลฯ</a:t>
            </a:r>
          </a:p>
        </p:txBody>
      </p:sp>
      <p:pic>
        <p:nvPicPr>
          <p:cNvPr id="1034" name="Picture 10" descr="clay model cheap buy onli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625" y="3176337"/>
            <a:ext cx="3078624" cy="368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hinese Name Seal Chinese Custom Seal Carving Chinese Seal | Etsy U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7" b="3270"/>
          <a:stretch/>
        </p:blipFill>
        <p:spPr bwMode="auto">
          <a:xfrm>
            <a:off x="0" y="3176337"/>
            <a:ext cx="4514625" cy="368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Pin on Stone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5" r="1628"/>
          <a:stretch/>
        </p:blipFill>
        <p:spPr bwMode="auto">
          <a:xfrm>
            <a:off x="7593249" y="3160295"/>
            <a:ext cx="4620170" cy="3697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057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2800" dirty="0">
                <a:latin typeface="9 LUANG" panose="02000606020000020000" pitchFamily="50" charset="-34"/>
                <a:cs typeface="9 LUANG" panose="02000606020000020000" pitchFamily="50" charset="-34"/>
              </a:rPr>
              <a:t>วัสดุสำเร็จรูป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2400" dirty="0"/>
              <a:t>ได้แก่ วัสดุที่ผ่านกระบวนการแปรรูปจากวัสดุพื้นฐาน เช่น พลาสติก แก้ว ไม้อัด เหล็ก เป็นต้น</a:t>
            </a:r>
          </a:p>
        </p:txBody>
      </p:sp>
      <p:pic>
        <p:nvPicPr>
          <p:cNvPr id="2050" name="Picture 2" descr="158,037 Plastic Toys Stock Photos, Pictures &amp;amp; Royalty-Free Images - iSt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956" y="2795587"/>
            <a:ext cx="5829300" cy="3381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Wooden Magnet Block Toys - Korean-Products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400"/>
          <a:stretch/>
        </p:blipFill>
        <p:spPr bwMode="auto">
          <a:xfrm>
            <a:off x="0" y="3228307"/>
            <a:ext cx="5293895" cy="281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intage Tin Robot Toy Stock Photo - Download Image Now - i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04" b="1"/>
          <a:stretch/>
        </p:blipFill>
        <p:spPr bwMode="auto">
          <a:xfrm>
            <a:off x="9691538" y="2501483"/>
            <a:ext cx="2259436" cy="339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569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527531"/>
          </a:xfrm>
        </p:spPr>
        <p:txBody>
          <a:bodyPr>
            <a:normAutofit/>
          </a:bodyPr>
          <a:lstStyle/>
          <a:p>
            <a:r>
              <a:rPr lang="th-TH" sz="2800" dirty="0">
                <a:latin typeface="9 LUANG" panose="02000606020000020000" pitchFamily="50" charset="-34"/>
                <a:cs typeface="9 LUANG" panose="02000606020000020000" pitchFamily="50" charset="-34"/>
              </a:rPr>
              <a:t>สมบัติของวัสดุ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775509"/>
            <a:ext cx="9144000" cy="2960128"/>
          </a:xfrm>
        </p:spPr>
        <p:txBody>
          <a:bodyPr>
            <a:normAutofit/>
          </a:bodyPr>
          <a:lstStyle/>
          <a:p>
            <a:pPr marL="4000500" lvl="8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h-TH" sz="2800" dirty="0">
                <a:latin typeface="Cordia New" panose="020B0304020202020204" pitchFamily="34" charset="-34"/>
                <a:cs typeface="Cordia New" panose="020B0304020202020204" pitchFamily="34" charset="-34"/>
              </a:rPr>
              <a:t>ความยืดหยุ่น</a:t>
            </a:r>
          </a:p>
          <a:p>
            <a:pPr marL="4000500" lvl="8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h-TH" sz="2800" dirty="0">
                <a:latin typeface="Cordia New" panose="020B0304020202020204" pitchFamily="34" charset="-34"/>
                <a:cs typeface="Cordia New" panose="020B0304020202020204" pitchFamily="34" charset="-34"/>
              </a:rPr>
              <a:t>ความแข็ง</a:t>
            </a:r>
          </a:p>
          <a:p>
            <a:pPr marL="4000500" lvl="8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h-TH" sz="2800" dirty="0">
                <a:latin typeface="Cordia New" panose="020B0304020202020204" pitchFamily="34" charset="-34"/>
                <a:cs typeface="Cordia New" panose="020B0304020202020204" pitchFamily="34" charset="-34"/>
              </a:rPr>
              <a:t>ความเหนียว</a:t>
            </a:r>
          </a:p>
          <a:p>
            <a:pPr marL="4000500" lvl="8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h-TH" sz="2800" dirty="0">
                <a:latin typeface="Cordia New" panose="020B0304020202020204" pitchFamily="34" charset="-34"/>
                <a:cs typeface="Cordia New" panose="020B0304020202020204" pitchFamily="34" charset="-34"/>
              </a:rPr>
              <a:t>การนำความร้อน</a:t>
            </a:r>
          </a:p>
          <a:p>
            <a:pPr marL="4000500" lvl="8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h-TH" sz="2800" dirty="0">
                <a:latin typeface="Cordia New" panose="020B0304020202020204" pitchFamily="34" charset="-34"/>
                <a:cs typeface="Cordia New" panose="020B0304020202020204" pitchFamily="34" charset="-34"/>
              </a:rPr>
              <a:t>การนำไฟฟ้า</a:t>
            </a:r>
          </a:p>
          <a:p>
            <a:endParaRPr lang="th-TH" b="1" dirty="0"/>
          </a:p>
          <a:p>
            <a:endParaRPr lang="th-TH" b="1" dirty="0"/>
          </a:p>
          <a:p>
            <a:endParaRPr lang="th-TH" b="1" dirty="0"/>
          </a:p>
          <a:p>
            <a:endParaRPr lang="th-TH" dirty="0"/>
          </a:p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527903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th-TH" sz="2800" dirty="0">
                <a:latin typeface="9 LUANG" panose="02000606020000020000" pitchFamily="50" charset="-34"/>
                <a:cs typeface="9 LUANG" panose="02000606020000020000" pitchFamily="50" charset="-34"/>
              </a:rPr>
              <a:t>ความยืดหยุ่นของวัสดุ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447675" lvl="1">
              <a:lnSpc>
                <a:spcPct val="110000"/>
              </a:lnSpc>
            </a:pP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หมายถึง ลักษณะที่วัตถุนั้นสามารถกลับคืนรูปร่างทรงเดิมได้ หลังจากแรงที่มากระทำต่อวัตถุหยุดกระทำต่อวัตถุนั้น</a:t>
            </a:r>
          </a:p>
          <a:p>
            <a:pPr marL="447675" lvl="1">
              <a:lnSpc>
                <a:spcPct val="110000"/>
              </a:lnSpc>
            </a:pP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วัสดุที่ถูกแรงกระทำแล้วสามารถเปลี่ยนรูปร่างหรือขนาดของวัสดุ และเมื่อเราหยุดออกแรงวัสดุนั้นจะกลับคืนสู่สภาพเดิม เรียกว่า “วัสดุนั้นมีสภาพความยืดหยุ่น” เช่น ถุงมือยาง ยางยืด ฟองน้ำ</a:t>
            </a:r>
          </a:p>
          <a:p>
            <a:pPr marL="447675" lvl="1">
              <a:lnSpc>
                <a:spcPct val="110000"/>
              </a:lnSpc>
            </a:pP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ส่วนวัสดุที่เราออกแรงกระทำแล้ว วัสดุเกิดการเปลี่ยนรูปร่างหรือขนาด แต่เมื่อหยุดออกแรง วัสดุไม่คืนสภาพเดิม เราเรียกวัสดุนั้นว่า “วัสดุไม่มีความยืดหยุ่น” เช่น ดินน้ำมัน ไม้ แผ่นพลาสติก กระดาษ</a:t>
            </a:r>
          </a:p>
          <a:p>
            <a:pPr marL="447675" lvl="1">
              <a:lnSpc>
                <a:spcPct val="110000"/>
              </a:lnSpc>
            </a:pP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วัสดุแต่ละชนิดมีสภาพยืดหยุ่นไม่เท่ากัน บางชนิดต้องออกแรงมากๆ สภาพยืดหยุ่นยังคงอยู่ แต่บางชนิดเมื่อออกแรงมากเกินไปก็หมดสภาพยืดหยุ่นได้</a:t>
            </a:r>
          </a:p>
          <a:p>
            <a:pPr marL="447675" lvl="1">
              <a:lnSpc>
                <a:spcPct val="110000"/>
              </a:lnSpc>
            </a:pPr>
            <a:r>
              <a:rPr lang="th-TH" dirty="0">
                <a:latin typeface="Cordia New" panose="020B0304020202020204" pitchFamily="34" charset="-34"/>
                <a:cs typeface="Cordia New" panose="020B0304020202020204" pitchFamily="34" charset="-34"/>
              </a:rPr>
              <a:t>การใช้ความยืดหยุ่นในชีวิตประจำวัน เช่น การใช้ยางรัดผม การใช้ยางยืดทำขอบกางเกง ใช้เส้นเอ็นทำไม้แบดมินตันหรือไม้เทนนิส เป็นต้น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10130" y="1982863"/>
            <a:ext cx="5181600" cy="289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8363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1459</TotalTime>
  <Words>2101</Words>
  <Application>Microsoft Office PowerPoint</Application>
  <PresentationFormat>Widescreen</PresentationFormat>
  <Paragraphs>117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9 LUANG</vt:lpstr>
      <vt:lpstr>Arial</vt:lpstr>
      <vt:lpstr>Calibri</vt:lpstr>
      <vt:lpstr>Calibri Light</vt:lpstr>
      <vt:lpstr>Cordia New</vt:lpstr>
      <vt:lpstr>Office Theme</vt:lpstr>
      <vt:lpstr>วัสดุและเทคนิคทางการออกแบบ</vt:lpstr>
      <vt:lpstr>ความหมาย </vt:lpstr>
      <vt:lpstr>ความหมายของวัตถุ-วัสดุ</vt:lpstr>
      <vt:lpstr>ความหมายของวัสดุ-อุปกรณ์</vt:lpstr>
      <vt:lpstr>วัสดุที่ใช้สร้างสรรค์งานศิลปะ</vt:lpstr>
      <vt:lpstr>วัสดุพื้นฐาน</vt:lpstr>
      <vt:lpstr>วัสดุสำเร็จรูป</vt:lpstr>
      <vt:lpstr>สมบัติของวัสดุ</vt:lpstr>
      <vt:lpstr>ความยืดหยุ่นของวัสดุ</vt:lpstr>
      <vt:lpstr>ความแข็งของวัสดุ</vt:lpstr>
      <vt:lpstr>ความเหนียวของวัสดุ</vt:lpstr>
      <vt:lpstr>การนำความร้อนของวัสดุ</vt:lpstr>
      <vt:lpstr>การนำไฟฟ้าของวัสดุ</vt:lpstr>
      <vt:lpstr>ความหมายของเทคนิค (technique)</vt:lpstr>
      <vt:lpstr>ความหมายของเทคนิค (technique)</vt:lpstr>
      <vt:lpstr>PowerPoint Presentation</vt:lpstr>
      <vt:lpstr>การออกแบบ </vt:lpstr>
      <vt:lpstr>ความหมายของการออกแบบ</vt:lpstr>
      <vt:lpstr>อักษรซ่อนกล (Ambigram)</vt:lpstr>
      <vt:lpstr>ศิลปะจากกระดาษ (paper craft) </vt:lpstr>
      <vt:lpstr>ภาพสามมิติ (pop up)</vt:lpstr>
      <vt:lpstr>หุ่นจำลองกระดาษ</vt:lpstr>
      <vt:lpstr>พาราเมตริก (parametric)</vt:lpstr>
      <vt:lpstr>อาหารจำลอง (Food model)</vt:lpstr>
      <vt:lpstr>-จบการบรรยาย-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วัสดุและเทคนิคทางการออกแบบ</dc:title>
  <dc:creator>HP_0001</dc:creator>
  <cp:lastModifiedBy>Kreetha  Thumcharoensathit</cp:lastModifiedBy>
  <cp:revision>149</cp:revision>
  <dcterms:created xsi:type="dcterms:W3CDTF">2021-12-08T07:42:30Z</dcterms:created>
  <dcterms:modified xsi:type="dcterms:W3CDTF">2023-12-14T05:50:10Z</dcterms:modified>
</cp:coreProperties>
</file>