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7" r:id="rId6"/>
    <p:sldId id="271" r:id="rId7"/>
    <p:sldId id="269" r:id="rId8"/>
    <p:sldId id="268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63" r:id="rId18"/>
    <p:sldId id="258" r:id="rId19"/>
    <p:sldId id="259" r:id="rId20"/>
    <p:sldId id="260" r:id="rId21"/>
    <p:sldId id="261" r:id="rId22"/>
    <p:sldId id="262" r:id="rId23"/>
    <p:sldId id="266" r:id="rId2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8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25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80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24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669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4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20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455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8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46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42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25C6-1652-4C85-9924-33B0876DA28E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B59A-8A4E-4F54-AC07-B059F2D929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45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วัสดุและ</a:t>
            </a:r>
            <a:r>
              <a:rPr lang="th-TH" sz="4000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เทคนิคทางการ</a:t>
            </a:r>
            <a:r>
              <a:rPr lang="th-TH" sz="4000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ออกแบบ</a:t>
            </a:r>
            <a:endParaRPr lang="th-TH" sz="4000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9 LUANG" panose="02000606020000020000" pitchFamily="50" charset="-34"/>
                <a:cs typeface="9 LUANG" panose="02000606020000020000" pitchFamily="50" charset="-34"/>
              </a:rPr>
              <a:t>Material and Techniques for Design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51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พลาสติก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พลาสติกได้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เข้ามามีบทบาทสำคัญในชีวิตประจำวันมากขึ้น เนื่องจากเป็นภาชนะที่มีน้ำหนักเบาและมีคุณสมบัติในการใช้งานหลากหลาย อีกทั้งยังมีราคาถูกกว่าถุงที่ทำจากวัสดุอื่นๆ เช่น กระดาษหรือ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ผ้า</a:t>
            </a: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ถุงพลาสติกเข้ามา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มีบทบาท และมีความจำเป็นต่อการใช้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ห่อหุ้ม เพื่อ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รักษาสินค้าให้คงความใหม่อยู่เสมอ ไม่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สกปรก ดังนั้นอุตสาหกรรม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ถุงพลาสติกจึงขยายตัวอย่างรวดเร็ว เกิดการพัฒนาผลิตภัณฑ์และกรรมวิธีการผลิตอย่างต่อเนื่อง เพื่อรองรับความต้องการของ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ตลาด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1739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เนื่องจากถุงพลาสติกไม่สามารถย่อยสลายทางชีวภาพ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ได้พลาสติก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จะมีรูพรุนที่เหลืออยู่ในโครงสร้างจำนวน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มาก ทำ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ให้สามารถกักเก็บน้ำที่ปนเปื้อนสารพิษไว้ในตัว และเมื่อถุงพลาสติกที่เต็มไปด้วยสารพิษถูก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ทิ้งสารพิษ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เหล่านั้นก็จะปนเปื้อนไป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ในสิ่งแวดล้อม ส่งผล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เสียต่อสิ่งมีชีวิตทุกชีวิต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ในโลก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0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ประเภทของถุงพลาสติก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โดยทั่วไป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สามารถจำแนกประเภทถุงพลาสติกตามลักษณะการใช้งานออกเป็น 4 ประเภท ได้แก่ </a:t>
            </a:r>
          </a:p>
          <a:p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ถุงพลาสติกเย็น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ถุงที่ใช้บรรจุสิ่งของที่มีอุณหภูมิปกติหรือมีความเย็น ผลิตจากเม็ดพลาสติกชนิดโพลีเอทธิลีน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Polyethylene: PE)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ซึ่งมีคุณสมบัติป้องกันของเหลวงซึมผ่านเข้า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ออก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 descr="ถุง PE (ถุงเย็น) - War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72" y="1825625"/>
            <a:ext cx="48768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ประเภทของถุงพลาสติก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โดยทั่วไป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สามารถจำแนกประเภทถุงพลาสติกตามลักษณะการใช้งานออกเป็น 4 ประเภท ได้แก่ </a:t>
            </a:r>
          </a:p>
          <a:p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. ถุงพลาสติก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ร้อน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ถุงที่ใช้บรรจุอาหารและของร้อน ผลิตจากเม็ดพลาสติกโพลีโพรพิลีน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Polypropylene: PP)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มีคุณสมบัติทนความร้อนได้สูงถึง 110 องศา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เซลเซียส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104" name="Picture 8" descr="โรงงานผลิตถุงไฮเดน ถุงร้อนขุ่น | รับสั่งทำ-รับผลิต ถุงพลาสติกทุกชนิ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15" y="1381919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ประเภทของถุงพลาสติก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โดยทั่วไป</a:t>
            </a:r>
            <a:r>
              <a:rPr lang="th-TH" dirty="0"/>
              <a:t>สามารถจำแนกประเภทถุงพลาสติกตามลักษณะการใช้งานออกเป็น 4 ประเภท ได้แก่ </a:t>
            </a:r>
          </a:p>
          <a:p>
            <a:endParaRPr lang="th-TH" dirty="0"/>
          </a:p>
          <a:p>
            <a:pPr marL="0" indent="0">
              <a:buNone/>
            </a:pP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ถุงพลาสติก</a:t>
            </a:r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ชนิดมีหู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หิ้ว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ถุงที่ใช้บรรจุสิ่งของทั่วไป ไม่เหมาะกับการใช้บรรจุอาหารและของร้อน ผลิตจากเม็ดพลาสติกชนิดโพลีเอทธิลีน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Polyethylene: PE)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โดยส่วนใหญ่มักนำพลาสติกที่ใช้แล้วมาหลอมละลายใหม่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Recycle)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มาผสมด้วย </a:t>
            </a:r>
          </a:p>
        </p:txBody>
      </p:sp>
      <p:pic>
        <p:nvPicPr>
          <p:cNvPr id="5126" name="Picture 6" descr="ถุงหูเจาะ / Die-Cut Handle 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14" y="2374220"/>
            <a:ext cx="48768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ประเภทของถุงพลาสติก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โดยทั่วไป</a:t>
            </a:r>
            <a:r>
              <a:rPr lang="th-TH" dirty="0"/>
              <a:t>สามารถจำแนกประเภทถุงพลาสติกตามลักษณะการใช้งานออกเป็น 4 ประเภท ได้แก่ </a:t>
            </a:r>
          </a:p>
          <a:p>
            <a:endParaRPr lang="th-TH" dirty="0"/>
          </a:p>
          <a:p>
            <a:pPr marL="0" indent="0">
              <a:buNone/>
            </a:pPr>
            <a:r>
              <a:rPr lang="th-TH" b="1" dirty="0" smtClean="0"/>
              <a:t>4</a:t>
            </a:r>
            <a:r>
              <a:rPr lang="th-TH" b="1" dirty="0"/>
              <a:t>. </a:t>
            </a:r>
            <a:r>
              <a:rPr lang="th-TH" b="1" dirty="0" smtClean="0"/>
              <a:t> ลา</a:t>
            </a:r>
            <a:r>
              <a:rPr lang="th-TH" b="1" dirty="0"/>
              <a:t>มิ</a:t>
            </a:r>
            <a:r>
              <a:rPr lang="th-TH" b="1" dirty="0" smtClean="0"/>
              <a:t>เนต</a:t>
            </a:r>
          </a:p>
          <a:p>
            <a:pPr marL="0" indent="0">
              <a:buNone/>
            </a:pPr>
            <a:r>
              <a:rPr lang="th-TH" dirty="0" smtClean="0"/>
              <a:t>เป็น</a:t>
            </a:r>
            <a:r>
              <a:rPr lang="th-TH" dirty="0"/>
              <a:t>ถุงพลาสติกที่เกิดจากการนำแผ่นพลาสติกต่างชนิดมาประกบกัน ใช้บรรจุอาหารเพื่อเก็บถนอมไว้เป็นเวลานานโดยไม่ให้คุณภาพเปลี่ยนแปลง</a:t>
            </a:r>
            <a:r>
              <a:rPr lang="th-TH" dirty="0" smtClean="0"/>
              <a:t>ไป</a:t>
            </a:r>
            <a:endParaRPr lang="th-TH" dirty="0"/>
          </a:p>
        </p:txBody>
      </p:sp>
      <p:pic>
        <p:nvPicPr>
          <p:cNvPr id="7170" name="Picture 2" descr="ถุงลามิเนตแบบใส Laminate Clear Bag-Bangkoksyn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167166"/>
            <a:ext cx="4002314" cy="33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ถุงลามิเนต - Thai Packaging Intergrou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6" name="Picture 8" descr="Heat Seal Bopp ลามิเนต Stand Up Pouch / Mini Zip Lock ถุงพลาสติ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86" y="3682043"/>
            <a:ext cx="4065814" cy="29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การรีไซเคิลพลาสติก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คือ กระบวนการ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แปรรูปขยะพลาสติกให้อยู่ในรูปแบบที่นำไปใช้งานต่อได้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ผลิตภัณฑ์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ที่ทำจากวัสดุรีไซเคิลนั้น มีรูปแบบการใช้งานที่แตกต่างจากผลิตภัณฑ์เดิมที่มีอยู่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 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นำขวดพลาสติกมาหลอมและฉีดขึ้นรูปใหม่เป็นชุดโต๊ะและ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เก้าอี้ เป็นต้น</a:t>
            </a:r>
          </a:p>
          <a:p>
            <a:pPr>
              <a:lnSpc>
                <a:spcPct val="100000"/>
              </a:lnSpc>
            </a:pP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รีไซเคิลนั้นสามารถแยกได้เป็น 3 ประเภท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กระบวนการ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สลายตัวด้วยความร้อน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Thermal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Depolymerization)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เป็นก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ระบวนการแปรรูปขยะพลาสติกกลับสู่รูปของน้ำมันปิโตรเลียมโดยการใช้ความร้อน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ข้อดีคือสามารถรีไซเคิลพลาสติกทุกชนิดได้ แต่มีค่าใช้จ่ายในการลงทุนสร้างระบบที่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สูง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31813" lvl="1" indent="0">
              <a:lnSpc>
                <a:spcPct val="100000"/>
              </a:lnSpc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2. กระบวนการแปรรูปด้วยความร้อน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Heat compression)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เป็นกระบวนการแปรรูปขยะให้กลับสู่สถานะวัตถุดิบตั้งต้น  โดยเริ่มจากการทำความสะอาด,อบแห้ง,บด,หลอม และแปรรูปพลาสติกกลับสู่รูปแบบเม็ดพลาสติก กระบวนการนี้สามารถแปรรูปได้เฉพาะพลาสติกที่ไม่ทนความร้อน (เช่น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PET,PE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และพลาสติกชนิดอื่นๆ ที่หลอมตัวได้) มีข้อเสียที่มีต้นทุนพลังงานที่ใช้ในกระบวนการที่สูง</a:t>
            </a:r>
          </a:p>
          <a:p>
            <a:pPr marL="531813" lvl="1" indent="0">
              <a:lnSpc>
                <a:spcPct val="100000"/>
              </a:lnSpc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3. กระบวนการอื่นๆ กระบวนการนี้จะใช้กรรมวิธีอื่นๆ เช่น บดและอัดขยะพลาสติกให้กลายเป็นแผ่นปูทางเท้า นำขยะพลาสติกมาใช้เป็นเชื้อเพลิง สร้างงานศิลปะ เป็น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ต้น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27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ART: Plastic Bottle Art - ศิลปะจากขวดพลาสติค ⋆ POP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3447074"/>
            <a:ext cx="4576549" cy="34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olden girl by Mbongeni Buthelezi (2020) : Painting Collage on Canvas -  SINGUL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4" y="-6850"/>
            <a:ext cx="2606192" cy="34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733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9 LUANG" panose="02000606020000020000" pitchFamily="50" charset="-34"/>
                <a:cs typeface="9 LUANG" panose="02000606020000020000" pitchFamily="50" charset="-34"/>
              </a:rPr>
              <a:t>Plastic arts</a:t>
            </a:r>
            <a:br>
              <a:rPr lang="en-US" dirty="0" smtClean="0">
                <a:latin typeface="9 LUANG" panose="02000606020000020000" pitchFamily="50" charset="-34"/>
                <a:cs typeface="9 LUANG" panose="02000606020000020000" pitchFamily="50" charset="-34"/>
              </a:rPr>
            </a:br>
            <a:r>
              <a:rPr lang="th-TH" sz="2400" dirty="0">
                <a:latin typeface="9 LUANG" panose="02000606020000020000" pitchFamily="50" charset="-34"/>
                <a:cs typeface="9 LUANG" panose="02000606020000020000" pitchFamily="50" charset="-34"/>
              </a:rPr>
              <a:t>งานศิลปะจากขยะพลาสติก</a:t>
            </a:r>
          </a:p>
        </p:txBody>
      </p:sp>
      <p:pic>
        <p:nvPicPr>
          <p:cNvPr id="8194" name="Picture 2" descr="Hundreds Of Plastic Bottle Caps Turned Into Stunning Images By Mary Ellen  Croteau | DeMilk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7075"/>
            <a:ext cx="4490644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5 Plastic art ideas | plastic art, recycled art,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4" y="3447074"/>
            <a:ext cx="3779899" cy="34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Saigon&amp;#39;s plastic wave rises to a Guinness world record - VnExpress  Internatio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12" y="2798"/>
            <a:ext cx="5211588" cy="34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2884"/>
          </a:xfrm>
        </p:spPr>
        <p:txBody>
          <a:bodyPr/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สมบัติ</a:t>
            </a: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ของวัสดุ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17942"/>
            <a:ext cx="9144000" cy="2960128"/>
          </a:xfrm>
        </p:spPr>
        <p:txBody>
          <a:bodyPr>
            <a:normAutofit/>
          </a:bodyPr>
          <a:lstStyle/>
          <a:p>
            <a:pPr marL="4000500" lvl="8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ความยืดหยุ่น</a:t>
            </a:r>
          </a:p>
          <a:p>
            <a:pPr marL="4000500" lvl="8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ความแข็ง</a:t>
            </a:r>
          </a:p>
          <a:p>
            <a:pPr marL="4000500" lvl="8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ความเหนียว</a:t>
            </a:r>
          </a:p>
          <a:p>
            <a:pPr marL="4000500" lvl="8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การนำความร้อน</a:t>
            </a:r>
          </a:p>
          <a:p>
            <a:pPr marL="4000500" lvl="8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การนำไฟฟ้า</a:t>
            </a:r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79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ความยืดหยุ่นของวัสดุ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47675" lvl="1">
              <a:lnSpc>
                <a:spcPct val="110000"/>
              </a:lnSpc>
            </a:pPr>
            <a:r>
              <a:rPr lang="th-TH" dirty="0" smtClean="0"/>
              <a:t>หมายถึง ลักษณะที่วัตถุนั้นสามารถกลับคืนรูปร่างทรงเดิมได้ หลังจากแรงที่มากระทำต่อวัตถุหยุดกระทำต่อวัตถุนั้น</a:t>
            </a:r>
          </a:p>
          <a:p>
            <a:pPr marL="447675" lvl="1">
              <a:lnSpc>
                <a:spcPct val="110000"/>
              </a:lnSpc>
            </a:pPr>
            <a:r>
              <a:rPr lang="th-TH" dirty="0" smtClean="0"/>
              <a:t>วัสดุที่ถูกแรงกระทำแล้วสามารถเปลี่ยนรูปร่างหรือขนาดของวัสดุ และเมื่อเราหยุดออกแรงวัสดุนั้นจะกลับคืนสู่สภาพเดิม เรียกว่า “วัสดุนั้นมีสภาพความยืดหยุ่น” เช่น ถุงมือยาง ยางยืด ฟองน้ำ</a:t>
            </a:r>
          </a:p>
          <a:p>
            <a:pPr marL="447675" lvl="1">
              <a:lnSpc>
                <a:spcPct val="110000"/>
              </a:lnSpc>
            </a:pPr>
            <a:r>
              <a:rPr lang="th-TH" dirty="0" smtClean="0"/>
              <a:t>ส่วนวัสดุที่เราออกแรงกระทำแล้ว วัสดุเกิดการเปลี่ยนรูปร่างหรือขนาด แต่เมื่อหยุดออกแรง วัสดุไม่คืนสภาพเดิม เราเรียกวัสดุนั้นว่า “วัสดุไม่มีความยืดหยุ่น” เช่น ดินน้ำมัน ไม้ แผ่นพลาสติก กระดาษ</a:t>
            </a:r>
          </a:p>
          <a:p>
            <a:pPr marL="447675" lvl="1">
              <a:lnSpc>
                <a:spcPct val="110000"/>
              </a:lnSpc>
            </a:pPr>
            <a:r>
              <a:rPr lang="th-TH" dirty="0" smtClean="0"/>
              <a:t>วัสดุแต่ละชนิดมีสภาพยืดหยุ่นไม่เท่ากัน บางชนิดต้องออกแรงมากๆ สภาพยืดหยุ่นยังคงอยู่ แต่บางชนิดเมื่อออกแรงมากเกินไปก็หมดสภาพยืดหยุ่นได้</a:t>
            </a:r>
          </a:p>
          <a:p>
            <a:pPr marL="447675" lvl="1">
              <a:lnSpc>
                <a:spcPct val="110000"/>
              </a:lnSpc>
            </a:pPr>
            <a:r>
              <a:rPr lang="th-TH" dirty="0" smtClean="0"/>
              <a:t>การใช้ความยืดหยุ่นในชีวิตประจำวัน เช่น การใช้ยางรัดผม การใช้ยางยืดทำขอบกางเกง ใช้เส้นเอ็นทำไม้แบดมินตันหรือไม้เทนนิส เป็นต้น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8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ความแข็งของวัสดุ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h-TH" sz="2200" b="1" dirty="0" smtClean="0"/>
              <a:t>ความแข็งของวัสดุ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หมายถึง ความทนทานต่อการตัดและการขูดขีด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วัสดุที่มีความแข็งมากจะทนทานต่อการขูดขีดมาก หรือกล่าวได้อีกอย่างว่าวัสดุใดที่เกิดรอยจะมีความแข็งน้อยกว่าวัสดุที่ไม่เกิดรอย ตัวอย่างเช่น เมื่อเราเอาตะปูไปขูดกับไม้ จะพบว่าไม้เกิดรอยนั่นแสดงว่าตะปูมีความแข็งมากกว่าไม้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การใช้ความยืดหยุ่นในชีวิตประจำวัน  ให้เหมาะแก่การใช้ประโยชน์และใช้งานได้ เช่น กล่องสำหรับเก็บของ โต๊ะ เก้าอี้ แก้ว กระเบื้อง ม้านั่ง</a:t>
            </a:r>
            <a:endParaRPr lang="th-TH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ความหมาย</a:t>
            </a:r>
            <a:b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</a:b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88690"/>
            <a:ext cx="9144000" cy="1655762"/>
          </a:xfrm>
        </p:spPr>
        <p:txBody>
          <a:bodyPr>
            <a:noAutofit/>
          </a:bodyPr>
          <a:lstStyle/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วัตถุ-วัสดุ</a:t>
            </a:r>
          </a:p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วัสดุ-อุปกรณ์</a:t>
            </a:r>
          </a:p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เทคนิค</a:t>
            </a:r>
            <a:endParaRPr lang="th-TH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4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ความเหนียวของวัสดุ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h-TH" sz="2000" b="1" dirty="0" smtClean="0"/>
              <a:t>ความเหนียวของวัสดุ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หมายถึง ความสามารถในการรับน้ำหนักของวัสดุ ดึงขาดยาก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ถ้าเราทำการพิจารณาด้านความเหนียวสามารถทำได้ 2 วิธี คือ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th-TH" sz="1900" dirty="0" smtClean="0"/>
              <a:t>1. ความสามารถในการดึงเป็นเส้น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th-TH" sz="1900" dirty="0" smtClean="0"/>
              <a:t>2. ความสามารถในการตีเป็นแผ่นบางได้</a:t>
            </a:r>
          </a:p>
          <a:p>
            <a:pPr lvl="1">
              <a:lnSpc>
                <a:spcPct val="120000"/>
              </a:lnSpc>
            </a:pPr>
            <a:r>
              <a:rPr lang="th-TH" sz="1900" dirty="0" smtClean="0"/>
              <a:t>การใช้ความยืดหยุ่นในชีวิตประจำวันเช่น ใช้เชือกในการผูกสิ่งของ เบ็ดตกปลา วัสดุในการทำสะพานแขวน เป็นต้น</a:t>
            </a:r>
            <a:endParaRPr lang="th-TH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94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การนำความร้อนของวัสดุ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th-TH" sz="2500" dirty="0" smtClean="0"/>
              <a:t>หมายถึง การถ่ายเทพลังงานความร้อนจากอนุภาคหนึ่งสู่อนุภาคหนึ่ง และถ่ายทอดกันไปเรื่อยๆ ภายในเนื้อของวัตถุ</a:t>
            </a:r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วัสดุแต่ละชนิดสามารถนำความร้อนได้แตกต่างกัน วัสดุที่นำความร้อนได้ดีจะถ่ายเทพลังงานความร้อนได้เร็วและมาก เมื่อวัสดุชนิดนั้นได้รับความร้อนที่บริเวณใดบริเวณหนึ่ง จะถ่ายโอนความร้อนไปสู่บริเวณอื่นด้วย วัสดุบางชนิดไม่นำความร้อน เราจึงสามารถจำแนกสมบัติการนำความร้อนของวัสดุได้ 2 ประเภท คือ </a:t>
            </a:r>
            <a:r>
              <a:rPr lang="en-US" sz="2500" dirty="0" smtClean="0"/>
              <a:t>1) </a:t>
            </a:r>
            <a:r>
              <a:rPr lang="th-TH" sz="2500" dirty="0" smtClean="0"/>
              <a:t>ตัวนำความร้อน และ </a:t>
            </a:r>
            <a:r>
              <a:rPr lang="en-US" sz="2500" dirty="0" smtClean="0"/>
              <a:t>2) </a:t>
            </a:r>
            <a:r>
              <a:rPr lang="th-TH" sz="2500" dirty="0" smtClean="0"/>
              <a:t>ฉนวนความร้อน</a:t>
            </a:r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ตัวนำความร้อน คือ วัสดุที่ความร้อนผ่านได้ดี ส่วนใหญ่เป็นโลหะ เช่น เหล็ก อะลูมิเนียม เงิน ทอง ทองแดง นิยมมาใช้ทำภาชนะหุงข้าว เช่น หม้อ กาต้มน้ำ กระทะ</a:t>
            </a:r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ฉนวนความร้อน คือ วัสดุที่ความร้อนผ่านได้ไม่ดี หรือไม่สามารถผ่านได้ ส่วนใหญ่เป็นอโลหะ เช่น ผ้า ไม้ ยาง พลาสติก กระเบื้อง นิยมนำมาทำด้ามตะหลิว ด้ามหม้อ หูหม้อ ที่จับหม้อ เพื่อป้องกันความร้อน</a:t>
            </a:r>
            <a:endParaRPr lang="th-TH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977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การนำไฟฟ้าของวัสดุ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</a:pPr>
            <a:r>
              <a:rPr lang="th-TH" sz="2500" dirty="0" smtClean="0"/>
              <a:t>หมายถึง สมบัติที่ยอมให้ประจุไฟฟ้าหรือกระแสไฟฟ้าไหลผ่านได้ และสามารถแสดงอำนาจไฟฟ้าออกมา</a:t>
            </a:r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วัสดุแต่ละชนิดมีสมบัติการนำไฟฟ้าที่แตกต่างกัน เราสามารถจำแนกสมบัติการนำไฟฟ้าของวัสดุได้ 2 ประเภท คือ ตัวนำไฟฟ้า และฉนวนไฟฟ้า</a:t>
            </a:r>
            <a:endParaRPr lang="th-TH" sz="2500" dirty="0"/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ตัวนำไฟฟ้า คือ วัสดุที่ยอมให้ประจุไฟฟ้าหรือกระแสไฟฟ้าไหลผ่านได้ ได้แก่ โลหะต่างๆ เช่น ทองแดง เงิน เหล็ก อะลูมิเนียม ตัวนำไฟฟ้าที่ดีที่สุด คือ เงิน (แต่ไม่นิยมเพราะราคาแพง) อโลหะที่สามารถนำไฟฟ้าได้ คือ แกรไฟต์</a:t>
            </a:r>
          </a:p>
          <a:p>
            <a:pPr lvl="1">
              <a:lnSpc>
                <a:spcPct val="120000"/>
              </a:lnSpc>
            </a:pPr>
            <a:r>
              <a:rPr lang="th-TH" sz="2500" dirty="0" smtClean="0"/>
              <a:t>ฉนวนไฟฟ้า</a:t>
            </a:r>
            <a:r>
              <a:rPr lang="th-TH" sz="2500" dirty="0"/>
              <a:t> </a:t>
            </a:r>
            <a:r>
              <a:rPr lang="th-TH" sz="2500" dirty="0" smtClean="0"/>
              <a:t>คือ วัสดุที่ไม่ยอมให้ประจุไฟฟ้าหรือกระแสไฟฟ้าไหลผ่านหรือผ่านได้น้อยมาก เช่น ไม้ แก้ว กระดาษ ยาง พลาสติก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h-TH" sz="2500" dirty="0" smtClean="0"/>
              <a:t>ที่มา (</a:t>
            </a:r>
            <a:r>
              <a:rPr lang="en-US" sz="1800" dirty="0" smtClean="0"/>
              <a:t>https://kruinntrpp.wordpress.com/2016/12/17/</a:t>
            </a:r>
            <a:r>
              <a:rPr lang="th-TH" sz="2500" dirty="0" smtClean="0"/>
              <a:t>)</a:t>
            </a:r>
            <a:endParaRPr lang="th-TH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514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 smtClean="0"/>
              <a:t>ชีวิตประจำวันของเราเกี่ยวข้องกับวัสดุและการใช้งานวัสดุอยู่ตลอดเวลา เนื่องจากในชีวิตประจำวันของเรา สภาพแวดล้อมต่าง ๆ มีวัสดุมากมายอยู่รอบตัว การดำเนินชีวิตหรือการทำงานก็ต้องสัมผัสกับวัสดุต่าง ๆ เช่นเดียวกัน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2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ล่องเรือเจ้าพระยา 5ดาว รับประกันถูกที่สุด!! และเรือใหม่ที่สุด!! THE ICITY  พร้อมดินเนอร์แบบบุฟเฟต์  สัมผัสสุนทรียภาพของบรรยากาศริมฝั่งแม่น้ำเจ้าพระยาและทิวทัศน์ของกรุงเทพฯ  แบบมุมกว้าง ล่องเรือทานอาหาร ล่องเรือดินเนอร์เจ้าพระยา ล่องเรือDinner •  Forum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2669"/>
          <a:stretch/>
        </p:blipFill>
        <p:spPr bwMode="auto">
          <a:xfrm>
            <a:off x="6096000" y="3659517"/>
            <a:ext cx="3125740" cy="21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วัตถุ-วัสดุ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68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คำว่า วัตถุ เป็นคำที่มาจากภาษาบาลี ตรงกับคำในภาษาสันสกฤตว่า วัสดุ ไทยรับมาใช้ทั้ง ๒ คำ แต่ใช้ในความหมายต่างกันตรงที่การใช้สอย</a:t>
            </a: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วัตถุ หมายถึง สิ่งของทั่ว ๆ ไป เช่น โบราณวัตถุ ถาวรวัตถุ วัตถุนิยม ส่วน วัสดุ หมายถึง สิ่งของที่จะ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นำไปใช้</a:t>
            </a: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 กรวด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หิน ดิน ทราย ถ้ายังไม่ได้นำไปใช้ เรียกว่าเป็นวัตถุ แต่ถ้าจะนำไปใช้ประโยชน์ เช่นใช้ในการก่อสร้างหรือทำสิ่งอื่น กรวด หิน ดิน ทราย นั้น ก็จะเรียกว่าเป็นวัสดุ คือ วัสดุ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ก่อสร้าง </a:t>
            </a:r>
            <a:r>
              <a:rPr lang="th-TH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 :  บทวิทยุรายการ “รู้ รัก ภาษาไทย”  ออกอากาศทางสถานีวิทยุกระจายเสียงแห่งประเทศไทย)</a:t>
            </a: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ณัฐดนัย เนียมทอง กล่าวว่า วัสดุ (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Materials)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คือ สิ่งของหรือวัตถุที่นำมาใช้ประกอบกันเป็นชิ้นงานตามการออกแบบ มีตัวตนสามารถสัมผัสได้ และมีคุณสมบัติเฉพาะตัวทางฟิสิกส์ ทางเคมี ไฟฟ้า หรือคุณสมบัติเชิงกลแตกต่างกันไป</a:t>
            </a:r>
          </a:p>
        </p:txBody>
      </p:sp>
      <p:pic>
        <p:nvPicPr>
          <p:cNvPr id="1028" name="Picture 4" descr="ไม่มีคำอธิบายรูปภา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2878134" cy="28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อิฐ หิน ดิน ทรา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186" y="859748"/>
            <a:ext cx="3109814" cy="18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yce White นักโบราณคดีผู้ศึกษา &amp;#39;บ้านเชียง&amp;#39; ผ่านพืชผักท้องถิ่น  จนค้นพบวิทยาการที่โลกไม่เคยรู้จัก - The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12" y="3659517"/>
            <a:ext cx="3260388" cy="21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วัสดุ-อุปกรณ์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วัสดุ คือ สิ่งที่มีการผุพัง สิ้นเปลืองต่างๆ หรือของใช้ที่มีอายุการใช้งานสั้นๆ เช่น ดินสอ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กระดาษ ฟิล์ม เป็นต้น</a:t>
            </a:r>
            <a:endParaRPr lang="th-TH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  คือ  สิ่งที่มีความคงทนถาวร หรือเครื่องมือที่ใช้สร้าง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ช่วย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สร้างวัสดุให้เป็นผลิตภัณฑ์ เช่น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กระดานรองวาด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เครื่องฉายภาพยนตร์ เครื่อง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บันทึกภาพ เป็นต้น</a:t>
            </a:r>
            <a:endParaRPr lang="th-TH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กรณี ปากกา เป็นได้ทั้งวัสดุและอุปกรณ์ เพราะน้ำหมึกเป็นวัสดุ ส่วนพลาสติกที่หุ้มหมึกเป็นอุปกรณ์ แต่ว่าส่วนมากเราจะได้ยินกันว่า ปากกาถูกจัดอยู่ในอุปกรณ์การเรียน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มากกว่า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https://www.dek-d.com/board/knowledge/3983511/)</a:t>
            </a:r>
            <a:endParaRPr lang="th-TH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2" name="Picture 4" descr="STAEDTLER ดินสอเขียนแบบ HB ด้ามสีฟ้า กล่อง 12 แท่ง Lumograph ดินสอ Pencil  รุ่น 100-HB | Shopee Thail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13634"/>
          <a:stretch/>
        </p:blipFill>
        <p:spPr bwMode="auto">
          <a:xfrm>
            <a:off x="9680189" y="365125"/>
            <a:ext cx="2260613" cy="29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เครื่องมือปั้น - บทเรียนออนไลน์(เรื่องการปั้น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18" y="252924"/>
            <a:ext cx="3384970" cy="33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ปากกาชนิดต่างๆ กับการเลือกใช้งาน - Office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20" y="3465513"/>
            <a:ext cx="5605182" cy="29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เทคนิค </a:t>
            </a:r>
            <a:r>
              <a:rPr lang="en-US" sz="3200" dirty="0">
                <a:latin typeface="9 LUANG" panose="02000606020000020000" pitchFamily="50" charset="-34"/>
                <a:cs typeface="9 LUANG" panose="02000606020000020000" pitchFamily="50" charset="-34"/>
              </a:rPr>
              <a:t>(</a:t>
            </a:r>
            <a:r>
              <a:rPr lang="en-US" sz="3200" dirty="0" smtClean="0">
                <a:latin typeface="9 LUANG" panose="02000606020000020000" pitchFamily="50" charset="-34"/>
                <a:cs typeface="9 LUANG" panose="02000606020000020000" pitchFamily="50" charset="-34"/>
              </a:rPr>
              <a:t>technique)</a:t>
            </a:r>
            <a:endParaRPr lang="th-TH" sz="3200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พจนานุกรม ฉบับราชบัณฑิตยสถาน พ.ศ. ๒๕๕๔ ให้ความหมายว่า น. ศิลปะหรือกลวิธีเฉพาะวิชานั้น ๆ </a:t>
            </a:r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 </a:t>
            </a:r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; https://www.online-english-thai-dictionary.com/)</a:t>
            </a:r>
            <a:endParaRPr lang="en-US" sz="16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สุวิช สาดสังข์ ให้ความหมายไว้ว่า “กลวิธีหรือศิลปะของการทำอะไรอย่างใดอย่างหนึ่ง ซึ่งผู้ทำจะพิจารณาตัดสินใจเลือกวิธีนั้นด้วยเหตุผลบางประการ เช่น มั่นใจว่าจะสำเร็จและได้ผลดี หรือต้องการดูผลว่าจะเกิดหรือออกมาอย่างไร หรือวิธีปฏิบัติที่เชี่ยวชาญ หรือชำนาญในการปฏิบัติ</a:t>
            </a:r>
            <a:endParaRPr lang="th-TH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กล่าวโดยสรุป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เทคนิค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จะมีลักษณะประกอบกัน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marL="720725" lvl="1" indent="-365125">
              <a:lnSpc>
                <a:spcPct val="100000"/>
              </a:lnSpc>
              <a:buFont typeface="+mj-lt"/>
              <a:buAutoNum type="arabicPeriod"/>
            </a:pP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หลักเกณฑ์ หรือ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ทฤษฎีในการ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ทำ หรือ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ปฏิบัติอย่างแน่ชัดเป็น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</a:t>
            </a:r>
          </a:p>
          <a:p>
            <a:pPr marL="720725" lvl="1" indent="-365125">
              <a:lnSpc>
                <a:spcPct val="100000"/>
              </a:lnSpc>
              <a:buFont typeface="+mj-lt"/>
              <a:buAutoNum type="arabicPeriod"/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ผู้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ปฏิบัติต้องรู้ทฤษฎีหรือหลักการนั้น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แล้ว</a:t>
            </a:r>
          </a:p>
          <a:p>
            <a:pPr marL="720725" lvl="1" indent="-365125">
              <a:lnSpc>
                <a:spcPct val="100000"/>
              </a:lnSpc>
              <a:buFont typeface="+mj-lt"/>
              <a:buAutoNum type="arabicPeriod"/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ผู้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ปฏิบัติต้องมีความชำนาญหรือเชี่ยวชาญในการ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</a:t>
            </a:r>
          </a:p>
          <a:p>
            <a:pPr marL="720725" lvl="1" indent="-365125">
              <a:lnSpc>
                <a:spcPct val="100000"/>
              </a:lnSpc>
              <a:buFont typeface="+mj-lt"/>
              <a:buAutoNum type="arabicPeriod"/>
            </a:pP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วิธี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ปฏิบัติมีหลายวิธี แต่ผู้ปฏิบัติจะเลือกวิธีที่ให้ผลดีที่สุด หรือได้ผลตามวัตถุประสงค์มากที่สุด กล่าวคือมีทั้งประสิทธิภาพและ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ประสิทธิผล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76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1270" y="709684"/>
            <a:ext cx="2918012" cy="601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คำถาม </a:t>
            </a:r>
            <a:r>
              <a:rPr lang="en-US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ภาพนี้สร้างด้วยเทคนิคใด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  <a:p>
            <a:pPr marL="0" indent="0">
              <a:buNone/>
            </a:pPr>
            <a:endParaRPr lang="th-TH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2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</a:t>
            </a:r>
          </a:p>
          <a:p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Santa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Maria Della Salute, Venice,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1904</a:t>
            </a:r>
          </a:p>
          <a:p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จอห์น ซิงเกอร์ ซาร์เจนท์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John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Singer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Sargent) (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12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มกราคม ค.ศ. 1856 – 14 เมษายน ค.ศ.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1925) เป็น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จิตรกรคนสำคัญของสหรัฐอเมริกาในคริสต์ศตวรรษที่ 19 และ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20 มี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ความเชี่ยวชาญทางการเขียนภาพภูมิทัศน์, ภาพเหมือน และ การใช้สีน้ำ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เกิด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ที่ฟลอเรนซ์ ที่ประเทศอิตาลี บิดามารดาเป็นชาวอเมริกัน ซาร์เจนท์ศึกษาที่อิตาลีและเยอรมนี ต่อมาที่ปารีสกับอีมิล โอกุสต์ คาโรลุส-ดูแรง (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Emile Auguste Carolus-Duran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4" name="Picture 2" descr="John Singer Sargent Watercolor Reproductions. Santa Maria | Et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1175" r="1090" b="1489"/>
          <a:stretch/>
        </p:blipFill>
        <p:spPr bwMode="auto">
          <a:xfrm>
            <a:off x="-1" y="0"/>
            <a:ext cx="8651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8966"/>
            <a:ext cx="9144000" cy="2387600"/>
          </a:xfrm>
        </p:spPr>
        <p:txBody>
          <a:bodyPr/>
          <a:lstStyle/>
          <a:p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วัสดุที่ใช้สร้างสรรค์งาน</a:t>
            </a: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ศิลปะ</a:t>
            </a:r>
            <a:b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</a:b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832" y="3465513"/>
            <a:ext cx="2494335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600" dirty="0" smtClean="0"/>
              <a:t>วัสดุพื้นฐาน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600" dirty="0" smtClean="0"/>
              <a:t>วัสดุสำเร็จรูป</a:t>
            </a:r>
          </a:p>
          <a:p>
            <a:pPr algn="l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57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วัสดุพื้นฐาน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80812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ได้แก่ วัสดุดั้งเดิมจากธรรมชาติ เช่น ดิน </a:t>
            </a:r>
            <a:r>
              <a:rPr lang="th-TH" dirty="0"/>
              <a:t>หิน ทราย </a:t>
            </a:r>
            <a:r>
              <a:rPr lang="th-TH" dirty="0" smtClean="0"/>
              <a:t>เปลือก-กิ่งไม้ น้ำ กระดูก</a:t>
            </a:r>
            <a:r>
              <a:rPr lang="th-TH" dirty="0"/>
              <a:t>-หนังสัตว์ </a:t>
            </a:r>
            <a:r>
              <a:rPr lang="th-TH" dirty="0" smtClean="0"/>
              <a:t>ฯลฯ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1034" name="Picture 10" descr="clay model cheap buy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25" y="3176337"/>
            <a:ext cx="3078624" cy="36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nese Name Seal Chinese Custom Seal Carving Chinese Seal | Etsy U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3270"/>
          <a:stretch/>
        </p:blipFill>
        <p:spPr bwMode="auto">
          <a:xfrm>
            <a:off x="0" y="3176337"/>
            <a:ext cx="4514625" cy="36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n on Sto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628"/>
          <a:stretch/>
        </p:blipFill>
        <p:spPr bwMode="auto">
          <a:xfrm>
            <a:off x="7593249" y="3160295"/>
            <a:ext cx="4620170" cy="36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9 LUANG" panose="02000606020000020000" pitchFamily="50" charset="-34"/>
                <a:cs typeface="9 LUANG" panose="02000606020000020000" pitchFamily="50" charset="-34"/>
              </a:rPr>
              <a:t>วัสดุ</a:t>
            </a:r>
            <a:r>
              <a:rPr lang="th-TH" dirty="0" smtClean="0">
                <a:latin typeface="9 LUANG" panose="02000606020000020000" pitchFamily="50" charset="-34"/>
                <a:cs typeface="9 LUANG" panose="02000606020000020000" pitchFamily="50" charset="-34"/>
              </a:rPr>
              <a:t>สำเร็จรูป</a:t>
            </a:r>
            <a:endParaRPr lang="th-TH" dirty="0">
              <a:latin typeface="9 LUANG" panose="02000606020000020000" pitchFamily="50" charset="-34"/>
              <a:cs typeface="9 LUANG" panose="02000606020000020000" pitchFamily="50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ได้แก่ วัสดุที่ผ่านกระบวนการแปรรูปจากวัสดุพื้นฐาน เช่น พลาสติก แก้ว ไม้อัด เหล็ก เป็นต้น</a:t>
            </a:r>
            <a:endParaRPr lang="th-TH" dirty="0"/>
          </a:p>
        </p:txBody>
      </p:sp>
      <p:pic>
        <p:nvPicPr>
          <p:cNvPr id="2050" name="Picture 2" descr="158,037 Plastic Toys Stock Photos, Pictures &amp;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56" y="2795587"/>
            <a:ext cx="5829300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oden Magnet Block Toys - Korean-Products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0"/>
          <a:stretch/>
        </p:blipFill>
        <p:spPr bwMode="auto">
          <a:xfrm>
            <a:off x="0" y="3228307"/>
            <a:ext cx="5293895" cy="28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ntage Tin Robot Toy Stock Photo -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4" b="1"/>
          <a:stretch/>
        </p:blipFill>
        <p:spPr bwMode="auto">
          <a:xfrm>
            <a:off x="9691538" y="2501483"/>
            <a:ext cx="2259436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1934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9 LUANG</vt:lpstr>
      <vt:lpstr>Angsana New</vt:lpstr>
      <vt:lpstr>Arial</vt:lpstr>
      <vt:lpstr>Calibri</vt:lpstr>
      <vt:lpstr>Calibri Light</vt:lpstr>
      <vt:lpstr>Cordia New</vt:lpstr>
      <vt:lpstr>Office Theme</vt:lpstr>
      <vt:lpstr>วัสดุและเทคนิคทางการออกแบบ</vt:lpstr>
      <vt:lpstr>ความหมาย </vt:lpstr>
      <vt:lpstr>วัตถุ-วัสดุ</vt:lpstr>
      <vt:lpstr>วัสดุ-อุปกรณ์</vt:lpstr>
      <vt:lpstr>เทคนิค (technique)</vt:lpstr>
      <vt:lpstr>PowerPoint Presentation</vt:lpstr>
      <vt:lpstr>วัสดุที่ใช้สร้างสรรค์งานศิลปะ </vt:lpstr>
      <vt:lpstr>วัสดุพื้นฐาน</vt:lpstr>
      <vt:lpstr>วัสดุสำเร็จรูป</vt:lpstr>
      <vt:lpstr>พลาสติก</vt:lpstr>
      <vt:lpstr>ประเภทของถุงพลาสติก </vt:lpstr>
      <vt:lpstr>ประเภทของถุงพลาสติก </vt:lpstr>
      <vt:lpstr>ประเภทของถุงพลาสติก </vt:lpstr>
      <vt:lpstr>ประเภทของถุงพลาสติก </vt:lpstr>
      <vt:lpstr>การรีไซเคิลพลาสติก</vt:lpstr>
      <vt:lpstr>Plastic arts งานศิลปะจากขยะพลาสติก</vt:lpstr>
      <vt:lpstr>สมบัติของวัสดุ</vt:lpstr>
      <vt:lpstr>ความยืดหยุ่นของวัสดุ</vt:lpstr>
      <vt:lpstr>ความแข็งของวัสดุ</vt:lpstr>
      <vt:lpstr>ความเหนียวของวัสดุ</vt:lpstr>
      <vt:lpstr>การนำความร้อนของวัสดุ</vt:lpstr>
      <vt:lpstr>การนำไฟฟ้าของวัสดุ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วัสดุและเทคนิคทางการออกแบบ</dc:title>
  <dc:creator>HP_0001</dc:creator>
  <cp:lastModifiedBy>HP_0001</cp:lastModifiedBy>
  <cp:revision>68</cp:revision>
  <dcterms:created xsi:type="dcterms:W3CDTF">2021-12-08T07:42:30Z</dcterms:created>
  <dcterms:modified xsi:type="dcterms:W3CDTF">2021-12-09T05:26:30Z</dcterms:modified>
</cp:coreProperties>
</file>