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18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E55C-411A-4B1D-AA0B-BAAC9F120064}" type="datetimeFigureOut">
              <a:rPr lang="th-TH" smtClean="0"/>
              <a:pPr/>
              <a:t>10/09/66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A88E-A24B-4845-9FCF-62CA2307E58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E55C-411A-4B1D-AA0B-BAAC9F120064}" type="datetimeFigureOut">
              <a:rPr lang="th-TH" smtClean="0"/>
              <a:pPr/>
              <a:t>10/09/66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A88E-A24B-4845-9FCF-62CA2307E58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E55C-411A-4B1D-AA0B-BAAC9F120064}" type="datetimeFigureOut">
              <a:rPr lang="th-TH" smtClean="0"/>
              <a:pPr/>
              <a:t>10/09/66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A88E-A24B-4845-9FCF-62CA2307E58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E55C-411A-4B1D-AA0B-BAAC9F120064}" type="datetimeFigureOut">
              <a:rPr lang="th-TH" smtClean="0"/>
              <a:pPr/>
              <a:t>10/09/66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A88E-A24B-4845-9FCF-62CA2307E58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E55C-411A-4B1D-AA0B-BAAC9F120064}" type="datetimeFigureOut">
              <a:rPr lang="th-TH" smtClean="0"/>
              <a:pPr/>
              <a:t>10/09/66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A88E-A24B-4845-9FCF-62CA2307E58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E55C-411A-4B1D-AA0B-BAAC9F120064}" type="datetimeFigureOut">
              <a:rPr lang="th-TH" smtClean="0"/>
              <a:pPr/>
              <a:t>10/09/66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A88E-A24B-4845-9FCF-62CA2307E58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E55C-411A-4B1D-AA0B-BAAC9F120064}" type="datetimeFigureOut">
              <a:rPr lang="th-TH" smtClean="0"/>
              <a:pPr/>
              <a:t>10/09/66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A88E-A24B-4845-9FCF-62CA2307E58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E55C-411A-4B1D-AA0B-BAAC9F120064}" type="datetimeFigureOut">
              <a:rPr lang="th-TH" smtClean="0"/>
              <a:pPr/>
              <a:t>10/09/66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A88E-A24B-4845-9FCF-62CA2307E58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E55C-411A-4B1D-AA0B-BAAC9F120064}" type="datetimeFigureOut">
              <a:rPr lang="th-TH" smtClean="0"/>
              <a:pPr/>
              <a:t>10/09/66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A88E-A24B-4845-9FCF-62CA2307E58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E55C-411A-4B1D-AA0B-BAAC9F120064}" type="datetimeFigureOut">
              <a:rPr lang="th-TH" smtClean="0"/>
              <a:pPr/>
              <a:t>10/09/66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A88E-A24B-4845-9FCF-62CA2307E58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E55C-411A-4B1D-AA0B-BAAC9F120064}" type="datetimeFigureOut">
              <a:rPr lang="th-TH" smtClean="0"/>
              <a:pPr/>
              <a:t>10/09/66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A88E-A24B-4845-9FCF-62CA2307E58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DE55C-411A-4B1D-AA0B-BAAC9F120064}" type="datetimeFigureOut">
              <a:rPr lang="th-TH" smtClean="0"/>
              <a:pPr/>
              <a:t>10/09/66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9A88E-A24B-4845-9FCF-62CA2307E58A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maporn.com/?p=1176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maporn.com/?p=1176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maporn.com/?p=1176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42910" y="1428736"/>
            <a:ext cx="7958166" cy="3441715"/>
          </a:xfrm>
        </p:spPr>
        <p:txBody>
          <a:bodyPr>
            <a:normAutofit fontScale="90000"/>
          </a:bodyPr>
          <a:lstStyle/>
          <a:p>
            <a:r>
              <a:rPr lang="th-TH" sz="4800" dirty="0"/>
              <a:t>สื่อประกอบการสอน</a:t>
            </a:r>
            <a:br>
              <a:rPr lang="en-US" sz="3300" dirty="0"/>
            </a:br>
            <a:r>
              <a:rPr lang="th-TH" sz="3300" dirty="0"/>
              <a:t>รหัสวิชา </a:t>
            </a:r>
            <a:r>
              <a:rPr lang="en-US" sz="3300" dirty="0"/>
              <a:t>PAI </a:t>
            </a:r>
            <a:r>
              <a:rPr lang="th-TH" sz="3300" dirty="0"/>
              <a:t>๑๑๐๕ รายวิชา ภาพพิมพ์ ๑</a:t>
            </a:r>
            <a:br>
              <a:rPr lang="en-US" sz="3300" dirty="0"/>
            </a:br>
            <a:r>
              <a:rPr lang="th-TH" sz="3300" dirty="0"/>
              <a:t>สาขาวิชา จิตรกรรม คณะ</a:t>
            </a:r>
            <a:r>
              <a:rPr lang="en-US" sz="3300" dirty="0"/>
              <a:t>/</a:t>
            </a:r>
            <a:r>
              <a:rPr lang="th-TH" sz="3300" dirty="0"/>
              <a:t>วิทยาลัย ศิลปกรรมศาสตร์ มหาวิทยาลัยราช</a:t>
            </a:r>
            <a:r>
              <a:rPr lang="th-TH" sz="3300" dirty="0" err="1"/>
              <a:t>ภัฏ</a:t>
            </a:r>
            <a:r>
              <a:rPr lang="th-TH" sz="3300" dirty="0"/>
              <a:t>สวน</a:t>
            </a:r>
            <a:r>
              <a:rPr lang="th-TH" sz="3300" dirty="0" err="1"/>
              <a:t>สุนัน</a:t>
            </a:r>
            <a:r>
              <a:rPr lang="th-TH" sz="3300" dirty="0"/>
              <a:t>ทา</a:t>
            </a:r>
            <a:br>
              <a:rPr lang="en-US" sz="3300" dirty="0"/>
            </a:br>
            <a:r>
              <a:rPr lang="th-TH" sz="3300" dirty="0"/>
              <a:t>ภาค</a:t>
            </a:r>
            <a:r>
              <a:rPr lang="th-TH" sz="3300"/>
              <a:t>การศึกษา ๑ </a:t>
            </a:r>
            <a:r>
              <a:rPr lang="th-TH" sz="3300" dirty="0"/>
              <a:t>ปี</a:t>
            </a:r>
            <a:r>
              <a:rPr lang="th-TH" sz="3300"/>
              <a:t>การศึกษา ๒๕๖๖</a:t>
            </a:r>
            <a:br>
              <a:rPr lang="en-US" dirty="0"/>
            </a:br>
            <a:endParaRPr lang="th-T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285729"/>
            <a:ext cx="8686800" cy="2714644"/>
          </a:xfrm>
        </p:spPr>
        <p:txBody>
          <a:bodyPr/>
          <a:lstStyle/>
          <a:p>
            <a:pPr algn="thaiDist">
              <a:buNone/>
            </a:pPr>
            <a:r>
              <a:rPr lang="en-US" b="1" dirty="0"/>
              <a:t>	</a:t>
            </a:r>
            <a:r>
              <a:rPr lang="en-US" sz="2700" b="1" dirty="0">
                <a:latin typeface="TH Sarabun New" pitchFamily="34" charset="-34"/>
                <a:cs typeface="TH Sarabun New" pitchFamily="34" charset="-34"/>
              </a:rPr>
              <a:t>1. </a:t>
            </a:r>
            <a:r>
              <a:rPr lang="th-TH" sz="2700" b="1" dirty="0">
                <a:latin typeface="TH Sarabun New" pitchFamily="34" charset="-34"/>
                <a:cs typeface="TH Sarabun New" pitchFamily="34" charset="-34"/>
              </a:rPr>
              <a:t>ภาพพิมพ์ผิวนูน</a:t>
            </a:r>
            <a:r>
              <a:rPr lang="en-US" sz="2700" b="1" dirty="0">
                <a:latin typeface="TH Sarabun New" pitchFamily="34" charset="-34"/>
                <a:cs typeface="TH Sarabun New" pitchFamily="34" charset="-34"/>
              </a:rPr>
              <a:t> (Relief Printing)</a:t>
            </a:r>
            <a:r>
              <a:rPr lang="en-US" sz="2700" dirty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2700" dirty="0">
                <a:latin typeface="TH Sarabun New" pitchFamily="34" charset="-34"/>
                <a:cs typeface="TH Sarabun New" pitchFamily="34" charset="-34"/>
              </a:rPr>
              <a:t>คือ กระบวนการพิมพ์ที่พิมพ์จากผิวส่วนที่อยู่สูงบนแม่พิมพ์ ดังนั้นส่วนที่ถูกแกะเซาะออกไปหรือส่วนที่เป็นร่องลึกลงไปจะไม่ถูกพิมพ์ ซึ่งแม่พิมพ์ในลักษณะนี้ เช่น แม่พิมพ์แกะไม้ แม่พิมพ์แกะยาง แม่พิมพ์กระดาษแข็ง แม่พิมพ์วัสดุ เมื่อเวลาพิมพ์แม่พิมพ์เหล่านี้จะใช้เครื่องมือประเภทลูกกลิ้ง ลูกประคบหนัง ทาหมึกลงบนส่วนนูนของแม่พิมพ์ แล้วนำไปพิมพ์ลงบนกระดาษอาจจะพิมพ์ ด้วยมือหรือแท่นพิมพ์ หมึกก็ติดกระดาษเกิดเป็นรูปขึ้นมา</a:t>
            </a:r>
            <a:endParaRPr lang="en-US" sz="2700" dirty="0">
              <a:latin typeface="TH Sarabun New" pitchFamily="34" charset="-34"/>
              <a:cs typeface="TH Sarabun New" pitchFamily="34" charset="-34"/>
            </a:endParaRPr>
          </a:p>
          <a:p>
            <a:endParaRPr lang="th-TH" dirty="0"/>
          </a:p>
        </p:txBody>
      </p:sp>
      <p:pic>
        <p:nvPicPr>
          <p:cNvPr id="4" name="รูปภาพ 3" descr="The Kis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000372"/>
            <a:ext cx="3333750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786314" y="5857892"/>
            <a:ext cx="37147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The Kiss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 ผลงาน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Edvard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 Munch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itchFamily="34" charset="-34"/>
              <a:cs typeface="TH Sarabun New" pitchFamily="34" charset="-34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(ที่มา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: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  <a:hlinkClick r:id="rId3"/>
              </a:rPr>
              <a:t>http://www.samaporn.com/?p=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  <a:hlinkClick r:id="rId3"/>
              </a:rPr>
              <a:t>1176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)</a:t>
            </a:r>
            <a:endParaRPr kumimoji="0" lang="th-TH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itchFamily="34" charset="-34"/>
              <a:cs typeface="TH Sarabun New" pitchFamily="34" charset="-3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214290"/>
            <a:ext cx="8686800" cy="3114684"/>
          </a:xfrm>
        </p:spPr>
        <p:txBody>
          <a:bodyPr>
            <a:normAutofit/>
          </a:bodyPr>
          <a:lstStyle/>
          <a:p>
            <a:pPr algn="thaiDist">
              <a:buNone/>
            </a:pPr>
            <a:r>
              <a:rPr lang="en-US" b="1" dirty="0"/>
              <a:t>	</a:t>
            </a:r>
            <a:r>
              <a:rPr lang="en-US" sz="2700" b="1" dirty="0">
                <a:latin typeface="TH Sarabun New" pitchFamily="34" charset="-34"/>
                <a:cs typeface="TH Sarabun New" pitchFamily="34" charset="-34"/>
              </a:rPr>
              <a:t>2. </a:t>
            </a:r>
            <a:r>
              <a:rPr lang="th-TH" sz="2700" b="1" dirty="0">
                <a:latin typeface="TH Sarabun New" pitchFamily="34" charset="-34"/>
                <a:cs typeface="TH Sarabun New" pitchFamily="34" charset="-34"/>
              </a:rPr>
              <a:t>ภาพพิมพ์ร่องลึก</a:t>
            </a:r>
            <a:r>
              <a:rPr lang="en-US" sz="2700" b="1" dirty="0">
                <a:latin typeface="TH Sarabun New" pitchFamily="34" charset="-34"/>
                <a:cs typeface="TH Sarabun New" pitchFamily="34" charset="-34"/>
              </a:rPr>
              <a:t> (Intaglio Printing)</a:t>
            </a:r>
            <a:r>
              <a:rPr lang="en-US" sz="2700" dirty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2700" dirty="0">
                <a:latin typeface="TH Sarabun New" pitchFamily="34" charset="-34"/>
                <a:cs typeface="TH Sarabun New" pitchFamily="34" charset="-34"/>
              </a:rPr>
              <a:t>คือ กระบวนการพิมพ์ที่พิมพ์จากส่วนที่อยู่ลึกเป็นร่องของแม่พิมพ์ ซึ่งแม่พิมพ์จะมีส่วนที่นูนและร่องเหมือนกับแม่พิมพ์ผิวนูน แต่เวลาพิมพ์ต้องอุดหมึกลงไป ในร่องลึกและเช็ดบริเวณที่ไม่ต้องการจะพิมพ์ออก แล้วนำกระดาษเปียกน้ำหมาดๆ วางลงบนแม่พิมพ์ จากนั้นพิมพ์ด้วยแท่นพิมพ์ที่มีแรงกดสูงเพื่อกดกระดาษให้ไปดูดซับหมึกขึ้นมา ซึ่งกลวิธีที่รวมอยู่ภายใต้กระบวนการนี้ ได้แก่ ภาพพิมพ์ภาพถ่าย ภาพพิมพ์</a:t>
            </a:r>
            <a:r>
              <a:rPr lang="th-TH" sz="2700" dirty="0" err="1">
                <a:latin typeface="TH Sarabun New" pitchFamily="34" charset="-34"/>
                <a:cs typeface="TH Sarabun New" pitchFamily="34" charset="-34"/>
              </a:rPr>
              <a:t>มัชฌิม</a:t>
            </a:r>
            <a:r>
              <a:rPr lang="th-TH" sz="2700" dirty="0">
                <a:latin typeface="TH Sarabun New" pitchFamily="34" charset="-34"/>
                <a:cs typeface="TH Sarabun New" pitchFamily="34" charset="-34"/>
              </a:rPr>
              <a:t>รงค์ ภาพพิมพ์อย่างสีน้ำ ภาพพิมพ์จารเข็ม ภาพพิมพ์แกะลายเส้น ภาพพิมพ์กัดกรด ภาพพิมพ์แบบเขียนถ่าน ภาพพิมพ์ กัดกรดพื้นนิ่ม ภาพพิมพ์กัดกรดรูปนูน</a:t>
            </a:r>
            <a:endParaRPr lang="en-US" sz="2700" dirty="0">
              <a:latin typeface="TH Sarabun New" pitchFamily="34" charset="-34"/>
              <a:cs typeface="TH Sarabun New" pitchFamily="34" charset="-34"/>
            </a:endParaRPr>
          </a:p>
          <a:p>
            <a:endParaRPr lang="th-TH" dirty="0"/>
          </a:p>
        </p:txBody>
      </p:sp>
      <p:pic>
        <p:nvPicPr>
          <p:cNvPr id="4" name="รูปภาพ 3" descr="à¸à¸µà¸§à¸à¸«à¸¡à¸²à¸¢à¹à¸¥à¸ 5 à¸à¸¥à¸à¸²à¸à¸à¸¡à¸¥ à¸¨à¸£à¸µà¸§à¸´à¸à¸±à¸¢à¸à¸±à¸à¸à¹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357562"/>
            <a:ext cx="428628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929190" y="5934670"/>
            <a:ext cx="385765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ชีวิตหมายเลข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5 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ผลงานกมล ศรี</a:t>
            </a:r>
            <a:r>
              <a:rPr kumimoji="0" lang="th-TH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วิชัยนันท์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itchFamily="34" charset="-34"/>
              <a:cs typeface="TH Sarabun New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(ที่มา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: http://www.samaporn.com/?p=1176 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itchFamily="34" charset="-34"/>
              <a:cs typeface="TH Sarabun New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itchFamily="34" charset="-34"/>
              <a:cs typeface="TH Sarabun New" pitchFamily="34" charset="-3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285729"/>
            <a:ext cx="8686800" cy="3643338"/>
          </a:xfrm>
        </p:spPr>
        <p:txBody>
          <a:bodyPr>
            <a:normAutofit/>
          </a:bodyPr>
          <a:lstStyle/>
          <a:p>
            <a:pPr algn="thaiDist">
              <a:buNone/>
            </a:pPr>
            <a:r>
              <a:rPr lang="en-US" b="1" dirty="0"/>
              <a:t>	</a:t>
            </a:r>
            <a:r>
              <a:rPr lang="en-US" sz="2700" b="1" dirty="0">
                <a:latin typeface="TH Sarabun New" pitchFamily="34" charset="-34"/>
                <a:cs typeface="TH Sarabun New" pitchFamily="34" charset="-34"/>
              </a:rPr>
              <a:t>3. </a:t>
            </a:r>
            <a:r>
              <a:rPr lang="th-TH" sz="2700" b="1" dirty="0">
                <a:latin typeface="TH Sarabun New" pitchFamily="34" charset="-34"/>
                <a:cs typeface="TH Sarabun New" pitchFamily="34" charset="-34"/>
              </a:rPr>
              <a:t>ภาพพิมพ์พื้นราบ</a:t>
            </a:r>
            <a:r>
              <a:rPr lang="en-US" sz="2700" b="1" dirty="0">
                <a:latin typeface="TH Sarabun New" pitchFamily="34" charset="-34"/>
                <a:cs typeface="TH Sarabun New" pitchFamily="34" charset="-34"/>
              </a:rPr>
              <a:t> (</a:t>
            </a:r>
            <a:r>
              <a:rPr lang="en-US" sz="2700" b="1" dirty="0" err="1">
                <a:latin typeface="TH Sarabun New" pitchFamily="34" charset="-34"/>
                <a:cs typeface="TH Sarabun New" pitchFamily="34" charset="-34"/>
              </a:rPr>
              <a:t>Planographic</a:t>
            </a:r>
            <a:r>
              <a:rPr lang="en-US" sz="2700" b="1" dirty="0">
                <a:latin typeface="TH Sarabun New" pitchFamily="34" charset="-34"/>
                <a:cs typeface="TH Sarabun New" pitchFamily="34" charset="-34"/>
              </a:rPr>
              <a:t> Printing </a:t>
            </a:r>
            <a:r>
              <a:rPr lang="th-TH" sz="2700" b="1" dirty="0">
                <a:latin typeface="TH Sarabun New" pitchFamily="34" charset="-34"/>
                <a:cs typeface="TH Sarabun New" pitchFamily="34" charset="-34"/>
              </a:rPr>
              <a:t>หรือ </a:t>
            </a:r>
            <a:r>
              <a:rPr lang="en-US" sz="2700" b="1" dirty="0">
                <a:latin typeface="TH Sarabun New" pitchFamily="34" charset="-34"/>
                <a:cs typeface="TH Sarabun New" pitchFamily="34" charset="-34"/>
              </a:rPr>
              <a:t>Lithograph)</a:t>
            </a:r>
            <a:r>
              <a:rPr lang="en-US" sz="2700" dirty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2700" dirty="0">
                <a:latin typeface="TH Sarabun New" pitchFamily="34" charset="-34"/>
                <a:cs typeface="TH Sarabun New" pitchFamily="34" charset="-34"/>
              </a:rPr>
              <a:t>คือ กระบวนการพิมพ์ที่พิมพ์จากพื้นแบนราบ ส่วนที่ถูกพิมพ์และส่วนที่ไม่ต้องการพิมพ์นั้นจะอยู่ในระนาบแม่พิมพ์ บริเวณทั้งสองจะต่างกันเพียงส่วนที่ต้องการพิมพ์จะเป็นไขหรือน้ำมัน แต่อีกส่วนที่ไม่ต้องการพิมพ์จะชุ่มด้วยน้ำ เมื่อเวลาพิมพ์จะใช้ลูกกลิ้งที่มีหมึกเชื้อน้ำมันติดอยู่ กลิ้งลงบนแม่พิมพ์ที่มีน้ำหมาดๆ เมื่อกลิ้งหมึกซึ่งเป็นไขผ่านไปบนแม่พิมพ์ หมึกเชื้อน้ำมันจะติดลงบนส่วนที่เป็นไขของแม่พิมพ์เท่านั้น จากนั้นนำเอากระดาษมาปิดทับบนแม่พิมพ์ เพื่อรีดกดให้หมึกติดกระดาษเกิดเป็นรูปภาพตามที่ต้องการ กลวิธีที่รวมอยู่ภายใต้กระบวนการนี้ ได้แก่ ภาพพิมพ์ครั้งเดียว และภาพพิมพ์หิน</a:t>
            </a:r>
            <a:endParaRPr lang="en-US" sz="2700" dirty="0">
              <a:latin typeface="TH Sarabun New" pitchFamily="34" charset="-34"/>
              <a:cs typeface="TH Sarabun New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3" descr="Brustbild Einer Arbeitfrau à¸à¸¥à¸à¸²à¸ Kathe Kollwitz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4429156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143504" y="5572140"/>
            <a:ext cx="378618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Brustbild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Einer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Arbeitfrau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 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ผลงาน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Kathe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 Kollwitz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itchFamily="34" charset="-34"/>
              <a:cs typeface="TH Sarabun New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(ที่มา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: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  <a:hlinkClick r:id="rId3"/>
              </a:rPr>
              <a:t>http://www.samaporn.com/?p=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  <a:hlinkClick r:id="rId3"/>
              </a:rPr>
              <a:t>1176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)</a:t>
            </a:r>
            <a:endParaRPr kumimoji="0" lang="th-TH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itchFamily="34" charset="-34"/>
              <a:cs typeface="TH Sarabun New" pitchFamily="34" charset="-3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285729"/>
            <a:ext cx="8686800" cy="1714512"/>
          </a:xfrm>
        </p:spPr>
        <p:txBody>
          <a:bodyPr/>
          <a:lstStyle/>
          <a:p>
            <a:pPr algn="thaiDist">
              <a:buNone/>
            </a:pPr>
            <a:r>
              <a:rPr lang="en-US" b="1" dirty="0"/>
              <a:t>	</a:t>
            </a:r>
            <a:r>
              <a:rPr lang="en-US" sz="2700" b="1" dirty="0">
                <a:latin typeface="TH Sarabun New" pitchFamily="34" charset="-34"/>
                <a:cs typeface="TH Sarabun New" pitchFamily="34" charset="-34"/>
              </a:rPr>
              <a:t>4. </a:t>
            </a:r>
            <a:r>
              <a:rPr lang="th-TH" sz="2700" b="1" dirty="0">
                <a:latin typeface="TH Sarabun New" pitchFamily="34" charset="-34"/>
                <a:cs typeface="TH Sarabun New" pitchFamily="34" charset="-34"/>
              </a:rPr>
              <a:t>ภาพพิมพ์ตะแกรงไหม</a:t>
            </a:r>
            <a:r>
              <a:rPr lang="en-US" sz="2700" b="1" dirty="0">
                <a:latin typeface="TH Sarabun New" pitchFamily="34" charset="-34"/>
                <a:cs typeface="TH Sarabun New" pitchFamily="34" charset="-34"/>
              </a:rPr>
              <a:t> (Silk Screen)</a:t>
            </a:r>
            <a:r>
              <a:rPr lang="en-US" sz="2700" dirty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2700" dirty="0">
                <a:latin typeface="TH Sarabun New" pitchFamily="34" charset="-34"/>
                <a:cs typeface="TH Sarabun New" pitchFamily="34" charset="-34"/>
              </a:rPr>
              <a:t>คือ กระบวนการพิมพ์ที่พิมพ์ โดยใช้ไม้ปาดสีรีดเนื้อสีผ่านตะแกรงเนื้อละเอียดลงมาสู่วัสดุที่ต้องการพิมพ์ ซึ่งบริเวณที่ไม่ถูกพิมพ์จะเป็นบริเวณตะแกรง ที่ถูกกันเอาไว้ไม่ให้สีลอดผ่านลงมาสู่วัสดุที่ต้องการพิมพ์</a:t>
            </a:r>
            <a:endParaRPr lang="en-US" sz="2700" dirty="0">
              <a:latin typeface="TH Sarabun New" pitchFamily="34" charset="-34"/>
              <a:cs typeface="TH Sarabun New" pitchFamily="34" charset="-34"/>
            </a:endParaRPr>
          </a:p>
          <a:p>
            <a:endParaRPr lang="th-TH" dirty="0"/>
          </a:p>
        </p:txBody>
      </p:sp>
      <p:pic>
        <p:nvPicPr>
          <p:cNvPr id="4" name="รูปภาพ 3" descr="Marilyn à¸à¸¥à¸à¸²à¸ Andy Warhol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928802"/>
            <a:ext cx="442915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000628" y="5500702"/>
            <a:ext cx="33575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Marilyn 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ผลงาน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Andy Warhol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itchFamily="34" charset="-34"/>
              <a:cs typeface="TH Sarabun New" pitchFamily="34" charset="-34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(ที่มา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: http://www.samaporn.com/?p=1176 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)</a:t>
            </a:r>
            <a:endParaRPr kumimoji="0" lang="th-TH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itchFamily="34" charset="-34"/>
              <a:cs typeface="TH Sarabun New" pitchFamily="34" charset="-3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000" b="1" dirty="0">
                <a:latin typeface="TH Sarabun New" pitchFamily="34" charset="-34"/>
                <a:cs typeface="TH Sarabun New" pitchFamily="34" charset="-34"/>
              </a:rPr>
              <a:t>อ้างอิง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th-TH" dirty="0">
                <a:latin typeface="TH Sarabun New" pitchFamily="34" charset="-34"/>
                <a:cs typeface="TH Sarabun New" pitchFamily="34" charset="-34"/>
              </a:rPr>
              <a:t>พีระพงษ์ กุลพิศาล. (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2531). </a:t>
            </a:r>
            <a:r>
              <a:rPr lang="th-TH" dirty="0">
                <a:latin typeface="TH Sarabun New" pitchFamily="34" charset="-34"/>
                <a:cs typeface="TH Sarabun New" pitchFamily="34" charset="-34"/>
              </a:rPr>
              <a:t>มโนภาพและการรับรู้ทางศิลปะ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. </a:t>
            </a:r>
            <a:r>
              <a:rPr lang="th-TH" dirty="0">
                <a:latin typeface="TH Sarabun New" pitchFamily="34" charset="-34"/>
                <a:cs typeface="TH Sarabun New" pitchFamily="34" charset="-34"/>
              </a:rPr>
              <a:t>กรุงเทพมหานคร:หน่วย</a:t>
            </a:r>
            <a:r>
              <a:rPr lang="th-TH" dirty="0" err="1">
                <a:latin typeface="TH Sarabun New" pitchFamily="34" charset="-34"/>
                <a:cs typeface="TH Sarabun New" pitchFamily="34" charset="-34"/>
              </a:rPr>
              <a:t>ศึกษานิเทศ.</a:t>
            </a:r>
            <a:r>
              <a:rPr lang="th-TH" dirty="0">
                <a:latin typeface="TH Sarabun New" pitchFamily="34" charset="-34"/>
                <a:cs typeface="TH Sarabun New" pitchFamily="34" charset="-34"/>
              </a:rPr>
              <a:t> กรมการฝึกหัดครู.</a:t>
            </a:r>
            <a:endParaRPr lang="en-US" dirty="0">
              <a:latin typeface="TH Sarabun New" pitchFamily="34" charset="-34"/>
              <a:cs typeface="TH Sarabun New" pitchFamily="34" charset="-34"/>
            </a:endParaRPr>
          </a:p>
          <a:p>
            <a:pPr>
              <a:buNone/>
            </a:pPr>
            <a:r>
              <a:rPr lang="en-US" dirty="0">
                <a:latin typeface="TH Sarabun New" pitchFamily="34" charset="-34"/>
                <a:cs typeface="TH Sarabun New" pitchFamily="34" charset="-34"/>
              </a:rPr>
              <a:t> </a:t>
            </a:r>
          </a:p>
          <a:p>
            <a:pPr>
              <a:buNone/>
            </a:pPr>
            <a:r>
              <a:rPr lang="th-TH" dirty="0">
                <a:latin typeface="TH Sarabun New" pitchFamily="34" charset="-34"/>
                <a:cs typeface="TH Sarabun New" pitchFamily="34" charset="-34"/>
              </a:rPr>
              <a:t>สมาพร คล้ายวิเชียร.(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2008</a:t>
            </a:r>
            <a:r>
              <a:rPr lang="th-TH" dirty="0">
                <a:latin typeface="TH Sarabun New" pitchFamily="34" charset="-34"/>
                <a:cs typeface="TH Sarabun New" pitchFamily="34" charset="-34"/>
              </a:rPr>
              <a:t>).ความรู้ทั่วไปเกี่ยวกับภาพพิมพ์. (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Online</a:t>
            </a:r>
            <a:r>
              <a:rPr lang="th-TH" dirty="0">
                <a:latin typeface="TH Sarabun New" pitchFamily="34" charset="-34"/>
                <a:cs typeface="TH Sarabun New" pitchFamily="34" charset="-34"/>
              </a:rPr>
              <a:t>).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Available </a:t>
            </a:r>
            <a:r>
              <a:rPr lang="en-US" dirty="0" err="1">
                <a:latin typeface="TH Sarabun New" pitchFamily="34" charset="-34"/>
                <a:cs typeface="TH Sarabun New" pitchFamily="34" charset="-34"/>
              </a:rPr>
              <a:t>from:.http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://</a:t>
            </a:r>
            <a:r>
              <a:rPr lang="en-US" dirty="0" err="1">
                <a:latin typeface="TH Sarabun New" pitchFamily="34" charset="-34"/>
                <a:cs typeface="TH Sarabun New" pitchFamily="34" charset="-34"/>
              </a:rPr>
              <a:t>www.samaporn.com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/?p=1176.</a:t>
            </a:r>
          </a:p>
          <a:p>
            <a:pPr>
              <a:buNone/>
            </a:pPr>
            <a:r>
              <a:rPr lang="en-US" dirty="0">
                <a:latin typeface="TH Sarabun New" pitchFamily="34" charset="-34"/>
                <a:cs typeface="TH Sarabun New" pitchFamily="34" charset="-34"/>
              </a:rPr>
              <a:t> </a:t>
            </a:r>
          </a:p>
          <a:p>
            <a:pPr>
              <a:buNone/>
            </a:pPr>
            <a:r>
              <a:rPr lang="th-TH" dirty="0" err="1">
                <a:latin typeface="TH Sarabun New" pitchFamily="34" charset="-34"/>
                <a:cs typeface="TH Sarabun New" pitchFamily="34" charset="-34"/>
              </a:rPr>
              <a:t>อัศนีย์</a:t>
            </a:r>
            <a:r>
              <a:rPr lang="th-TH" dirty="0">
                <a:latin typeface="TH Sarabun New" pitchFamily="34" charset="-34"/>
                <a:cs typeface="TH Sarabun New" pitchFamily="34" charset="-34"/>
              </a:rPr>
              <a:t> ชูอรุณ, ทฤษฎีศิลปะภาพพิมพ์. กรุงเทพฯ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;</a:t>
            </a:r>
            <a:r>
              <a:rPr lang="th-TH" dirty="0">
                <a:latin typeface="TH Sarabun New" pitchFamily="34" charset="-34"/>
                <a:cs typeface="TH Sarabun New" pitchFamily="34" charset="-34"/>
              </a:rPr>
              <a:t> โรงพิมพ์ชุติมาการพิมพ์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, </a:t>
            </a:r>
            <a:r>
              <a:rPr lang="th-TH" dirty="0">
                <a:latin typeface="TH Sarabun New" pitchFamily="34" charset="-34"/>
                <a:cs typeface="TH Sarabun New" pitchFamily="34" charset="-34"/>
              </a:rPr>
              <a:t>๒๕๑๙.</a:t>
            </a:r>
            <a:endParaRPr lang="en-US" dirty="0">
              <a:latin typeface="TH Sarabun New" pitchFamily="34" charset="-34"/>
              <a:cs typeface="TH Sarabun New" pitchFamily="34" charset="-34"/>
            </a:endParaRPr>
          </a:p>
          <a:p>
            <a:pPr>
              <a:buNone/>
            </a:pPr>
            <a:r>
              <a:rPr lang="en-US" dirty="0">
                <a:latin typeface="TH Sarabun New" pitchFamily="34" charset="-34"/>
                <a:cs typeface="TH Sarabun New" pitchFamily="34" charset="-34"/>
              </a:rPr>
              <a:t> </a:t>
            </a:r>
          </a:p>
          <a:p>
            <a:pPr>
              <a:buNone/>
            </a:pPr>
            <a:r>
              <a:rPr lang="en-US" dirty="0">
                <a:latin typeface="TH Sarabun New" pitchFamily="34" charset="-34"/>
                <a:cs typeface="TH Sarabun New" pitchFamily="34" charset="-34"/>
              </a:rPr>
              <a:t>Adamson, P. (2004). Wood-Engraving by Thomas </a:t>
            </a:r>
            <a:r>
              <a:rPr lang="en-US" dirty="0" err="1">
                <a:latin typeface="TH Sarabun New" pitchFamily="34" charset="-34"/>
                <a:cs typeface="TH Sarabun New" pitchFamily="34" charset="-34"/>
              </a:rPr>
              <a:t>Bewick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. [Online]. Available </a:t>
            </a:r>
            <a:r>
              <a:rPr lang="en-US" dirty="0" err="1">
                <a:latin typeface="TH Sarabun New" pitchFamily="34" charset="-34"/>
                <a:cs typeface="TH Sarabun New" pitchFamily="34" charset="-34"/>
              </a:rPr>
              <a:t>from:http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://www.standrews.ac.uk/~pga/contact.html[2007,October 7].</a:t>
            </a:r>
          </a:p>
          <a:p>
            <a:pPr>
              <a:buNone/>
            </a:pPr>
            <a:r>
              <a:rPr lang="en-US" dirty="0" err="1">
                <a:latin typeface="TH Sarabun New" pitchFamily="34" charset="-34"/>
                <a:cs typeface="TH Sarabun New" pitchFamily="34" charset="-34"/>
              </a:rPr>
              <a:t>Fauikner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, R.E.Z. (1969). Art Today. New York : Rinehart Holt and Winston, Inc.</a:t>
            </a:r>
          </a:p>
          <a:p>
            <a:pPr>
              <a:buNone/>
            </a:pPr>
            <a:r>
              <a:rPr lang="en-US" dirty="0">
                <a:latin typeface="TH Sarabun New" pitchFamily="34" charset="-34"/>
                <a:cs typeface="TH Sarabun New" pitchFamily="34" charset="-34"/>
              </a:rPr>
              <a:t>Smith, R. (2007). </a:t>
            </a:r>
            <a:r>
              <a:rPr lang="en-US" dirty="0" err="1">
                <a:latin typeface="TH Sarabun New" pitchFamily="34" charset="-34"/>
                <a:cs typeface="TH Sarabun New" pitchFamily="34" charset="-34"/>
              </a:rPr>
              <a:t>Brustbild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en-US" dirty="0" err="1">
                <a:latin typeface="TH Sarabun New" pitchFamily="34" charset="-34"/>
                <a:cs typeface="TH Sarabun New" pitchFamily="34" charset="-34"/>
              </a:rPr>
              <a:t>Einer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en-US" dirty="0" err="1">
                <a:latin typeface="TH Sarabun New" pitchFamily="34" charset="-34"/>
                <a:cs typeface="TH Sarabun New" pitchFamily="34" charset="-34"/>
              </a:rPr>
              <a:t>Arbeitfrau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. [Online]. Available from :http://www.takver.</a:t>
            </a:r>
            <a:br>
              <a:rPr lang="en-US" dirty="0">
                <a:latin typeface="TH Sarabun New" pitchFamily="34" charset="-34"/>
                <a:cs typeface="TH Sarabun New" pitchFamily="34" charset="-34"/>
              </a:rPr>
            </a:br>
            <a:r>
              <a:rPr lang="en-US" dirty="0">
                <a:latin typeface="TH Sarabun New" pitchFamily="34" charset="-34"/>
                <a:cs typeface="TH Sarabun New" pitchFamily="34" charset="-34"/>
              </a:rPr>
              <a:t>com/art/art200702.htm[2007, October 7].</a:t>
            </a:r>
          </a:p>
          <a:p>
            <a:pPr>
              <a:buNone/>
            </a:pPr>
            <a:r>
              <a:rPr lang="en-US" dirty="0">
                <a:latin typeface="TH Sarabun New" pitchFamily="34" charset="-34"/>
                <a:cs typeface="TH Sarabun New" pitchFamily="34" charset="-34"/>
              </a:rPr>
              <a:t>The Victoria and Albert Museum. (2007). The Kiss. [Online]. Encyclopedia Britannica, Inc. :Available from :http//www.britannica.com/eb/art-8030/The-Kiss-colou.[2007,</a:t>
            </a:r>
            <a:br>
              <a:rPr lang="en-US" dirty="0">
                <a:latin typeface="TH Sarabun New" pitchFamily="34" charset="-34"/>
                <a:cs typeface="TH Sarabun New" pitchFamily="34" charset="-34"/>
              </a:rPr>
            </a:br>
            <a:r>
              <a:rPr lang="en-US" dirty="0">
                <a:latin typeface="TH Sarabun New" pitchFamily="34" charset="-34"/>
                <a:cs typeface="TH Sarabun New" pitchFamily="34" charset="-34"/>
              </a:rPr>
              <a:t>October 7].</a:t>
            </a:r>
          </a:p>
          <a:p>
            <a:pPr>
              <a:buNone/>
            </a:pPr>
            <a:r>
              <a:rPr lang="en-US" dirty="0" err="1">
                <a:latin typeface="TH Sarabun New" pitchFamily="34" charset="-34"/>
                <a:cs typeface="TH Sarabun New" pitchFamily="34" charset="-34"/>
              </a:rPr>
              <a:t>Urton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, R. (2005). Printmaking History and Techniques. [Online]. Available from :</a:t>
            </a:r>
            <a:r>
              <a:rPr lang="en-US" dirty="0" err="1">
                <a:latin typeface="TH Sarabun New" pitchFamily="34" charset="-34"/>
                <a:cs typeface="TH Sarabun New" pitchFamily="34" charset="-34"/>
              </a:rPr>
              <a:t>www.eye</a:t>
            </a:r>
            <a:r>
              <a:rPr lang="en-US" dirty="0">
                <a:latin typeface="TH Sarabun New" pitchFamily="34" charset="-34"/>
                <a:cs typeface="TH Sarabun New" pitchFamily="34" charset="-34"/>
              </a:rPr>
              <a:t> conart.net/…/Warhol4Marilyn.jpg. [2007, October 7].</a:t>
            </a:r>
          </a:p>
          <a:p>
            <a:pPr>
              <a:buNone/>
            </a:pPr>
            <a:endParaRPr lang="th-TH" dirty="0">
              <a:latin typeface="TH Sarabun New" pitchFamily="34" charset="-34"/>
              <a:cs typeface="TH Sarabun New" pitchFamily="34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3300" b="1" dirty="0">
                <a:latin typeface="TH Sarabun New" pitchFamily="34" charset="-34"/>
                <a:cs typeface="TH Sarabun New" pitchFamily="34" charset="-34"/>
              </a:rPr>
              <a:t>ศิลปะภาพพิมพ์</a:t>
            </a:r>
            <a:br>
              <a:rPr lang="en-US" dirty="0"/>
            </a:br>
            <a:endParaRPr lang="th-TH" dirty="0"/>
          </a:p>
        </p:txBody>
      </p:sp>
      <p:pic>
        <p:nvPicPr>
          <p:cNvPr id="4" name="ตัวยึดเนื้อหา 3" descr="Adam and Eve à¸à¸¥à¸à¸²à¸ Albrecht Durer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86050" y="857232"/>
            <a:ext cx="338480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643174" y="5500702"/>
            <a:ext cx="37147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Adam-Eve 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ผลงาน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Albrecht Durer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itchFamily="34" charset="-34"/>
              <a:cs typeface="TH Sarabun New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(ที่มา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 :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http://www.samaporn.com/?p=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1239)</a:t>
            </a:r>
            <a:endParaRPr kumimoji="0" lang="th-TH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itchFamily="34" charset="-34"/>
              <a:cs typeface="TH Sarabun New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285728"/>
            <a:ext cx="8786842" cy="6429420"/>
          </a:xfrm>
        </p:spPr>
        <p:txBody>
          <a:bodyPr>
            <a:normAutofit fontScale="77500" lnSpcReduction="20000"/>
          </a:bodyPr>
          <a:lstStyle/>
          <a:p>
            <a:pPr algn="thaiDist">
              <a:buNone/>
            </a:pPr>
            <a:r>
              <a:rPr lang="th-TH" dirty="0"/>
              <a:t>		</a:t>
            </a:r>
            <a:r>
              <a:rPr lang="th-TH" sz="3900" dirty="0">
                <a:latin typeface="TH Sarabun New" pitchFamily="34" charset="-34"/>
                <a:cs typeface="TH Sarabun New" pitchFamily="34" charset="-34"/>
              </a:rPr>
              <a:t>ภาพพิมพ์มีประวัติความเป็นมาเริ่มตั้งแต่สมัยก่อนประวัติศาสตร์ (</a:t>
            </a:r>
            <a:r>
              <a:rPr lang="en-US" sz="3900" dirty="0">
                <a:latin typeface="TH Sarabun New" pitchFamily="34" charset="-34"/>
                <a:cs typeface="TH Sarabun New" pitchFamily="34" charset="-34"/>
              </a:rPr>
              <a:t>200,000 </a:t>
            </a:r>
            <a:r>
              <a:rPr lang="th-TH" sz="3900" dirty="0">
                <a:latin typeface="TH Sarabun New" pitchFamily="34" charset="-34"/>
                <a:cs typeface="TH Sarabun New" pitchFamily="34" charset="-34"/>
              </a:rPr>
              <a:t>ปีก่อน คริสตกาล) โดยมนุษย์</a:t>
            </a:r>
            <a:r>
              <a:rPr lang="th-TH" sz="3900" dirty="0" err="1">
                <a:latin typeface="TH Sarabun New" pitchFamily="34" charset="-34"/>
                <a:cs typeface="TH Sarabun New" pitchFamily="34" charset="-34"/>
              </a:rPr>
              <a:t>โคร</a:t>
            </a:r>
            <a:r>
              <a:rPr lang="th-TH" sz="3900" dirty="0">
                <a:latin typeface="TH Sarabun New" pitchFamily="34" charset="-34"/>
                <a:cs typeface="TH Sarabun New" pitchFamily="34" charset="-34"/>
              </a:rPr>
              <a:t>มันยอง ดังพบภาพพิมพ์รูปมือบนผนังถ้ำในถ้ำ</a:t>
            </a:r>
            <a:r>
              <a:rPr lang="th-TH" sz="3900" dirty="0" err="1">
                <a:latin typeface="TH Sarabun New" pitchFamily="34" charset="-34"/>
                <a:cs typeface="TH Sarabun New" pitchFamily="34" charset="-34"/>
              </a:rPr>
              <a:t>ลาสโควซ์</a:t>
            </a:r>
            <a:r>
              <a:rPr lang="th-TH" sz="3900" dirty="0">
                <a:latin typeface="TH Sarabun New" pitchFamily="34" charset="-34"/>
                <a:cs typeface="TH Sarabun New" pitchFamily="34" charset="-34"/>
              </a:rPr>
              <a:t> ประเทศฝรั่งเศสและ</a:t>
            </a:r>
            <a:r>
              <a:rPr lang="th-TH" sz="3900" dirty="0" err="1">
                <a:latin typeface="TH Sarabun New" pitchFamily="34" charset="-34"/>
                <a:cs typeface="TH Sarabun New" pitchFamily="34" charset="-34"/>
              </a:rPr>
              <a:t>ถ้ำอัล</a:t>
            </a:r>
            <a:r>
              <a:rPr lang="th-TH" sz="3900" dirty="0">
                <a:latin typeface="TH Sarabun New" pitchFamily="34" charset="-34"/>
                <a:cs typeface="TH Sarabun New" pitchFamily="34" charset="-34"/>
              </a:rPr>
              <a:t>ตามิรา ประเทศสเปน ต่อมาชาวอียิปต์และชาว</a:t>
            </a:r>
            <a:r>
              <a:rPr lang="th-TH" sz="3900" dirty="0" err="1">
                <a:latin typeface="TH Sarabun New" pitchFamily="34" charset="-34"/>
                <a:cs typeface="TH Sarabun New" pitchFamily="34" charset="-34"/>
              </a:rPr>
              <a:t>เมโส</a:t>
            </a:r>
            <a:r>
              <a:rPr lang="th-TH" sz="3900" dirty="0">
                <a:latin typeface="TH Sarabun New" pitchFamily="34" charset="-34"/>
                <a:cs typeface="TH Sarabun New" pitchFamily="34" charset="-34"/>
              </a:rPr>
              <a:t>โปเตเมียรู้จักการพิมพ์ภาพแบบใช้แรงกดประทับบนผิววัสดุที่อ่อนนิ่ม เช่น ดิน ขี้ผึ้ง จากนั้นมนุษย์คิดค้นกระดาษขึ้นได้จึงเปลี่ยนวัสดุรองรับที่เป็นดินหรือขี้ผึ้งมาเป็นกระดาษแทน นับแต่นั้นมาภาพพิมพ์ก็ได้พัฒนามาอย่างต่อเนื่อง ทั้งในด้านรูปแบบ กลวิธีการพิมพ์ตามวิวัฒนาการของมนุษย์และความเจริญก้าวหน้าด้านวิทยาศาสตร์และเทคโนโลยีมาจนถึงปัจจุบัน</a:t>
            </a:r>
            <a:endParaRPr lang="en-US" sz="3900" dirty="0">
              <a:latin typeface="TH Sarabun New" pitchFamily="34" charset="-34"/>
              <a:cs typeface="TH Sarabun New" pitchFamily="34" charset="-34"/>
            </a:endParaRPr>
          </a:p>
          <a:p>
            <a:pPr algn="thaiDist">
              <a:buNone/>
            </a:pPr>
            <a:r>
              <a:rPr lang="th-TH" sz="3900" dirty="0">
                <a:latin typeface="TH Sarabun New" pitchFamily="34" charset="-34"/>
                <a:cs typeface="TH Sarabun New" pitchFamily="34" charset="-34"/>
              </a:rPr>
              <a:t>		ความเจริญก้าวหน้าทางด้านการพิมพ์เป็นสิ่งที่ช่วยส่งเสริมความเจริญก้าวหน้าทางด้านศิลปะวิทยาการ เพราะว่ามนุษย์สร้างสรรค์กระบวนการพิมพ์ภาพขึ้นมาก็เพื่อตอบสนองความต้องการ ในการเผยแพร่ความคิดและความรู้ของมนุษย์ให้กระจายไปได้อย่างแพร่หลาย ตลอดจนเพื่อเก็บรักษาความรู้ต่างๆ ไว้ให้คนรุ่นหลังได้ศึกษาถึงความเป็นมาของความรู้ในเรื่องต่างๆ ดังนั้นเพื่อให้เห็นภาพรวมของพัฒนาการทางด้านการพิมพ์ภาพที่ก่อประโยชน์ให้มนุษย์อย่างมากในปัจจุบัน จึงขอกล่าวถึงประวัติความเป็นมาของภาพพิมพ์ในกลุ่มประเทศตะวันออก กลุ่มประเทศตะวันตกหรือยุโรปและในประเทศไทย</a:t>
            </a:r>
            <a:endParaRPr lang="en-US" sz="3900" dirty="0">
              <a:latin typeface="TH Sarabun New" pitchFamily="34" charset="-34"/>
              <a:cs typeface="TH Sarabun New" pitchFamily="34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285728"/>
            <a:ext cx="8715404" cy="6572272"/>
          </a:xfrm>
        </p:spPr>
        <p:txBody>
          <a:bodyPr>
            <a:normAutofit fontScale="62500" lnSpcReduction="20000"/>
          </a:bodyPr>
          <a:lstStyle/>
          <a:p>
            <a:pPr algn="thaiDist">
              <a:buNone/>
            </a:pPr>
            <a:r>
              <a:rPr lang="th-TH" sz="4300" dirty="0">
                <a:latin typeface="TH Sarabun New" pitchFamily="34" charset="-34"/>
                <a:cs typeface="TH Sarabun New" pitchFamily="34" charset="-34"/>
              </a:rPr>
              <a:t>		วิวัฒนาการด้านการพิมพ์ในกลุ่มประเทศตะวันออก คือ จีน ญี่ปุ่นนั้น แสดงให้เห็นว่า จีนเป็นชนชาติแรกที่คิดค้นการทำภาพพิมพ์ขึ้น โดยการแกะสลักลงบนหิน หยก งาช้าง กระดูกสัตว์ และเขาสัตว์ เพื่อทำเป็นแม่พิมพ์แล้วกดแม่พิมพ์ลงบนดินเหนียว ครั่ง ขี้ผึ้งหรือกระดาษให้เกิดลักษณะเป็นรอย ความรู้การพิมพ์นี้ได้เผยแพร่ไปยังประเทศตะวันตกและประเทศเพื่อนบ้านที่สำคัญได้แก่ ประเทศญี่ปุ่น เกาหลี ซึ่งประเทศเกาหลีได้พัฒนาความรู้เรื่องการพิมพ์นี้จนสามารถทำตัวเรียงพิมพ์ เป็นโลหะสำเร็จ ในส่วนของประเทศญี่ปุ่นก็ได้พัฒนาการพิมพ์ขึ้นจนเป็นที่ยอมรับ ในด้านของภาพพิมพ์ที่มีคุณค่า ซึ่งมีสกุลช่างภาพพิมพ์แกะไม้ที่มีชื่อเสียง คือ สกุลช่างอูกิ</a:t>
            </a:r>
            <a:r>
              <a:rPr lang="th-TH" sz="4300" dirty="0" err="1">
                <a:latin typeface="TH Sarabun New" pitchFamily="34" charset="-34"/>
                <a:cs typeface="TH Sarabun New" pitchFamily="34" charset="-34"/>
              </a:rPr>
              <a:t>โยเอะ</a:t>
            </a:r>
            <a:r>
              <a:rPr lang="th-TH" sz="4300" dirty="0">
                <a:latin typeface="TH Sarabun New" pitchFamily="34" charset="-34"/>
                <a:cs typeface="TH Sarabun New" pitchFamily="34" charset="-34"/>
              </a:rPr>
              <a:t>ที่สามารถสร้างสรรค์ผลงานภาพพิมพ์ได้อย่างงดงามและมีเอกลักษณ์เฉพาะตัว ดังจะเห็นได้จากประเทศญี่ปุ่นได้ให้อิทธิพลแก่ศิลปะของประเทศทางตะวันตกหรือยุโรปในช่วงคริสต์ศตวรรษที่ </a:t>
            </a:r>
            <a:r>
              <a:rPr lang="en-US" sz="4300" dirty="0">
                <a:latin typeface="TH Sarabun New" pitchFamily="34" charset="-34"/>
                <a:cs typeface="TH Sarabun New" pitchFamily="34" charset="-34"/>
              </a:rPr>
              <a:t>19</a:t>
            </a:r>
          </a:p>
          <a:p>
            <a:pPr algn="thaiDist">
              <a:buNone/>
            </a:pPr>
            <a:r>
              <a:rPr lang="th-TH" sz="4300" dirty="0">
                <a:latin typeface="TH Sarabun New" pitchFamily="34" charset="-34"/>
                <a:cs typeface="TH Sarabun New" pitchFamily="34" charset="-34"/>
              </a:rPr>
              <a:t>		ส่วนภาพพิมพ์ในกลุ่มประเทศตะวันตกมีพัฒนาการมาอย่างยาวนานและต่อเนื่อง นับตั้งแต่สมัยก่อนประวัติศาสตร์ที่รู้จักกระบวนการพิมพ์โดยการวางมือทาบบนผนังถ้ำแล้วเป่าสี หรือทาสีบนฝ่ามือ จากนั้นกดประทับเป็นรูปมือไว้บนผนังถ้ำ ต่อมา</a:t>
            </a:r>
            <a:r>
              <a:rPr lang="th-TH" sz="4300" dirty="0" err="1">
                <a:latin typeface="TH Sarabun New" pitchFamily="34" charset="-34"/>
                <a:cs typeface="TH Sarabun New" pitchFamily="34" charset="-34"/>
              </a:rPr>
              <a:t>อารย</a:t>
            </a:r>
            <a:r>
              <a:rPr lang="th-TH" sz="4300" dirty="0">
                <a:latin typeface="TH Sarabun New" pitchFamily="34" charset="-34"/>
                <a:cs typeface="TH Sarabun New" pitchFamily="34" charset="-34"/>
              </a:rPr>
              <a:t>ธรรมอียิปต์ได้รู้จักนำ ภาพแกะสลักเล็กๆ กดลงบนดินให้เกิดเป็นรอยขึ้น ส่วนในดินแดน</a:t>
            </a:r>
            <a:r>
              <a:rPr lang="th-TH" sz="4300" dirty="0" err="1">
                <a:latin typeface="TH Sarabun New" pitchFamily="34" charset="-34"/>
                <a:cs typeface="TH Sarabun New" pitchFamily="34" charset="-34"/>
              </a:rPr>
              <a:t>เมโส</a:t>
            </a:r>
            <a:r>
              <a:rPr lang="th-TH" sz="4300" dirty="0">
                <a:latin typeface="TH Sarabun New" pitchFamily="34" charset="-34"/>
                <a:cs typeface="TH Sarabun New" pitchFamily="34" charset="-34"/>
              </a:rPr>
              <a:t>โปเตเมียค้นพบการใช้ ดินเหนียวแกะเป็นตราสัญลักษณ์และนำไปตากแดดให้แห้งหรือนำไปเผาไฟ เพื่อให้เกิดเป็นแม่พิมพ์กดประทับ ต่อมาในปี ค.ศ. </a:t>
            </a:r>
            <a:r>
              <a:rPr lang="en-US" sz="4300" dirty="0">
                <a:latin typeface="TH Sarabun New" pitchFamily="34" charset="-34"/>
                <a:cs typeface="TH Sarabun New" pitchFamily="34" charset="-34"/>
              </a:rPr>
              <a:t>1450 </a:t>
            </a:r>
            <a:r>
              <a:rPr lang="th-TH" sz="4300" dirty="0" err="1">
                <a:latin typeface="TH Sarabun New" pitchFamily="34" charset="-34"/>
                <a:cs typeface="TH Sarabun New" pitchFamily="34" charset="-34"/>
              </a:rPr>
              <a:t>โจฮัน</a:t>
            </a:r>
            <a:r>
              <a:rPr lang="th-TH" sz="4300" dirty="0">
                <a:latin typeface="TH Sarabun New" pitchFamily="34" charset="-34"/>
                <a:cs typeface="TH Sarabun New" pitchFamily="34" charset="-34"/>
              </a:rPr>
              <a:t> กู</a:t>
            </a:r>
            <a:r>
              <a:rPr lang="th-TH" sz="4300" dirty="0" err="1">
                <a:latin typeface="TH Sarabun New" pitchFamily="34" charset="-34"/>
                <a:cs typeface="TH Sarabun New" pitchFamily="34" charset="-34"/>
              </a:rPr>
              <a:t>เต็นเบิร์ก</a:t>
            </a:r>
            <a:r>
              <a:rPr lang="th-TH" sz="4300" dirty="0">
                <a:latin typeface="TH Sarabun New" pitchFamily="34" charset="-34"/>
                <a:cs typeface="TH Sarabun New" pitchFamily="34" charset="-34"/>
              </a:rPr>
              <a:t> ได้คิดประดิษฐ์แท่นพิมพ์อย่างง่ายขึ้น จากนั้นในช่วง ค.ศ. </a:t>
            </a:r>
            <a:r>
              <a:rPr lang="en-US" sz="4300" dirty="0">
                <a:latin typeface="TH Sarabun New" pitchFamily="34" charset="-34"/>
                <a:cs typeface="TH Sarabun New" pitchFamily="34" charset="-34"/>
              </a:rPr>
              <a:t>15 </a:t>
            </a:r>
            <a:r>
              <a:rPr lang="th-TH" sz="4300" dirty="0" err="1">
                <a:latin typeface="TH Sarabun New" pitchFamily="34" charset="-34"/>
                <a:cs typeface="TH Sarabun New" pitchFamily="34" charset="-34"/>
              </a:rPr>
              <a:t>อัลเบรชท์</a:t>
            </a:r>
            <a:r>
              <a:rPr lang="th-TH" sz="4300" dirty="0">
                <a:latin typeface="TH Sarabun New" pitchFamily="34" charset="-34"/>
                <a:cs typeface="TH Sarabun New" pitchFamily="34" charset="-34"/>
              </a:rPr>
              <a:t> ดือ</a:t>
            </a:r>
            <a:r>
              <a:rPr lang="th-TH" sz="4300" dirty="0" err="1">
                <a:latin typeface="TH Sarabun New" pitchFamily="34" charset="-34"/>
                <a:cs typeface="TH Sarabun New" pitchFamily="34" charset="-34"/>
              </a:rPr>
              <a:t>เรอร์</a:t>
            </a:r>
            <a:r>
              <a:rPr lang="th-TH" sz="4300" dirty="0">
                <a:latin typeface="TH Sarabun New" pitchFamily="34" charset="-34"/>
                <a:cs typeface="TH Sarabun New" pitchFamily="34" charset="-34"/>
              </a:rPr>
              <a:t> ได้คิดค้นกลวิธีภาพพิมพ์ร่องลึก พอถึง ค.ศ. </a:t>
            </a:r>
            <a:r>
              <a:rPr lang="en-US" sz="4300" dirty="0">
                <a:latin typeface="TH Sarabun New" pitchFamily="34" charset="-34"/>
                <a:cs typeface="TH Sarabun New" pitchFamily="34" charset="-34"/>
              </a:rPr>
              <a:t>16 </a:t>
            </a:r>
            <a:r>
              <a:rPr lang="th-TH" sz="4300" dirty="0" err="1">
                <a:latin typeface="TH Sarabun New" pitchFamily="34" charset="-34"/>
                <a:cs typeface="TH Sarabun New" pitchFamily="34" charset="-34"/>
              </a:rPr>
              <a:t>ทอมัส</a:t>
            </a:r>
            <a:r>
              <a:rPr lang="th-TH" sz="4300" dirty="0">
                <a:latin typeface="TH Sarabun New" pitchFamily="34" charset="-34"/>
                <a:cs typeface="TH Sarabun New" pitchFamily="34" charset="-34"/>
              </a:rPr>
              <a:t> บิ</a:t>
            </a:r>
            <a:r>
              <a:rPr lang="th-TH" sz="4300" dirty="0" err="1">
                <a:latin typeface="TH Sarabun New" pitchFamily="34" charset="-34"/>
                <a:cs typeface="TH Sarabun New" pitchFamily="34" charset="-34"/>
              </a:rPr>
              <a:t>วิค</a:t>
            </a:r>
            <a:r>
              <a:rPr lang="th-TH" sz="4300" dirty="0">
                <a:latin typeface="TH Sarabun New" pitchFamily="34" charset="-34"/>
                <a:cs typeface="TH Sarabun New" pitchFamily="34" charset="-34"/>
              </a:rPr>
              <a:t> ได้คิดค้นกลวิธีภาพพิมพ์ลายแกะไม้ได้สำเร็จ</a:t>
            </a:r>
            <a:endParaRPr lang="en-US" sz="4300" dirty="0">
              <a:latin typeface="TH Sarabun New" pitchFamily="34" charset="-34"/>
              <a:cs typeface="TH Sarabun New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285728"/>
            <a:ext cx="8686800" cy="6143668"/>
          </a:xfrm>
        </p:spPr>
        <p:txBody>
          <a:bodyPr>
            <a:normAutofit fontScale="77500" lnSpcReduction="20000"/>
          </a:bodyPr>
          <a:lstStyle/>
          <a:p>
            <a:pPr algn="thaiDist">
              <a:buNone/>
            </a:pPr>
            <a:r>
              <a:rPr lang="th-TH" dirty="0"/>
              <a:t>		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หลังจากนั้นวิ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ลเลียม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เบ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ลก ได้พยายามปรับปรุงภาพพิมพ์ผิวนูน ด้วยวิธีการสร้างภาพผลงาน ลงบนแผ่นโลหะโดยให้กรดทำปฏิกิริยากับแผ่นโลหะจนได้แม่พิมพ์ผิวนูนและในประเทศ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เยอร์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มัน ได้มีการคิดค้นกลวิธีภาพพิมพ์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มัชฌิม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รงค์ ในปี ค.ศ. </a:t>
            </a:r>
            <a:r>
              <a:rPr lang="en-US" sz="3500" dirty="0">
                <a:latin typeface="TH Sarabun New" pitchFamily="34" charset="-34"/>
                <a:cs typeface="TH Sarabun New" pitchFamily="34" charset="-34"/>
              </a:rPr>
              <a:t>1660 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เฮอร์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คิว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ลิส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 ซี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เกอร์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 ได้คิดกลวิธีภาพพิมพ์อย่างสีน้ำ พอถึงค.ศ. </a:t>
            </a:r>
            <a:r>
              <a:rPr lang="en-US" sz="3500" dirty="0">
                <a:latin typeface="TH Sarabun New" pitchFamily="34" charset="-34"/>
                <a:cs typeface="TH Sarabun New" pitchFamily="34" charset="-34"/>
              </a:rPr>
              <a:t>1793 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อะลัวส์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เซเนเฟลเดอร์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 ได้ค้นพบกลวิธีภาพพิมพ์หิน และในระหว่างปี ค.ศ. </a:t>
            </a:r>
            <a:r>
              <a:rPr lang="en-US" sz="3500" dirty="0">
                <a:latin typeface="TH Sarabun New" pitchFamily="34" charset="-34"/>
                <a:cs typeface="TH Sarabun New" pitchFamily="34" charset="-34"/>
              </a:rPr>
              <a:t>1864-1901 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ออง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รี 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เดอ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ตูลูส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โล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เตรก ได้นำกลวิธีภาพพิมพ์หินมาพัฒนาให้เข้ากับระบบธุรกิจ โดยทำ โปสเตอร์หลายๆ สีออกสู่สาธารณชน ค.ศ. </a:t>
            </a:r>
            <a:r>
              <a:rPr lang="en-US" sz="3500" dirty="0">
                <a:latin typeface="TH Sarabun New" pitchFamily="34" charset="-34"/>
                <a:cs typeface="TH Sarabun New" pitchFamily="34" charset="-34"/>
              </a:rPr>
              <a:t>1907 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ซา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มูเอล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 ไซมอน ได้พัฒนาและปรับปรุงกลวิธีภาพพิมพ์ผ่านฉาก โดยใช้เส้นไหมมาทำเป็นแม่พิมพ์จนสำเร็จ เรียกอีกอย่างว่า </a:t>
            </a:r>
            <a:r>
              <a:rPr lang="en-US" sz="3500" dirty="0">
                <a:latin typeface="TH Sarabun New" pitchFamily="34" charset="-34"/>
                <a:cs typeface="TH Sarabun New" pitchFamily="34" charset="-34"/>
              </a:rPr>
              <a:t>“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กลวิธีภาพพิมพ์ตะแกรงไหม</a:t>
            </a:r>
            <a:r>
              <a:rPr lang="en-US" sz="3500" dirty="0">
                <a:latin typeface="TH Sarabun New" pitchFamily="34" charset="-34"/>
                <a:cs typeface="TH Sarabun New" pitchFamily="34" charset="-34"/>
              </a:rPr>
              <a:t>” 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ซึ่งกลวิธีนี้เป็นที่นิยมอย่างมากของศิลปินใน ค.ศ. </a:t>
            </a:r>
            <a:r>
              <a:rPr lang="en-US" sz="3500" dirty="0">
                <a:latin typeface="TH Sarabun New" pitchFamily="34" charset="-34"/>
                <a:cs typeface="TH Sarabun New" pitchFamily="34" charset="-34"/>
              </a:rPr>
              <a:t>20 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เช่น รอ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เบิร์ต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 เราเชน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เบิร์ก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 แอนดี 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วอร์โฮล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 เป็นต้น</a:t>
            </a:r>
            <a:endParaRPr lang="en-US" sz="3500" dirty="0">
              <a:latin typeface="TH Sarabun New" pitchFamily="34" charset="-34"/>
              <a:cs typeface="TH Sarabun New" pitchFamily="34" charset="-34"/>
            </a:endParaRPr>
          </a:p>
          <a:p>
            <a:pPr algn="thaiDist">
              <a:buNone/>
            </a:pP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		สำหรับภาพพิมพ์ในประเทศไทยนั้น ระยะเริ่มแรกทำขึ้นเพื่อประโยชน์ใช้สอยเชิงพาณิชย์ศิลป์ โดยพิมพ์เป็นภาพประกอบหนังสือและหนังสือเป็นส่วนใหญ่ หลังจากนั้นได้รับการพัฒนาจนกลายเป็นงานภาพพิมพ์ระยะต่อมาในระบบการศึกษา โดยมีคณะจิตรกรรมและประติมากรรม มหาวิทยาลัยศิลปากรเป็นผู้บุกเบิกการเรียนการสอนทางด้านภาพพิมพ์เป็นแห่งแรก และก็มีสถาบันอื่นๆ เปิดตามมา จนกระทั่งปัจจุบันภาพพิมพ์ของศิลปินไทยเป็นที่ยอมรับในระดับนานาชาติ</a:t>
            </a:r>
            <a:endParaRPr lang="en-US" sz="3500" dirty="0">
              <a:latin typeface="TH Sarabun New" pitchFamily="34" charset="-34"/>
              <a:cs typeface="TH Sarabun New" pitchFamily="34" charset="-34"/>
            </a:endParaRPr>
          </a:p>
          <a:p>
            <a:pPr algn="thaiDist">
              <a:buNone/>
            </a:pPr>
            <a:r>
              <a:rPr lang="en-US" sz="3500" b="1" dirty="0">
                <a:latin typeface="TH Sarabun New" pitchFamily="34" charset="-34"/>
                <a:cs typeface="TH Sarabun New" pitchFamily="34" charset="-34"/>
              </a:rPr>
              <a:t> </a:t>
            </a:r>
            <a:endParaRPr lang="en-US" sz="3500" dirty="0">
              <a:latin typeface="TH Sarabun New" pitchFamily="34" charset="-34"/>
              <a:cs typeface="TH Sarabun New" pitchFamily="34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3000" b="1" dirty="0">
                <a:latin typeface="TH Sarabun New" pitchFamily="34" charset="-34"/>
                <a:cs typeface="TH Sarabun New" pitchFamily="34" charset="-34"/>
              </a:rPr>
              <a:t>ความหมายและวิวัฒนาการของการพิมพ์</a:t>
            </a:r>
            <a:br>
              <a:rPr lang="en-US" sz="3000" dirty="0">
                <a:latin typeface="TH Sarabun New" pitchFamily="34" charset="-34"/>
                <a:cs typeface="TH Sarabun New" pitchFamily="34" charset="-34"/>
              </a:rPr>
            </a:br>
            <a:endParaRPr lang="th-TH" sz="3000" dirty="0"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4" name="ตัวยึดเนื้อหา 3" descr="à¸ à¸²à¸à¸à¸´à¸¡à¸à¹à¸¡à¸·à¸­à¸à¸à¸à¸à¸±à¸à¸à¹à¸³à¸ªà¸¡à¸±à¸¢à¸à¹à¸­à¸à¸à¸£à¸°à¸§à¸±à¸à¸´à¸¨à¸²à¸ªà¸à¸£à¹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142984"/>
            <a:ext cx="5429288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643174" y="5286388"/>
            <a:ext cx="378618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ภาพพิมพ์มือบนผนังถ้ำสมัยก่อนประวัติศาสตร์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itchFamily="34" charset="-34"/>
              <a:cs typeface="TH Sarabun New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(ที่มา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: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  <a:hlinkClick r:id="rId3"/>
              </a:rPr>
              <a:t>http://www.samaporn.com/?p=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  <a:hlinkClick r:id="rId3"/>
              </a:rPr>
              <a:t>1176</a:t>
            </a:r>
            <a:r>
              <a:rPr kumimoji="0" lang="th-TH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 New" pitchFamily="34" charset="-34"/>
                <a:ea typeface="Calibri" pitchFamily="34" charset="0"/>
                <a:cs typeface="TH Sarabun New" pitchFamily="34" charset="-34"/>
              </a:rPr>
              <a:t>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itchFamily="34" charset="-34"/>
              <a:cs typeface="TH Sarabun New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 New" pitchFamily="34" charset="-34"/>
              <a:cs typeface="TH Sarabun New" pitchFamily="34" charset="-3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357166"/>
            <a:ext cx="8858280" cy="6215106"/>
          </a:xfrm>
        </p:spPr>
        <p:txBody>
          <a:bodyPr>
            <a:normAutofit fontScale="77500" lnSpcReduction="20000"/>
          </a:bodyPr>
          <a:lstStyle/>
          <a:p>
            <a:pPr algn="thaiDist">
              <a:buNone/>
            </a:pPr>
            <a:r>
              <a:rPr lang="th-TH" dirty="0"/>
              <a:t>	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	มนุษย์สมัยก่อนประวัติศาสตร์บังเอิญเอามือที่เปื้อนดินโคลนไปจับหรือวางทาบตามผนังถ้ำ ทำให้เกิดรอยฝ่ามือขึ้น ด้วยเหตุนี้มนุษย์จึงนำมือไปจุ่มสีแล้วเอามาวางทาบบนผนังถ้ำเกิดเป็นรูปมือในลักษณะต่างๆ ซึ่งเราเรียกวิธีการแบบนี้ว่า </a:t>
            </a:r>
            <a:r>
              <a:rPr lang="en-US" sz="3500" dirty="0">
                <a:latin typeface="TH Sarabun New" pitchFamily="34" charset="-34"/>
                <a:cs typeface="TH Sarabun New" pitchFamily="34" charset="-34"/>
              </a:rPr>
              <a:t>“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การพิมพ์ภาพ</a:t>
            </a:r>
            <a:r>
              <a:rPr lang="en-US" sz="3500" dirty="0">
                <a:latin typeface="TH Sarabun New" pitchFamily="34" charset="-34"/>
                <a:cs typeface="TH Sarabun New" pitchFamily="34" charset="-34"/>
              </a:rPr>
              <a:t>” 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และเรียกภาพที่เกิดขึ้นว่า </a:t>
            </a:r>
            <a:r>
              <a:rPr lang="en-US" sz="3500" dirty="0">
                <a:latin typeface="TH Sarabun New" pitchFamily="34" charset="-34"/>
                <a:cs typeface="TH Sarabun New" pitchFamily="34" charset="-34"/>
              </a:rPr>
              <a:t>“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ภาพพิมพ์</a:t>
            </a:r>
            <a:r>
              <a:rPr lang="en-US" sz="3500" dirty="0">
                <a:latin typeface="TH Sarabun New" pitchFamily="34" charset="-34"/>
                <a:cs typeface="TH Sarabun New" pitchFamily="34" charset="-34"/>
              </a:rPr>
              <a:t>” 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จากนั้นก็ได้พัฒนามาอย่างต่อเนื่องด้วยการหาวัสดุต่างๆ เช่น ไม้ แผ่นโลหะ แผ่นหิน แผ่นยาง ผ้าไหม ฯลฯ มาใช้พิมพ์แทนที่มือ จนเกิดกระบวนการพิมพ์ขึ้นมา </a:t>
            </a:r>
            <a:r>
              <a:rPr lang="en-US" sz="3500" dirty="0">
                <a:latin typeface="TH Sarabun New" pitchFamily="34" charset="-34"/>
                <a:cs typeface="TH Sarabun New" pitchFamily="34" charset="-34"/>
              </a:rPr>
              <a:t>4 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กระบวนการหลักๆ คือ ภาพพิมพ์ผิวนูน ภาพพิมพ์ร่องลึก ภาพพิมพ์พื้นราบ และภาพพิมพ์ตะแกรงไหม ซึ่งการพิมพ์ทั้ง </a:t>
            </a:r>
            <a:r>
              <a:rPr lang="en-US" sz="3500" dirty="0">
                <a:latin typeface="TH Sarabun New" pitchFamily="34" charset="-34"/>
                <a:cs typeface="TH Sarabun New" pitchFamily="34" charset="-34"/>
              </a:rPr>
              <a:t>4 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กระบวนการนี้ ได้รับ การพัฒนาคิดค้นขึ้นมา เพื่อใช้พิมพ์ภาพและตัวอักษรให้ได้เป็นจำนวนมากสำหรับใช้ในวงการธุรกิจ การค้า โดยพิมพ์เป็นหนังสือ แผ่นพับ ป้ายโฆษณา แผ่นปิด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ภาพยนต์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 เสื้อผ้า หีบห่อ บรรจุภัณฑ์ กล่องขนม กล่องไม้ขีด ถุงใส่ของ เป็นต้น</a:t>
            </a:r>
            <a:endParaRPr lang="en-US" sz="3500" dirty="0">
              <a:latin typeface="TH Sarabun New" pitchFamily="34" charset="-34"/>
              <a:cs typeface="TH Sarabun New" pitchFamily="34" charset="-34"/>
            </a:endParaRPr>
          </a:p>
          <a:p>
            <a:pPr algn="thaiDist">
              <a:buNone/>
            </a:pP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		แต่อย่างไรก็ตาม เนื่องจากกระบวนการพิมพ์นั้นสามารถสร้างภาพได้สวยงามเหมือนกับ ผลงานจิตรกรรม อีกทั้งยังสามารถพิมพ์ภาพซ้ำๆ ที่เหมือนกันได้เป็นจำนวนมาก แต่จิตรกรรมไม่ สามารถทำภาพซ้ำกันได้ ถึงแม้ทำซ้ำก็ไม่เหมือนเดิม จึงทำให้ไม่เอื้ออำนวยต่อการสะสมและจัดจำหน่าย ดังนั้นศิลปินจึงได้นำกระบวนการพิมพ์ทั้ง </a:t>
            </a:r>
            <a:r>
              <a:rPr lang="en-US" sz="3500" dirty="0">
                <a:latin typeface="TH Sarabun New" pitchFamily="34" charset="-34"/>
                <a:cs typeface="TH Sarabun New" pitchFamily="34" charset="-34"/>
              </a:rPr>
              <a:t>4 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กระบวนการนั้นมาใช้ในการสร้างสรรค์ ผลงานศิลปะ เพื่อเอื้ออำนวยต่อการสะสมและจัดจำหน่ายให้</a:t>
            </a:r>
            <a:r>
              <a:rPr lang="th-TH" sz="3500" dirty="0" err="1">
                <a:latin typeface="TH Sarabun New" pitchFamily="34" charset="-34"/>
                <a:cs typeface="TH Sarabun New" pitchFamily="34" charset="-34"/>
              </a:rPr>
              <a:t>ได้มาก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ขึ้น จนกระทั่งเมื่อประมาณ </a:t>
            </a:r>
            <a:r>
              <a:rPr lang="en-US" sz="3500" dirty="0">
                <a:latin typeface="TH Sarabun New" pitchFamily="34" charset="-34"/>
                <a:cs typeface="TH Sarabun New" pitchFamily="34" charset="-34"/>
              </a:rPr>
              <a:t>50 </a:t>
            </a:r>
            <a:r>
              <a:rPr lang="th-TH" sz="3500" dirty="0">
                <a:latin typeface="TH Sarabun New" pitchFamily="34" charset="-34"/>
                <a:cs typeface="TH Sarabun New" pitchFamily="34" charset="-34"/>
              </a:rPr>
              <a:t>ปีมานี้เอง ภาพพิมพ์ได้รับการยอมรับในวงการศิลปะว่ามีคุณค่าเป็นศิลปะอีกแขนงหนึ่งที่สามารถถ่ายทอด จินตนาการ อารมณ์ ความรู้สึกได้อย่างดีเยี่ยม</a:t>
            </a:r>
            <a:endParaRPr lang="en-US" sz="3500" dirty="0">
              <a:latin typeface="TH Sarabun New" pitchFamily="34" charset="-34"/>
              <a:cs typeface="TH Sarabun New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357167"/>
            <a:ext cx="8643966" cy="5357850"/>
          </a:xfrm>
        </p:spPr>
        <p:txBody>
          <a:bodyPr>
            <a:normAutofit fontScale="92500"/>
          </a:bodyPr>
          <a:lstStyle/>
          <a:p>
            <a:pPr algn="thaiDist">
              <a:buNone/>
            </a:pPr>
            <a:r>
              <a:rPr lang="th-TH" dirty="0"/>
              <a:t>		</a:t>
            </a:r>
            <a:r>
              <a:rPr lang="th-TH" sz="2900" dirty="0">
                <a:latin typeface="TH Sarabun New" pitchFamily="34" charset="-34"/>
                <a:cs typeface="TH Sarabun New" pitchFamily="34" charset="-34"/>
              </a:rPr>
              <a:t>จากที่กล่าวมาขึ้นต้นจะเห็นได้ว่าภาพพิมพ์นั้น มีจุดมุ่งหมายในทำอยู่ </a:t>
            </a:r>
            <a:r>
              <a:rPr lang="en-US" sz="2900" dirty="0">
                <a:latin typeface="TH Sarabun New" pitchFamily="34" charset="-34"/>
                <a:cs typeface="TH Sarabun New" pitchFamily="34" charset="-34"/>
              </a:rPr>
              <a:t>2 </a:t>
            </a:r>
            <a:r>
              <a:rPr lang="th-TH" sz="2900" dirty="0">
                <a:latin typeface="TH Sarabun New" pitchFamily="34" charset="-34"/>
                <a:cs typeface="TH Sarabun New" pitchFamily="34" charset="-34"/>
              </a:rPr>
              <a:t>ลักษณะ คือ ภาพพิมพ์งานพาณิชย์ที่พิมพ์ เพื่อใช้เป็นสื่อโฆษณา ประชาสัมพันธ์หรือสำหรับสร้างความสวยงามให้กับผลิตภัณฑ์ กับภาพพิมพ์งานศิลปะที่พิมพ์ เพื่อเป็นสื่อในการแสดงออกทางอารมณ์ ความรู้สึกของศิลปิน สำหรับเอกสารประกอบการสอนเล่มนี้ ผู้เขียนมุ่งเน้นเฉพาะภาพพิมพ์งานศิลปะ ดังนั้นจึง ขอกล่าวเฉพาะเนื้อหาสาระที่เกี่ยวกับศิลปะภาพพิมพ์หรือภาพพิมพ์ต้นฉบับเท่านั้น ซึ่งในการศึกษาผู้เรียนจำเป็นต้องมีความรู้ ความเข้าใจเกี่ยวกับความหมาย ประเภท รูปแบบ การเซ็นชื่อและการเขียนข้อความต่างๆ ลงในภาพพิมพ์ต้นฉบับ ภาพพิมพ์พิสูจน์ ตลอดจนการเก็บรักษาผลงานภาพพิมพ์</a:t>
            </a:r>
            <a:endParaRPr lang="en-US" sz="2900" dirty="0">
              <a:latin typeface="TH Sarabun New" pitchFamily="34" charset="-34"/>
              <a:cs typeface="TH Sarabun New" pitchFamily="34" charset="-34"/>
            </a:endParaRPr>
          </a:p>
          <a:p>
            <a:pPr algn="thaiDist">
              <a:buNone/>
            </a:pPr>
            <a:r>
              <a:rPr lang="th-TH" sz="2900" dirty="0">
                <a:latin typeface="TH Sarabun New" pitchFamily="34" charset="-34"/>
                <a:cs typeface="TH Sarabun New" pitchFamily="34" charset="-34"/>
              </a:rPr>
              <a:t>		ภาพพิมพ์ในสหรัฐอเมริกาใช้คำว่า </a:t>
            </a:r>
            <a:r>
              <a:rPr lang="en-US" sz="2900" dirty="0">
                <a:latin typeface="TH Sarabun New" pitchFamily="34" charset="-34"/>
                <a:cs typeface="TH Sarabun New" pitchFamily="34" charset="-34"/>
              </a:rPr>
              <a:t>“Printmaking” </a:t>
            </a:r>
            <a:r>
              <a:rPr lang="th-TH" sz="2900" dirty="0">
                <a:latin typeface="TH Sarabun New" pitchFamily="34" charset="-34"/>
                <a:cs typeface="TH Sarabun New" pitchFamily="34" charset="-34"/>
              </a:rPr>
              <a:t>สำหรับเรียกกระบวนการพิมพ์ที่ สร้างสรรค์เพื่อเป็นศิลปะและใช้คำว่า </a:t>
            </a:r>
            <a:r>
              <a:rPr lang="en-US" sz="2900" dirty="0">
                <a:latin typeface="TH Sarabun New" pitchFamily="34" charset="-34"/>
                <a:cs typeface="TH Sarabun New" pitchFamily="34" charset="-34"/>
              </a:rPr>
              <a:t>“Print” </a:t>
            </a:r>
            <a:r>
              <a:rPr lang="th-TH" sz="2900" dirty="0">
                <a:latin typeface="TH Sarabun New" pitchFamily="34" charset="-34"/>
                <a:cs typeface="TH Sarabun New" pitchFamily="34" charset="-34"/>
              </a:rPr>
              <a:t>สำหรับเรียกกระบวนการพิมพ์ที่เป็นงานพิมพ์ทั่วไป โดยเฉพาะที่เกี่ยวข้องกับงานพาณิชย์ต่างๆ (พีระพงษ์ กุลพิศาล</a:t>
            </a:r>
            <a:r>
              <a:rPr lang="en-US" sz="2900" dirty="0">
                <a:latin typeface="TH Sarabun New" pitchFamily="34" charset="-34"/>
                <a:cs typeface="TH Sarabun New" pitchFamily="34" charset="-34"/>
              </a:rPr>
              <a:t>, 2531:68)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357166"/>
            <a:ext cx="8686800" cy="4525963"/>
          </a:xfrm>
        </p:spPr>
        <p:txBody>
          <a:bodyPr>
            <a:normAutofit/>
          </a:bodyPr>
          <a:lstStyle/>
          <a:p>
            <a:pPr algn="thaiDist">
              <a:buNone/>
            </a:pPr>
            <a:r>
              <a:rPr lang="th-TH" b="1" dirty="0"/>
              <a:t>	</a:t>
            </a:r>
            <a:r>
              <a:rPr lang="th-TH" sz="3000" b="1" dirty="0">
                <a:latin typeface="TH Sarabun New" pitchFamily="34" charset="-34"/>
                <a:cs typeface="TH Sarabun New" pitchFamily="34" charset="-34"/>
              </a:rPr>
              <a:t>ภาพพิมพ์</a:t>
            </a:r>
            <a:r>
              <a:rPr lang="th-TH" sz="3000" dirty="0">
                <a:latin typeface="TH Sarabun New" pitchFamily="34" charset="-34"/>
                <a:cs typeface="TH Sarabun New" pitchFamily="34" charset="-34"/>
              </a:rPr>
              <a:t> คือ กระบวนการถ่ายทอดผลงานจากแม่พิมพ์ชนิดแผ่นโลหะ แผ่นไม้ แท่นหิน ตะแกรงไหม แล้วผ่านกระบวนการพิมพ์ ซึ่งจะได้ผลงานที่เหมือนๆ กัน เป็นจำนวนมากในด้านวิจิตรศิลป์</a:t>
            </a:r>
            <a:endParaRPr lang="en-US" sz="3000" dirty="0">
              <a:latin typeface="TH Sarabun New" pitchFamily="34" charset="-34"/>
              <a:cs typeface="TH Sarabun New" pitchFamily="34" charset="-34"/>
            </a:endParaRPr>
          </a:p>
          <a:p>
            <a:pPr algn="thaiDist">
              <a:buNone/>
            </a:pPr>
            <a:endParaRPr lang="en-US" sz="3000" dirty="0">
              <a:latin typeface="TH Sarabun New" pitchFamily="34" charset="-34"/>
              <a:cs typeface="TH Sarabun New" pitchFamily="34" charset="-34"/>
            </a:endParaRPr>
          </a:p>
          <a:p>
            <a:pPr algn="thaiDist">
              <a:buNone/>
            </a:pPr>
            <a:r>
              <a:rPr lang="th-TH" sz="3000" b="1" dirty="0">
                <a:latin typeface="TH Sarabun New" pitchFamily="34" charset="-34"/>
                <a:cs typeface="TH Sarabun New" pitchFamily="34" charset="-34"/>
              </a:rPr>
              <a:t>	ประเภทของภาพพิมพ์</a:t>
            </a:r>
            <a:endParaRPr lang="en-US" sz="3000" dirty="0">
              <a:latin typeface="TH Sarabun New" pitchFamily="34" charset="-34"/>
              <a:cs typeface="TH Sarabun New" pitchFamily="34" charset="-34"/>
            </a:endParaRPr>
          </a:p>
          <a:p>
            <a:pPr algn="thaiDist">
              <a:buNone/>
            </a:pPr>
            <a:r>
              <a:rPr lang="th-TH" sz="3000" dirty="0">
                <a:latin typeface="TH Sarabun New" pitchFamily="34" charset="-34"/>
                <a:cs typeface="TH Sarabun New" pitchFamily="34" charset="-34"/>
              </a:rPr>
              <a:t>		ภาพพิมพ์มีกลวิธีแตกต่างกันขึ้นอยู่กับลักษณะของแม่พิมพ์ ดังนั้นการแบ่งประเภทของภาพพิมพ์จึงพิจารณาจากลักษณะแม่พิมพ์เป็นหลัก สามารถแบ่งออกได้ </a:t>
            </a:r>
            <a:r>
              <a:rPr lang="en-US" sz="3000" dirty="0">
                <a:latin typeface="TH Sarabun New" pitchFamily="34" charset="-34"/>
                <a:cs typeface="TH Sarabun New" pitchFamily="34" charset="-34"/>
              </a:rPr>
              <a:t>4 </a:t>
            </a:r>
            <a:r>
              <a:rPr lang="th-TH" sz="3000" dirty="0">
                <a:latin typeface="TH Sarabun New" pitchFamily="34" charset="-34"/>
                <a:cs typeface="TH Sarabun New" pitchFamily="34" charset="-34"/>
              </a:rPr>
              <a:t>กระบวนการหลัก คือ ภาพพิมพ์ผิวนูน ภาพพิมพ์ร่องลึก ภาพพิมพ์พื้นราบ และภาพพิมพ์ตะแกรงไหม</a:t>
            </a:r>
            <a:endParaRPr lang="en-US" sz="3000" dirty="0">
              <a:latin typeface="TH Sarabun New" pitchFamily="34" charset="-34"/>
              <a:cs typeface="TH Sarabun New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143</Words>
  <Application>Microsoft Office PowerPoint</Application>
  <PresentationFormat>นำเสนอทางหน้าจอ (4:3)</PresentationFormat>
  <Paragraphs>46</Paragraphs>
  <Slides>15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15</vt:i4>
      </vt:variant>
    </vt:vector>
  </HeadingPairs>
  <TitlesOfParts>
    <vt:vector size="19" baseType="lpstr">
      <vt:lpstr>Arial</vt:lpstr>
      <vt:lpstr>Calibri</vt:lpstr>
      <vt:lpstr>TH Sarabun New</vt:lpstr>
      <vt:lpstr>ชุดรูปแบบของ Office</vt:lpstr>
      <vt:lpstr>สื่อประกอบการสอน รหัสวิชา PAI ๑๑๐๕ รายวิชา ภาพพิมพ์ ๑ สาขาวิชา จิตรกรรม คณะ/วิทยาลัย ศิลปกรรมศาสตร์ มหาวิทยาลัยราชภัฏสวนสุนันทา ภาคการศึกษา ๑ ปีการศึกษา ๒๕๖๖ </vt:lpstr>
      <vt:lpstr>ศิลปะภาพพิมพ์ </vt:lpstr>
      <vt:lpstr>งานนำเสนอ PowerPoint</vt:lpstr>
      <vt:lpstr>งานนำเสนอ PowerPoint</vt:lpstr>
      <vt:lpstr>งานนำเสนอ PowerPoint</vt:lpstr>
      <vt:lpstr>ความหมายและวิวัฒนาการของการพิมพ์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อ้างอิง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HomeUser</dc:creator>
  <cp:lastModifiedBy>user</cp:lastModifiedBy>
  <cp:revision>12</cp:revision>
  <dcterms:created xsi:type="dcterms:W3CDTF">2018-07-30T14:40:37Z</dcterms:created>
  <dcterms:modified xsi:type="dcterms:W3CDTF">2023-09-10T14:59:09Z</dcterms:modified>
</cp:coreProperties>
</file>