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0024-1842-478A-AD49-5690F0147ECF}" type="datetimeFigureOut">
              <a:rPr lang="th-TH" smtClean="0"/>
              <a:pPr/>
              <a:t>10/09/66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BE32-9D7E-436B-BF9F-4BB18A98FDC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ucls.uchicago.edu/~bwildem/art_hist_laba/egypt/Akhenaten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thairath.co.th/content/1118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ldtraders.or.th/ArticleView.aspx?gp=2&amp;id=772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a/samakkhi.ac.th/xarythrrm-tawan-tk-yukh-boran/xarythrrm-krik/pexrseiy" TargetMode="External"/><Relationship Id="rId4" Type="http://schemas.openxmlformats.org/officeDocument/2006/relationships/hyperlink" Target="http://www.chs-fellows.org/2011/12/16/achamenid-ethnicity-%20%20%20%20%20%20%20%20%20%20%20%20%20%20%20%20%20%20%20%20%20%20%20%20%20%20%20%20%20%20%20%20%20%20%20%20%20%20%20%20%20%20%20%20%20%20%20%20%20%20from-the-material-perspective/apadana-e-staircas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rtbyphu.blogspot.com/2017/05/blog-post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kieng.com/stories/360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takieng.com/stories/360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tripadvisor.com/LocationPhotoDirectLink-g187791-d242847-i269922637-Museo_dell_Ara_Pacis-Rome_Lazio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rtedchula.com/web/index.php?option=com_content&amp;view=article&amp;id=101&amp;Itemid=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thairath.co.th/content/1220997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trueplookpanya.com/new/cms_detail/entertainment/13493/00/639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irun.ku.ac.th/~b521080392/1Gothic%20Art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ahooart.com/Art.nsf/Art_EN?Open&amp;Complex&amp;Query=((%5bChamp1%5d=%22Lorenzo%20Ghiberti%22)%20AND%20(%5bChamp7_EN%5d=%22Bronze%22)%20AND%20(%22%22,%22@Landscape@%22,%221400%22,%22AAAA55%22))" TargetMode="External"/><Relationship Id="rId7" Type="http://schemas.openxmlformats.org/officeDocument/2006/relationships/image" Target="../media/image37.jpeg"/><Relationship Id="rId2" Type="http://schemas.openxmlformats.org/officeDocument/2006/relationships/hyperlink" Target="http://en.wahooart.com/Art.nsf/Art_EN?Open&amp;Complex&amp;Query=((%5bChamp1%5d=%22Lorenzo%20Ghiberti%22)%20AND%20(%22Bronze%22,%22%22,%22@Landscape@%22,%221400%22,%22AAAA55%22)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ahooart.com/@@/8XZFAX-Lorenzo-Ghiberti-Jacob-and-Esau-(detail))" TargetMode="External"/><Relationship Id="rId5" Type="http://schemas.openxmlformats.org/officeDocument/2006/relationships/hyperlink" Target="http://en.wahooart.com/Art.nsf/Art_EN?Open&amp;Complex&amp;Query=((%5bChamp32%5d=%22Baptistry%20(Florence,%20Italy)%22)%20AND%20(%22Lorenzo%20Ghiberti%22,%22%22,%221400%22,%22%22,%22@Landscape@%22,%22AAAA55%22))" TargetMode="External"/><Relationship Id="rId4" Type="http://schemas.openxmlformats.org/officeDocument/2006/relationships/hyperlink" Target="http://en.wahooart.com/Art.nsf/Art_EN?Open&amp;Complex&amp;Query=((%5bChamp31%5d=1400)%20AND%20(%22Lorenzo%20Ghiberti%22,%22%22,%22%22,%22@Landscape@%22,%22AAAA55%22)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redlist.com/wiki-2-351-861-1411-1413-1415-view-italian-renaissance-profile-della-robbia-luca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tartico.altervista.org/2016/03/06/1009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antartico.altervista.org/2016/03/06/1009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unanyazii.blogspot.com/2011/02/blog-pos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amkaew.blogspot.com/2010/12/blog-post_09.html" TargetMode="Externa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c7.alamy.com/comp/D22K1X/la-marseillaise-francois-rude-sculptural-group-at-the-base-of-arc-D22K1X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artclub.blogspot.com/2012/05/2545-6-4-28-2543.html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irath.co.th/content/602447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&#3594;&#3640;&#3617;&#3594;&#3609;&#3588;&#3609;&#3619;&#3633;&#3585;&#3610;&#3657;&#3634;&#3609;.com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ebtasarimtoplist.com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24_%E0%B8%A1%E0%B8%B4%E0%B8%96%E0%B8%B8%E0%B8%99%E0%B8%B2%E0%B8%A2%E0%B8%99" TargetMode="External"/><Relationship Id="rId3" Type="http://schemas.openxmlformats.org/officeDocument/2006/relationships/hyperlink" Target="https://th.wikipedia.org/wiki/%E0%B8%96%E0%B8%99%E0%B8%99%E0%B8%94%E0%B8%B4%E0%B8%99%E0%B8%AA%E0%B8%AD" TargetMode="External"/><Relationship Id="rId7" Type="http://schemas.openxmlformats.org/officeDocument/2006/relationships/hyperlink" Target="https://th.wikipedia.org/wiki/%E0%B8%A3%E0%B8%B2%E0%B8%8A%E0%B8%B2%E0%B8%98%E0%B8%B4%E0%B8%9B%E0%B9%84%E0%B8%95%E0%B8%A2%E0%B8%A0%E0%B8%B2%E0%B8%A2%E0%B9%83%E0%B8%95%E0%B9%89%E0%B8%A3%E0%B8%B1%E0%B8%90%E0%B8%98%E0%B8%A3%E0%B8%A3%E0%B8%A1%E0%B8%99%E0%B8%B9%E0%B8%8D" TargetMode="External"/><Relationship Id="rId12" Type="http://schemas.openxmlformats.org/officeDocument/2006/relationships/image" Target="../media/image68.jpeg"/><Relationship Id="rId2" Type="http://schemas.openxmlformats.org/officeDocument/2006/relationships/hyperlink" Target="https://th.wikipedia.org/wiki/%E0%B8%96%E0%B8%99%E0%B8%99%E0%B8%A3%E0%B8%B2%E0%B8%8A%E0%B8%94%E0%B8%B3%E0%B9%80%E0%B8%99%E0%B8%B4%E0%B8%99%E0%B8%81%E0%B8%A5%E0%B8%B2%E0%B8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A3%E0%B8%B0%E0%B8%9A%E0%B8%AD%E0%B8%9A%E0%B8%AA%E0%B8%A1%E0%B8%9A%E0%B8%B9%E0%B8%A3%E0%B8%93%E0%B8%B2%E0%B8%8D%E0%B8%B2%E0%B8%AA%E0%B8%B4%E0%B8%97%E0%B8%98%E0%B8%B4%E0%B8%A3%E0%B8%B2%E0%B8%8A%E0%B8%A2%E0%B9%8C" TargetMode="External"/><Relationship Id="rId11" Type="http://schemas.openxmlformats.org/officeDocument/2006/relationships/hyperlink" Target="https://th.wikipedia.org/wiki/%E0%B9%81%E0%B8%9B%E0%B8%A5%E0%B8%81_%E0%B8%9E%E0%B8%B4%E0%B8%9A%E0%B8%B9%E0%B8%A5%E0%B8%AA%E0%B8%87%E0%B8%84%E0%B8%A3%E0%B8%B2%E0%B8%A1" TargetMode="External"/><Relationship Id="rId5" Type="http://schemas.openxmlformats.org/officeDocument/2006/relationships/hyperlink" Target="https://th.wikipedia.org/wiki/%E0%B8%81%E0%B8%A3%E0%B8%B8%E0%B8%87%E0%B9%80%E0%B8%97%E0%B8%9E%E0%B8%A1%E0%B8%AB%E0%B8%B2%E0%B8%99%E0%B8%84%E0%B8%A3" TargetMode="External"/><Relationship Id="rId10" Type="http://schemas.openxmlformats.org/officeDocument/2006/relationships/hyperlink" Target="https://th.wikipedia.org/wiki/%E0%B8%9E.%E0%B8%A8._2483" TargetMode="External"/><Relationship Id="rId4" Type="http://schemas.openxmlformats.org/officeDocument/2006/relationships/hyperlink" Target="https://th.wikipedia.org/wiki/%E0%B9%80%E0%B8%82%E0%B8%95%E0%B8%9E%E0%B8%A3%E0%B8%B0%E0%B8%99%E0%B8%84%E0%B8%A3" TargetMode="External"/><Relationship Id="rId9" Type="http://schemas.openxmlformats.org/officeDocument/2006/relationships/hyperlink" Target="https://th.wikipedia.org/wiki/%E0%B8%9E.%E0%B8%A8._2482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ews.co.th/contents/393970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nibhonk.wordpress.com/2015/02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th-TH" b="1" dirty="0">
                <a:latin typeface="TH Sarabun New" pitchFamily="34" charset="-34"/>
                <a:cs typeface="TH Sarabun New" pitchFamily="34" charset="-34"/>
              </a:rPr>
            </a:br>
            <a:br>
              <a:rPr lang="th-TH" b="1" dirty="0">
                <a:latin typeface="TH Sarabun New" pitchFamily="34" charset="-34"/>
                <a:cs typeface="TH Sarabun New" pitchFamily="34" charset="-34"/>
              </a:rPr>
            </a:br>
            <a:br>
              <a:rPr lang="th-TH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5300" b="1" dirty="0">
                <a:latin typeface="TH Sarabun New" pitchFamily="34" charset="-34"/>
                <a:cs typeface="TH Sarabun New" pitchFamily="34" charset="-34"/>
              </a:rPr>
              <a:t>สื่อการประกอบการสอน</a:t>
            </a:r>
            <a:br>
              <a:rPr lang="en-US" b="1" dirty="0">
                <a:latin typeface="TH Sarabun New" pitchFamily="34" charset="-34"/>
                <a:cs typeface="TH Sarabun New" pitchFamily="34" charset="-34"/>
              </a:rPr>
            </a:b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รหัสวิชา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PAI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๑๑๐๔ 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รายวิชา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ประติมากรรม ๑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สาขาวิชา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จิตรกรรม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คณะ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/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วิทยาลัย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ศิลปกรรมศาสตร์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มหาวิทยาลัยราช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ภัฏ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สวน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สุนัน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ทา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ภาคการศึกษา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๑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ปี</a:t>
            </a:r>
            <a:r>
              <a:rPr lang="th-TH" b="1">
                <a:latin typeface="TH Sarabun New" pitchFamily="34" charset="-34"/>
                <a:cs typeface="TH Sarabun New" pitchFamily="34" charset="-34"/>
              </a:rPr>
              <a:t>การศึกษา </a:t>
            </a:r>
            <a:r>
              <a:rPr lang="th-TH">
                <a:latin typeface="TH Sarabun New" pitchFamily="34" charset="-34"/>
                <a:cs typeface="TH Sarabun New" pitchFamily="34" charset="-34"/>
              </a:rPr>
              <a:t>๒๕๖๖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โดย อาจารย์ จารุ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วรรณ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เมืองขวา</a:t>
            </a:r>
            <a:br>
              <a:rPr lang="en-US" dirty="0"/>
            </a:b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ประติมากรรม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รูปสฟิงซ์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ขนาดใหญ่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Great Sphinx)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อยู่ทาง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ด้านหน้าปิ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รามิด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ของฟาโรห์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  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คาฟ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 อายุราว 2530 ปีก่อนคริสตกาล สลักจากหินปูน สูงราว 66 ฟุต (20 เมตร) ยาว 240 ฟุต (74 เมตร) เป็นพระพักตร์ของพระองค์เอง ส่วนลำตัวเป็นสิงโต 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สฟิงซ์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เป็นสัญลักษณ์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ของฟาโรห์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และเป็นเครื่องหมายแห่งพุทธิปัญญาและอำนาจ พละกำลังคือสิงโต ผสมผสานกับปัญญาความรู้คือใบหน้ามนุษย์ นักอียิปต์วิทยาบางท่านเชื่อว่าสันนิษฐานว่าคงสร้างมาพร้อมกับการ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ก่อสร้างปิ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รามิดนี้ เพราะใบหน้าละม้ายกับ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ของฟาโรห์คาฟ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https://sites.google.com/site/finalwestart/smay-ra-chwngst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ªà¸à¸´à¸à¸à¹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3504" y="1714488"/>
            <a:ext cx="3471858" cy="3725866"/>
          </a:xfrm>
        </p:spPr>
        <p:txBody>
          <a:bodyPr>
            <a:normAutofit fontScale="90000"/>
          </a:bodyPr>
          <a:lstStyle/>
          <a:p>
            <a:pPr algn="thaiDist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รูปสลักลอยตัว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ของฟาโรห์คาฟ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ราหรือ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เคเฟรน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b="1" dirty="0" err="1">
                <a:latin typeface="TH Sarabun New" pitchFamily="34" charset="-34"/>
                <a:cs typeface="TH Sarabun New" pitchFamily="34" charset="-34"/>
              </a:rPr>
              <a:t>Khafra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or </a:t>
            </a:r>
            <a:r>
              <a:rPr lang="en-US" sz="2000" b="1" dirty="0" err="1">
                <a:latin typeface="TH Sarabun New" pitchFamily="34" charset="-34"/>
                <a:cs typeface="TH Sarabun New" pitchFamily="34" charset="-34"/>
              </a:rPr>
              <a:t>Chephen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จากเมืองกิ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เซ่ห์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Gizeh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)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อายุประมาณ 2500 ปีก่อนคริสตกาล สลักจาก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หินดิ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โอ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ไรต์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สีเขียว (คล้ายหินแกรนิต) สูง 66 นิ้ว พบอยู่ในห้องที่ทำด้วยหินแกรนิตสีแดงภายในวิหารสำหรับประดิษฐาน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เทวรูป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sanctuary temple)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ของพระองค์ บนประตูทางเข้าของห้องนี้สลักอักษรชื่อและตำแห่งของพระองค์ มีรูปสลักของพระองค์ประทับนั่ง 23 รูป รูปนี้พระองค์ประทับนั่งบนบัลลังก์ เบื้องหลังพระเศียรมีนกอินทรีย์กำลังกางปีกปกป้อง ซึ่งเป็นสัญลักษณ์ของเทพแห่งดวงอาทิตย์ แสดงถึงสถานภาพ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ว่าฟาโรห์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เป็นโอรสแห่งสุ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ริย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เทพ ฐานบัลลังก์แกะสลักรูปดอกบัวคู่กับต้น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ปาปิรัส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ซึ่งเป็นสัญลักษณ์ของการรวมอียิปต์บนและอียิปต์ล่าง พระองค์สวมกระโปรงแบบธรรมดาของสมัยราชอาณาจักรเก่า และมีเครื่องประดับพระเศียร การแสดงท่าทางของพระองค์ดูเป็นลักษณะเฉพาะตัว แข็งแรง แทรกอยู่ในลักษณะที่สงบ สะท้อนถึงพลังที่ยั่งยืน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ของฟาโรห์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และสถานะของกษัตริย์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:https://sites.google.com/site/finalwestart/smay-ra-chwngst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s://sites.google.com/site/finalwestart/_/rsrc/1468741871467/smay-ra-chwngst/27-28-King-Khafra-IVth-dynasty.bmp?height=420&amp;width=27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214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72132" y="4572008"/>
            <a:ext cx="3257544" cy="1714512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ประติมากรรมลักษณะลอยตัว “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รูปอาลักษณ์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Scribe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:http://healthstandards.com/blog/2014/02/20/medical-scribes-luis-saldana/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Scrib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8577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3571900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2.1.2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สมัยอาณาจักรกลาง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The Middle Kingdom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2040 – 1786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ก่อนคริศต์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ศตวรรษ งานประติมากรรมในสมัยนี้ยังคงยึดถือรูปแบบดั้งเดิมของสมัยอาณาจักรเก่า เปลี่ยนแปลงไปบ้างคือเริ่มเกิดความแตกต่างแยกกันขึ้นในอาณาจักร คนชั้นกลางเริ่มเติบโตมีบทบาทต่อการอุปถัมภ์ศิลปะ มีผลต่อการสร้างผลงานศิลปะ ทำให้ช่างหรือประติมากรยอมลดคุณภาพ เพื่อได้ผลงานประติมากรรมเพิ่มมากขึ้น โดยใช้เทคนิคขบวนการแกะสลักแบบลักษณะร่องลึกแทนการแกะสลักตามแบบลักษณะนูนต่ำที่ใช้เวลามากกว่า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à¸£à¸°à¸à¸´à¸¡à¸²à¸à¸£à¸£à¸¡à¸£à¹à¸­à¸à¸¥à¸¶à¸à¸­à¸µà¸¢à¸´à¸à¸à¹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86380" y="5143512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งานประติมกรรมร่องลึกที่มีการแกะสลักเป็นเส้นลึกลงไปในพื้นหรือพื้นหลังเพื่อให้เห็นเป็นภาพ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http://people.ucls.uchicago.edu/~bwildem/art_hist_laba/egypt/Akhenaten.html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8786842" cy="3643338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2.1.3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สมัยอาณาจักรใหม่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The New Kingdom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1570 – 1085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ปีก่อนคริสต์ศตวรรษ เนื่องจากการปฏิรูปศาสนาจึงมีผลต่อการเปลี่ยนแปลงประติมากรรมในอียิปต์ การสร้างผลงานประติมากรรมแกะสลักหินจะคำนึงถึงลักษณะความเหมือนจริง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Realism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ยิ่งขึ้น เช่น รูปประติมากรรมแกะสลักหีบพระศพของพระเจ้าตุตานคาเมนมีลักษณะเหมือนจริงมากพระเศียรและพระพักตร์ห่อหุ้มด้วยหน้ากากทองคำลงยา ฝัง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อัญมณี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ที่มีค่างดงามหรือรูปเหมือนครึ่งพระองค์พระนาง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เนเฟอร์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ติติ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Nefertiti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พระราชินี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ของฟาโรห์อเมน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โฮ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เตป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ที่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£à¸¹à¸à¸à¸£à¸°à¸à¸²à¸à¹à¸à¹à¸à¸­à¸£à¹à¸à¸´à¸à¸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357562"/>
            <a:ext cx="2179027" cy="31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786182" y="5500702"/>
            <a:ext cx="4929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7713" algn="l"/>
              </a:tabLst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ประติมากรรมลักษณะลอยตัว 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“รูปพระนาง</a:t>
            </a:r>
            <a:r>
              <a:rPr kumimoji="0" lang="th-TH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เนเฟอร์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ติติ”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แกะสลักหินปูนระบายสีสูง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20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นิ้ว ประติมากรรมของอียิปต์สมัยอาณาจักรใหม่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7713" algn="l"/>
              </a:tabLst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 https://www.matichon.co.th/lifestyle/news_43146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	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256"/>
            <a:ext cx="3929090" cy="2071694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ประติมากรรมลักษณะร่องลึก 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“รูปพระราชวงศ์ของพระนาง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เนเฟอร์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ติติ” 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แกะสลักจากหินปูนประติมากรรมอียิปต์สมัยอาณาจักรใหม่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https://www.thairath.co.th/content/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11188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£à¸¹à¸à¸à¸£à¸°à¸£à¸²à¸à¸§à¸à¸à¹à¸à¸­à¸à¸à¸£à¸°à¸à¸²à¸à¹à¸à¹à¸à¸­à¸£à¹à¸à¸´à¸à¸´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à¸¥à¸à¸²à¸£à¸à¹à¸à¸«à¸²à¸£à¸¹à¸à¸ à¸²à¸à¸ªà¸³à¸«à¸£à¸±à¸ à¸£à¸¹à¸à¸«à¸à¹à¸²à¸à¸²à¸à¸à¸­à¸à¸à¸­à¸à¸à¸²à¹à¸£à¸«à¹à¸à¸²à¸¡à¸à¸²à¹à¸¡à¸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000108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429124" y="4429132"/>
            <a:ext cx="4429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ประติมากรรมลักษณะนูนสูง 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“รูปหน้ากากทอง</a:t>
            </a:r>
            <a:r>
              <a:rPr kumimoji="0" lang="th-TH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ของฟาโรห์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ตามคาเมน”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ประติมากรรมของอียิปต์สมัยอาณาจักรใหม่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5"/>
              </a:rPr>
              <a:t>https://www.goldtraders.or.th/ArticleView.aspx?gp=2&amp;id=772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	2.2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ประติมากรรม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เมโส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โปเตเมีย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Mesopotamia Sculpture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อารย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ธรรมของชนชาติใน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เมโส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โปเตเมียมีความเก่าแก่มากอาจจะมากกว่าของอียิปต์ คือเริ่มราวประมาณตั้งแต่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8000 – 7000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ปีก่อนคริสต์ศตวรรษ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เมโส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โปเตเมีย คือดินแดนที่อยู่ตรงกลางระหว่างแม่น้ำไทกรีสและยู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เฟรติส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Tigris and Euphrates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ไหลมาบรรจบรวมกัน ปัจจุบันเป็นส่วนหนึ่งของประเทศซีเรียและประเทศอิรักในอดีตดินแดนแห่งนี้มีหลายเผ่าพันธุ์อาศัยอยู่ </a:t>
            </a:r>
          </a:p>
          <a:p>
            <a:pPr algn="thaiDist"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		2.2.1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กลุ่มซูเมอร์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และบา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บิโลเนีย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Sumer And Babylonia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คนกลุ่มนี้เป็นกลุ่มผู้วางรากฐานความเจริญทางด้านศิลปะไว้อย่างมากมายประติมากรรมของ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ชาวซูเมอร์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มีทั้งรูปลักษณะนูนต่ำและลักษณะลอยตัวแต่มักนิยมสร้างเป็นรูปนูนต่ำมากกว่า ลักษณะเด่นของงาน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ประติมากรรมซูเมอร์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คือผลงานจะมองด้านหน้าตรง ไม่หันหน้าหรือเอี้ยวตัว ถ้าเป็นรูปคนดวงตาของรูปจะใหญ่ดูผิปกติมากมีการทาสีหรือตกแต่งด้วยเปลือกหอยสีดำให้เหมือนตาคนจริง มีจมูกใหญ่ไหล่กว้างยกมือทั้งสองกุมประสานกันไว้ที่หน้าอก และมีรูปร่างที่แข็งทื่อส่วนประติมากรรมลักษณะนูนต่ำชอบสลักลงบนแผ่นหินหรือแผ่นไม้ เป็นเรื่องราวของการรบที่มีชัยชนะเหนือศัตรู การล่าสัตว์ ตกแต่งด้วยการฝังเปลือกหอย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sz="3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28" y="4632332"/>
            <a:ext cx="3929090" cy="2225668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ประติมากรรมลักษณะลอยตัว รูปข้าราชบริพารชื่อ เอ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บิห์อิล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ในชุดกระโปรงหนังแพะ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:http://worldcivil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14.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blogspot.com/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2014/ 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à¸£à¸°à¸à¸´à¸¡à¸²à¸à¸£à¸£à¸¡à¸¥à¸­à¸¢à¸à¸±à¸§à¸à¸µà¸¡à¸·à¸­à¸à¹à¸²à¸à¸à¸²à¸§à¸à¸¹à¹à¸¡à¸­à¸£à¹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5005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8729634" cy="4525963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	2.2.2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กลุ่ม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แอส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สิ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เรีย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 err="1">
                <a:latin typeface="TH Sarabun New" pitchFamily="34" charset="-34"/>
                <a:cs typeface="TH Sarabun New" pitchFamily="34" charset="-34"/>
              </a:rPr>
              <a:t>Assylia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งานประติมากรรมของชาว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แอส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สิ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เรีย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มีความโดดเด่นมีคุณค่าในทางศิลปะและฝีมือมากกว่าชนชาติใดในกลุ่ม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เมโสโปเตีย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เมีย งานประติมากรรมส่วนใหญ่จะเป็นการแกะสลักลักษณะนูนต่ำและนูนสูง ลักษณะงานลอยตัวมีเพียงเล็กน้อย เรื่องราวที่ปรากฏมักจะเป็นเรื่องราวเกี่ยวกับสงคราม การต่อสู้และการล่าสัตว์ งานเหล่านี้แสดงออกถึงการทารุณโหดร้ายอย่างมาก บางรูปแสดงให้เห็นการทารุณกรรมด้วยวิธีที่โหดเหี้ยมต่อเชลยจากสงครามด้วยการทรมานแบบต่างๆ 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LAMASS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14686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5643578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ประติมากรรมแกะสลักหิน รูปวัวมีปีกศีรษะเป็นมนุษย์ สูงประมาณ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192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นิ้วราว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720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ปีก่อนคริสตกาล ศิลปะกลุ่ม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แอส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สิ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เรีย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ea typeface="Calibri" pitchFamily="34" charset="0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:http://www.ipernity.com/doc/laurieannie/24661855 </a:t>
            </a:r>
            <a:r>
              <a:rPr kumimoji="0" lang="th-TH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643578"/>
            <a:ext cx="8215370" cy="1011246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ประติมากรรมแกะสลักหินลักษณะนูนต่ำ รูปกษัตริย์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อัสซูร์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บานิปาลพุ่งหอกล่าสิงโต ศิลปะกลุ่ม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แอส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สิ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เรีย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:http://www.sookjai.com/index.php?action=profile;u=1722;sa=showPosts;start=260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à¸£à¸°à¸à¸´à¸¡à¸²à¸à¸£à¸£à¸¡à¸à¸¹à¸à¸à¹à¸³ à¸£à¸¹à¸à¸à¸©à¸±à¸à¸£à¸¢à¹à¸­à¸±à¸ªà¸à¸¹à¸£à¹à¸à¸²à¸à¸´à¸à¸²à¸¥à¸à¸¸à¹à¸à¸«à¸­à¸à¸¥à¹à¸²à¸ªà¸´à¸à¹à¸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5722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5411807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b="1" dirty="0"/>
              <a:t>	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การสร้างประติมากรรม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	ในการศึกษาศิลปะไม่ว่าจะแขนงใดก็ตามย่อมจะมีการเน้นทั้งภาคทฤษฎีและภาคปฏิบัติ ในส่วนของภาคทฤษฎีจะเป็นเรื่องราวเกี่ยวกับประวัติความเป็นมารวมทั้งหลักของการสร้างงานในแขนงนั้นๆ โดยมีวัตถุประสงค์เพื่อให้ผู้เรียนได้เรียนรู้ความเข้าใจในเนื้อหาและนำไปใช้ได้อย่างถูกต้อง สำหรับภาคปฏิบัติจะเป็นการนำความรู้ความเข้าใจจากการศึกษาภาคทฤษฎีมาใช้ให้เกิดผลงานในแขนงนั้นๆ โดยมีวัตถุประสงค์เพื่อให้ผู้เรียนเกิดทักษะและกระบวนการสร้างงานอย่างเป็นระบบและถูกวิธี พร้อมทั้งให้มีการใช้วัสดุอุปกรณ์ได้อย่างถูกวิธีเพื่อให้ผู้เรียนได้บรรลุตามวัตถุประสงค์ในการเรียนรู้ที่สอดคล้องกันทั้งภาคทฤษฎีและภาคปฏิบัติ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5"/>
            <a:ext cx="8686800" cy="2714644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2.2.3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กลุ่มเปอร์เซีย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Persia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ประติมากรรมของชาวเปอร์เซียได้รับอิทธิพลและแรงบันดาลใจในดาลรูปแบบและความคิดมาจากประติมากรรม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แอส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สิ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เรีย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จะเปลี่ยนแปลงบ้างก็เพียงส่วนน้อย เช่น ความกลมนูนมากกว่า เน้นกล้ามเนื้อเด่นชัดยิ่งขึ้น ประติมากรรมเปอร์เซียผลงานเป็นของกษัตริย์ เพราะเหตุว่ากษัตริย์เปอร์เซียเกือบทุกพระองค์สนใจในเรื่องศิลปะ ทรงอุปถัมภ์และเลี้ยงดูประติมากรส่วนใหญ่ </a:t>
            </a:r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ªà¸à¸²à¸à¸±à¸à¸¢à¸à¸£à¸£à¸¡à¹à¸à¸­à¸£à¹à¸à¸´à¹à¸à¸¥à¸´à¸ª (Persepolis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62151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929454" y="4786322"/>
            <a:ext cx="18573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รูปสถาปัตยกรรม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เปอร์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ชิโพ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ลิส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Persepolis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:http://www.sawasdeeholidays.co.th/detail.php?p=308&amp;c=28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à¸à¸¥à¸à¸²à¸£à¸à¹à¸à¸«à¸²à¸£à¸¹à¸à¸ à¸²à¸à¸ªà¸³à¸«à¸£à¸±à¸ (Apadana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image.dek-d.com/25/2917301/10903425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4429132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ประติมากรรมแกะสลักหินนูนต่ำ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ห้องอะ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ปาดาน่าใน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พระราชวังเปอร์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ซิโพ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ลิส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endParaRPr lang="th-TH" sz="1800" dirty="0">
              <a:latin typeface="TH Sarabun New" pitchFamily="34" charset="-34"/>
              <a:ea typeface="Calibri" pitchFamily="34" charset="0"/>
              <a:cs typeface="TH Sarabun New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http://www.chsfellows.org/2011/12/16/achamenid-ethnicity- from-the-material-perspective/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apadana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-e-staircase/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0" y="4429132"/>
            <a:ext cx="39290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ประติมากรรมประยุกต์ลักษณะลอยตัวบัวหัวเสาแบบรูปวัว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5"/>
              </a:rPr>
              <a:t>https://sites.google.com/a/samakkhi.ac.th/xarythrrm-tawan-tk-yukh-boran/xarythrrm-krik/pexrseiy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8582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2.3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ประติมากรรม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Greek Sculpture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	ในแถบทะเลเอเจียนเป็นเขตพื้นที่อารายธรรมที่เจริญเก่าแก่แห่งหนึ่งของโลก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อารย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ธรรม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ถือเป็นจุดเริ่มต้นของ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อารย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ธรรมตะวันตกในยุคสมันต่อมาก็ว่าได้ ศิลปกรรมของ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จะเป็นการถ่ายทอดธรรมชาติ โดยยึดเอาความงามความสมบูรณ์บนเรือนร่างของมนุษย์เป็นหลัก เช่น การถ่ายทอดรูปร่างของเทพเจ้าของ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เป็นรูปร่างของมนุษย์ ฯลฯ ดินแดนแถบนี้มีกลุ่มคนอยู่หลายกลุ่มรวมถึงกลุ่มคนที่อพยพเคลื่อนย้ายกันเข้ามา กลุ่มที่สำคัญมี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 4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กลุ่ม คือ กลุ่มเอเคียน กลุ่มเอโอ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ลียนส์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กลุ่มไอโอ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เนียนส์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กลุ่มดอเรียนส์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จะแบ่งผลงานประติมากรรมของกรีกออกได้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ยุค ดังนี้</a:t>
            </a:r>
          </a:p>
          <a:p>
            <a:pPr algn="thaiDist">
              <a:buNone/>
            </a:pP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	2.3.1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สมัยแรกเริ่ม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Primitive Period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800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ถึง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 650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ปีก่อนคริสต์ศตวรรษ เริ่มต้นผลงานขาดฝีมือและทักษะ ผลงานประติมากรรมจะมีขนาดเล็ก ส่วนมากจะปั้นด้วยดินเหนียวเป็นรูปคนและสัตว์ต่าง	 เช่น รูปวัว กวาง ม้าและนก ตากแดดและนำมาเผา หล่อด้วยทองแดง ตะกั่ว สำริดและแกะสลักรูปจากงานสัตว์อีกด้วย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sz="3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43966" cy="6215106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2.3.2 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สมัย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อาร์เคอิค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Archaic Period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ประมาณ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650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ถึง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450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ปี ก่อนคริสต์วรรษ ประติมากรรมของกรีกระยะแรกได้รับอิทธิพลจากประติมากรรมอียิปต์ โดยผ่านทางซีเรียอีกทางหนึ่งผลงานจึงมีลักษณะที่ต้องการให้ผู้ดูงานเพียงด้านหน้าด้านเดียวเท่านั้น มีรูปทรงท่าทางแข็งทื่ออยู่ในรูปทรงของแท่งหินที่ใช้แกะสลัก ผลงานประติมากรรมลักษณะลอยตัวที่โดดเด่นคือรูปแกะสลักหินอ่อน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แบบคือ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แบบคู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รอส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500" b="1" dirty="0" err="1">
                <a:latin typeface="TH Sarabun New" pitchFamily="34" charset="-34"/>
                <a:cs typeface="TH Sarabun New" pitchFamily="34" charset="-34"/>
              </a:rPr>
              <a:t>Kouros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รูปแกะสลักเป็นรูปผู้ชายเปลือยเต็มตัวในท่ายืนที่แสดงถึงกาย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วิภาก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มือทั้งสองข้างกำแขนทั้งสองข้างแนบชิดลำตัว เท้าด้านซ้ายย่างไปข้างหน้าเล็กน้อย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แบบ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คูเร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500" b="1" dirty="0" err="1">
                <a:latin typeface="TH Sarabun New" pitchFamily="34" charset="-34"/>
                <a:cs typeface="TH Sarabun New" pitchFamily="34" charset="-34"/>
              </a:rPr>
              <a:t>Koure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รูปแกะสลักเป็นรูปผู้หญิงยืนเต็มตัวสวมเสื้อผ้ามิดชิด กระโปรงยาวมีจีบรอบ เอวเรียกว่าทู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นิค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เสื้อผ้ามีรอยยับและจัดกลีบเป็นระเบียบ เท้าทั้งสองจะยืนชิดกัน มี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ดวงต่า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ค่อนข้างใหญ่เบิกกว้างส่วนรูปแกะสลักหินนูนต่ำเป็นรูปคนมีลักษณะเดียวกันกับประติมากรรมลอยตัว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57752" y="5000636"/>
            <a:ext cx="4071966" cy="1643074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ประติมากรรมลักษณะลอยตัว “รูปชายหนุ่ม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Kouros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 แกะสลักหินอ่อน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https://lemonodaso.exblog.jp/26108724/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£à¸¹à¸à¸ à¸²à¸à¸à¸µà¹à¹à¸à¸µà¹à¸¢à¸§à¸à¹à¸­à¸"/>
          <p:cNvPicPr>
            <a:picLocks noGrp="1"/>
          </p:cNvPicPr>
          <p:nvPr>
            <p:ph idx="1"/>
          </p:nvPr>
        </p:nvPicPr>
        <p:blipFill>
          <a:blip r:embed="rId2"/>
          <a:srcRect b="5860"/>
          <a:stretch>
            <a:fillRect/>
          </a:stretch>
        </p:blipFill>
        <p:spPr bwMode="auto">
          <a:xfrm>
            <a:off x="500034" y="428604"/>
            <a:ext cx="42862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4810" y="4643446"/>
            <a:ext cx="4471990" cy="1928826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ประติมากรรมลักษณะลอยตัว “รูปหญิงสาว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Kouroe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สวมชุดยาวเรียกว่าทู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นิค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 แกะสลักหินอ่อน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:https://www.pinterest.com/pin/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25825397833261513/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?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lp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=true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£à¸¹à¸à¸ à¸²à¸à¸à¸µà¹à¹à¸à¸µà¹à¸¢à¸§à¸à¹à¸­à¸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42902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4525963"/>
          </a:xfrm>
        </p:spPr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2.3.3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สมัยคลาส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Classic Period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450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ถึง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300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ปีก่อนคริสต์ศตวรรษ ยุคสมัยนี้ถือว่าเป็นยุคทองของ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มีความเจริญทั้งด้านประติมากรรมควบคู่กับงานสถาปัตยกรรมทั้งสองมีรูปทรงสัมพันธ์กันมีวิวัฒนาการทางด้านเทคนิคและฝีมือเครื่องใช้ กรรมวิธีในการสร้างสรรค์ผลงานตลอดจนวัสดุที่ใช้ ส่วนงานโลหะใช้เทคนิคการตอก การเคาะและการดุนมาเป็นกรรมวิธีการหล่อโลหะสำริด</a:t>
            </a:r>
          </a:p>
          <a:p>
            <a:pPr algn="thaiDist">
              <a:buNone/>
            </a:pPr>
            <a:endParaRPr lang="th-TH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2800" b="1" dirty="0"/>
              <a:t>	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ประติมากรและผลงานที่สำคัญในสมัยคลาส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สิค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1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. ไมรอน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Myron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ผลงานประติมากรรมที่มีชื่อเสียงที่สุดของไมรอนคือ รูปนักกีฬาขว้างจาน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Statue of </a:t>
            </a:r>
            <a:r>
              <a:rPr lang="en-US" sz="3000" dirty="0" err="1">
                <a:latin typeface="TH Sarabun New" pitchFamily="34" charset="-34"/>
                <a:cs typeface="TH Sarabun New" pitchFamily="34" charset="-34"/>
              </a:rPr>
              <a:t>Discobolus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71501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รูปนักกีฬาขว้างจาน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Statue of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Discobolus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https://onartandaesthetics.com/2016/04/12/discobolus-of-myron/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£à¸¹à¸à¸ à¸²à¸à¸à¸µà¹à¹à¸à¸µà¹à¸¢à¸§à¸à¹à¸­à¸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64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20716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โพ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ลีค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ลิ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ตุส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Polyclitus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ผลงานที่มีชื่อเสียงที่สุดของโพ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ลีค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ลิ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ตุส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คือ รูปนักกีฬาพุ่งแหลน (</a:t>
            </a:r>
            <a:r>
              <a:rPr lang="en-US" sz="3000" dirty="0" err="1">
                <a:latin typeface="TH Sarabun New" pitchFamily="34" charset="-34"/>
                <a:cs typeface="TH Sarabun New" pitchFamily="34" charset="-34"/>
              </a:rPr>
              <a:t>Doryphorus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 of Spear Bearer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และรูปหญิงสาวชาวอเมซอนกำลังบาดเจ็บ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Amazon Wounded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sz="3000" dirty="0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Doryphoros of Spear Bear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57686" y="5357826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รูปนักกีฬาพุ่งแหลน (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Doryphorus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of Spear Bearer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:https://www.pinterest.com/pin/311100286738635023/?lp=true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9"/>
            <a:ext cx="8729634" cy="2428892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ฟิเดียส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Phidias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เป็นประติมากรก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สมัยคลาส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ที่เก่งมากผลงานของเขามีความประณีตละมุนและสง่างาม โดยเฉพาะประติมากรรมที่เหลือจากวิหาร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พาร์เธ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นอน ได้รับอิทธิพลงานด้านรูปแบบมาจากประติมากรรม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จนมีชื่อเรียกเฉพาะว่า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ฟิเดี่ยน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สไตล์ (</a:t>
            </a:r>
            <a:r>
              <a:rPr lang="en-US" sz="3000" dirty="0" err="1">
                <a:latin typeface="TH Sarabun New" pitchFamily="34" charset="-34"/>
                <a:cs typeface="TH Sarabun New" pitchFamily="34" charset="-34"/>
              </a:rPr>
              <a:t>Phidian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Style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4" name="รูปภาพ 3" descr="http://cdn2.all-art.org/Architecture/images2/1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9294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85852" y="5572140"/>
            <a:ext cx="6429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Three Goddesses, 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from the east pediment of the Parthenon,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H Sarabun New" pitchFamily="34" charset="-34"/>
              </a:rPr>
              <a:t>ñ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.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H Sarabun New" pitchFamily="34" charset="-34"/>
              </a:rPr>
              <a:t>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438-432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H Sarabun New" pitchFamily="34" charset="-34"/>
              </a:rPr>
              <a:t> 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B.C.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Marble,over-lifesize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. British Museum, London 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H Sarabun New" pitchFamily="34" charset="-34"/>
              <a:ea typeface="Calibri" pitchFamily="34" charset="0"/>
              <a:cs typeface="TH Sarabun New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: http://www.all-art.org/Architecture/5-5.htm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sz="1800" dirty="0"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http://www.all-art.org/Architecture/5-5.htm </a:t>
            </a:r>
            <a:r>
              <a:rPr kumimoji="0" lang="th-TH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ประวัติศาสตร์ประติมากรรม (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HISTORY SCULPTURE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sz="3200" dirty="0">
                <a:latin typeface="TH Sarabun New" pitchFamily="34" charset="-34"/>
                <a:cs typeface="TH Sarabun New" pitchFamily="34" charset="-34"/>
              </a:rPr>
            </a:b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 ประติมากรรมยุคก่อนประวัติศาสตร์ 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Pre-Historic Period of Sculpture</a:t>
            </a:r>
            <a:br>
              <a:rPr lang="en-US" sz="3200" dirty="0">
                <a:latin typeface="TH Sarabun New" pitchFamily="34" charset="-34"/>
                <a:cs typeface="TH Sarabun New" pitchFamily="34" charset="-34"/>
              </a:rPr>
            </a:b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3116"/>
            <a:ext cx="8758238" cy="4714884"/>
          </a:xfrm>
        </p:spPr>
        <p:txBody>
          <a:bodyPr>
            <a:normAutofit fontScale="92500" lnSpcReduction="20000"/>
          </a:bodyPr>
          <a:lstStyle/>
          <a:p>
            <a:pPr algn="thaiDist"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	เริ่มเมื่อราวประมาณ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500,000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ถึง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5,000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ปีก่อนคริสต์ศตวรรษ  ตั้งแต่มนุษย์เผ่าพันธุ์แรกได้ทิ้งร่องรอยซากวัตถุให้ปรากฏไว้ในแหล่งต่างๆ แสดงถึงการพัฒนาเพื่อการดำรงชีวิตเพื่อความอยู่รอดเห็นถึงระบบสังคมในระยะแรกๆ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อารย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ธรรมขั้น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ตั้น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ของมนุษย์ก่อนจะรู้จักประดิษฐ์อักษรขึ้นมาใช้โดยนักโบราณคดีกำหนดผลงานศิลปะของมนุษย์ที่สร้างขึ้นก่อนจะมีการบันทึกเป็นลายลักษณ์อักษรเป็นยุคก่อนประวัติศาสตร์แบ่งออกเป็นสามยุคด้วยกันคือ ยุคหินเก่า ยุคหินกลาง ยุคหินใหม่ ผลงานประติมากรรมยุคหินจะมีอยู่ปะปนกับภาพเขียน มีทั้งรูปแกะสลักบนฝาผนังถ้ำ ปั้นด้วยดิน แกะสลักลงบนงาเขาหรือกระดูกสัตว์ เช่น รูปแกะสลักจากเขากวาง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เรนเดียร์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เป็นรูป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วัวไบซัน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รูปที่มีชื่อเสียงคือ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วินัส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แห่ง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วิลเลนดอร์ฟ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Venus of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Willendolf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พบในประเทศออสเตรีย ซึ่งมีความเชื่อว่าเป็นเทพเจ้าแห่งความอุดมสมบูรณ์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วีนัส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แห่ง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เวส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โท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นิค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Venus of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Vesstonic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พบใน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ประเทศเวโกสโล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วาเกีย และ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วีนัสแห่งลอ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เซล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Venus of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Laussel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พบในประเทศฝรั่งเศส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215106"/>
          </a:xfrm>
        </p:spPr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2.3.4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สมัยเฮเลนนิ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สติค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 err="1">
                <a:latin typeface="TH Sarabun New" pitchFamily="34" charset="-34"/>
                <a:cs typeface="TH Sarabun New" pitchFamily="34" charset="-34"/>
              </a:rPr>
              <a:t>Helennistic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 Period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ราวประมาณ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300 –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146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ปีก่อนคริสต์วรรษ พระ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เจ้าอ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เล็กซานเด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อร์ม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หาราชได้ยกทัพเข้าโจมตีอาณาจักรต่างๆ เพื่อขยายอาณาจักรออกไปอย่างกว้างขวาง ส่งผลให้ศิลปะของ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ได้เปลี่ยนแปลงไปตามศิลปวัฒนธรรมแห่งแว่นแคว้นต่างๆ  แพร่หลายเข้าครอบคลุม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อารย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ธรรมโลก แต่ก็ยังมีลักษณะส่วนร่วมสมัยของศิลปะเฮเลนนิ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สติค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แสดงอารมณ์อย่างรุนแรง มีท่าทางเคลื่อนไหวบิดเอี้ยวร่างกายมากขึ้น เสื้อผ้ามีริ้วรอยให้ดูพลิ้วไหว อ่อนช้อย เน้นสัดส่วนที่ถูกต้องชัดเจนตามกายวิภาค มีกรรมวิธีและทักษะในการแกะสลักและหล่อสำริดสูงมาก</a:t>
            </a:r>
            <a:r>
              <a:rPr lang="th-TH" sz="2800" dirty="0"/>
              <a:t>สกุลช่างที่สำคัญมีดังนี้</a:t>
            </a: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	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สกุลช่างเมือง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เพอร์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กามันหรือ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เฟอร์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กาม่อน (</a:t>
            </a:r>
            <a:r>
              <a:rPr lang="en-US" sz="3000" dirty="0" err="1">
                <a:latin typeface="TH Sarabun New" pitchFamily="34" charset="-34"/>
                <a:cs typeface="TH Sarabun New" pitchFamily="34" charset="-34"/>
              </a:rPr>
              <a:t>Pergamon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 School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</a:t>
            </a: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สกุลช่างเกาะ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โรดส์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Rhodes School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</a:t>
            </a:r>
          </a:p>
          <a:p>
            <a:pPr algn="thaiDist">
              <a:buNone/>
            </a:pPr>
            <a:r>
              <a:rPr lang="th-TH" sz="2800" b="1" dirty="0"/>
              <a:t>	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สกุล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ช่างอ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เล็กซานเด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รีย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Alexandria School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</a:t>
            </a:r>
          </a:p>
          <a:p>
            <a:pPr algn="thaiDist">
              <a:buNone/>
            </a:pP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สกุล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ช่างทราลลิส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Thrall School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</a:t>
            </a: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สกุลช่างโรม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Rome School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72066" y="5286364"/>
            <a:ext cx="4071934" cy="1571636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รูปแกะสลักหินอ่อน เลาคูนกับลูกชาย 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โดยสกุลช่างเกาะ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โรดส์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http://artbyphu.blogspot.com/2017/05/blog-post.html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¹à¸¥à¸²à¸à¸¹à¸à¸à¸±à¸à¸¥à¸¹à¸à¸à¸²à¸¢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5005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ประติมากรรมลอยตัวสมัยเฮเลนนิ</a:t>
            </a:r>
            <a:r>
              <a:rPr lang="th-TH" sz="3300" dirty="0" err="1">
                <a:latin typeface="TH Sarabun New" pitchFamily="34" charset="-34"/>
                <a:cs typeface="TH Sarabun New" pitchFamily="34" charset="-34"/>
              </a:rPr>
              <a:t>สติค</a:t>
            </a:r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ที่เลืองลือได้แก่ รูปแกะสลักหินอ่อน </a:t>
            </a:r>
            <a:r>
              <a:rPr lang="th-TH" sz="3300" dirty="0" err="1">
                <a:latin typeface="TH Sarabun New" pitchFamily="34" charset="-34"/>
                <a:cs typeface="TH Sarabun New" pitchFamily="34" charset="-34"/>
              </a:rPr>
              <a:t>วีนัส</a:t>
            </a:r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แห่ง</a:t>
            </a:r>
            <a:r>
              <a:rPr lang="th-TH" sz="3300" dirty="0" err="1">
                <a:latin typeface="TH Sarabun New" pitchFamily="34" charset="-34"/>
                <a:cs typeface="TH Sarabun New" pitchFamily="34" charset="-34"/>
              </a:rPr>
              <a:t>มิโลหรืออะโฟรไดท์</a:t>
            </a:r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แห่ง</a:t>
            </a:r>
            <a:r>
              <a:rPr lang="th-TH" sz="3300" dirty="0" err="1">
                <a:latin typeface="TH Sarabun New" pitchFamily="34" charset="-34"/>
                <a:cs typeface="TH Sarabun New" pitchFamily="34" charset="-34"/>
              </a:rPr>
              <a:t>มิโล</a:t>
            </a:r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 ค้นพบที่เกาะ</a:t>
            </a:r>
            <a:r>
              <a:rPr lang="th-TH" sz="3300" dirty="0" err="1">
                <a:latin typeface="TH Sarabun New" pitchFamily="34" charset="-34"/>
                <a:cs typeface="TH Sarabun New" pitchFamily="34" charset="-34"/>
              </a:rPr>
              <a:t>มิโล</a:t>
            </a:r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ในแถบทะเลอี</a:t>
            </a:r>
            <a:r>
              <a:rPr lang="th-TH" sz="3300" dirty="0" err="1">
                <a:latin typeface="TH Sarabun New" pitchFamily="34" charset="-34"/>
                <a:cs typeface="TH Sarabun New" pitchFamily="34" charset="-34"/>
              </a:rPr>
              <a:t>เดียน</a:t>
            </a:r>
            <a:r>
              <a:rPr lang="th-TH" sz="3300" dirty="0">
                <a:latin typeface="TH Sarabun New" pitchFamily="34" charset="-34"/>
                <a:cs typeface="TH Sarabun New" pitchFamily="34" charset="-34"/>
              </a:rPr>
              <a:t> ไม่ทราบประติมากร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§à¸µà¸à¸±à¸ªà¹à¸«à¹à¸à¸¡à¸´à¹à¸¥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37506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5715016"/>
            <a:ext cx="3786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วีนัส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เดอมิโล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Venus de Milo)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https://www.takieng.com/stories/3609</a:t>
            </a:r>
            <a:r>
              <a:rPr kumimoji="0" lang="th-TH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29190" y="4714884"/>
            <a:ext cx="3857620" cy="2582858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แกะสลักหินอ่อน  “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Winged Victory of Samothrace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”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https://www.takieng.com/stories/3609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musee-du-louvre-1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40719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2.3.5 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อีทรัส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คัน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Etruscan Period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800 – 100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 ก่อนคริสต์ศตวรรษ เป็นกลุ่ม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อารย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ธรรมที่เกิดขึ้นบริเวณดินแดนแหลมอิตาลี ซึ่งเป็นของอาณาจักรโรมันในเวลาต่อมา อพยพมาจากเอเชียไม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เนอร์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ผลงานศิลปะจะผสมผสานกับศิลปะตะวันออกอันเป็นภูมิลำเนากับอิทธิพลของ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ร่วมกับศิลปะจาก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เผ่าอิ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ตา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ลิค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ซึ่งอยู่บริเวณแหลมอิตาลีมาก่อน จนกลายเป็นเอกลักษณ์เฉพาะตน ประติมากร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อีทรัส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คันมีนิสัยชอบในทางปั้นมากกว่าแกะสลัก ผลงานประติมากรรมที่สำคัญ ได้แก่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sz="3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£à¸¹à¸à¸¡à¸´à¸§à¸¥à¸¸à¸ªà¸à¸±à¸à¹à¸£à¸¡à¸¸à¸ªà¸à¸³à¸¥à¸±à¸à¸à¸´à¸à¸à¸¡à¸ªà¸¸à¸à¸±à¸à¸à¹à¸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733996" cy="265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714876" y="4500570"/>
            <a:ext cx="44291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“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โร</a:t>
            </a:r>
            <a:r>
              <a:rPr kumimoji="0" lang="th-TH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มิวลุสกับเรมุส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กำลังกินนมสุนัขป่า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” (SHE-WOLF OF THE CAPITOL) 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</a:b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ศิลปะ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อีทรัส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คัน ประติมากรรมสำริดสูงประมาณ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33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นิ้ว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ปัจจุบันอยู่ที่พิพิธภัณฑสถาน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แคปิ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โต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ลิเน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กรุงโรม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ประเทศอ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ตาลี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:http://www.digitalschool.club/digitalschool/art/art5_1/lesson2/lesson2_1pic.php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643438" y="4846646"/>
            <a:ext cx="3900486" cy="2011354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รูปเทพ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เจ้าอพอลโล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แห่งเมือง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เวอิ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The Apollo of Veii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:https://www.pinterest.ph/pin/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33833299073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5939282/)</a:t>
            </a:r>
            <a:br>
              <a:rPr lang="en-US" dirty="0"/>
            </a:br>
            <a:endParaRPr lang="th-TH" dirty="0"/>
          </a:p>
        </p:txBody>
      </p:sp>
      <p:pic>
        <p:nvPicPr>
          <p:cNvPr id="5" name="ตัวยึดเนื้อหา 4" descr="à¸à¸¥à¸à¸²à¸£à¸à¹à¸à¸«à¸²à¸£à¸¹à¸à¸ à¸²à¸à¸ªà¸³à¸«à¸£à¸±à¸ The Apollo of Vei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0719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2.4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ประติมากรรมโรมัน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Roman Sculpture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	ในอดีตโรมมันหรือโรมยังตกอยู่ภายใต้อิทธิพลการปกครองและทางวัฒนธรรมของ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อีทรัส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คัน ประติมากรรมโรมันต่างจาก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คือ ประติมากรรมโรมันมีลักษณะเหมือนจริง ทั้งรูปแบบรูปทรงและทัศนคติในการนำเสนอเรื่องราว อีกส่วนที่ทำให้โรมันมีความเจริญทางด้านประติมากรรมรูปเหมือนนั้นก็เพราะชาวโรมันมีประเพณีการทำหน้ากากขี้ผึ้ง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Imagines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 โดยนำขี้ผึ้งหล่อจำลองใบหน้า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บรรพบุรุษ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เก็บไว้เพื่อเคารพบูชาจึงทำให้ประติมากรรมโรมันเหมือนจริงไปด้วย</a:t>
            </a:r>
          </a:p>
          <a:p>
            <a:pPr>
              <a:buNone/>
            </a:pPr>
            <a:r>
              <a:rPr lang="th-TH" sz="2800" dirty="0"/>
              <a:t>	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จุดประสงค์การสร้างผลงานประติมากรรมอาจแบ่งได้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3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ประการดังนี้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เพื่อตกแต่งสุสานหรือฝังศพ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เพื่อตกแต่งอนุสาวรีย์หรือสถาปัตยกรรม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en-US" dirty="0">
                <a:latin typeface="TH Sarabun New" pitchFamily="34" charset="-34"/>
                <a:cs typeface="TH Sarabun New" pitchFamily="34" charset="-34"/>
              </a:rPr>
              <a:t>	3.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เพื่อทำเป็นรูปคนเหมือน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sz="3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6000744"/>
            <a:ext cx="8229600" cy="857256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เอรา พา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ซิส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Ara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Pacis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 หรือแท่นบูชาสันติภาพ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The Altar of Peace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https://www.tripadvisor.com/LocationPhotoDirectLink-g187791-d242847-i269922637-Museo_dell_Ara_Pacis-Rome_Lazio.html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Ara Pacis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67866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5286388"/>
            <a:ext cx="27146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เสาท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ราจัน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The Column of Trajan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http://www.artedchula.com/web/index.php?option=com_content&amp;view=article&amp;id=101&amp;Itemid=71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¹à¸ªà¸²à¸à¸£à¸²à¸à¸±à¸ (The Column of Trajan)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à¸¥à¸à¸²à¸£à¸à¹à¸à¸«à¸²à¸£à¸¹à¸à¸ à¸²à¸à¸ªà¸³à¸«à¸£à¸±à¸ à¸à¸±à¸à¸£à¸à¸£à¸£à¸à¸´à¸­à¸­à¸à¸¸à¸ªà¸à¸¸à¸ª à¹à¸­à¸ªà¸à¸²à¹à¸à¸µà¹à¸¢à¸"/>
          <p:cNvPicPr/>
          <p:nvPr/>
        </p:nvPicPr>
        <p:blipFill>
          <a:blip r:embed="rId4"/>
          <a:srcRect l="2561"/>
          <a:stretch>
            <a:fillRect/>
          </a:stretch>
        </p:blipFill>
        <p:spPr bwMode="auto">
          <a:xfrm>
            <a:off x="5072066" y="357166"/>
            <a:ext cx="25717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714876" y="4929198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ประติมากรรมลอยตัว จัก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พรรดิ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ออ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กุสตุส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เอส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ปาเชี่ยน หรือ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ซี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ซาร์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Caesar) 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:http://informationworids.blogspot.com/2013/02/blog-post_9627.html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8729634" cy="4525963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2.5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ประติมากรรมคริส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เตียน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Christian </a:t>
            </a:r>
            <a:r>
              <a:rPr lang="en-US" sz="3000" b="1" dirty="0" err="1">
                <a:latin typeface="TH Sarabun New" pitchFamily="34" charset="-34"/>
                <a:cs typeface="TH Sarabun New" pitchFamily="34" charset="-34"/>
              </a:rPr>
              <a:t>Sculture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คริสต์ศตวรรษที่ 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1-10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	ศาสนาคริสต์ได้เริ่มวางรากฐานในอาณาจักรโรมันเมื่อคริสต์วรรษที่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1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และนั้นคือจุดเริ่มต้นของ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ศิลปกรรมคริส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เตียน จนกระทั่งได้รับการรับรองจากจักรพรรดิ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คอนส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แตน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ติน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แห่งอาณาจักรโรมันให้ยกฐานะเป็นศาสนาคริสต์และได้สิ้นสุดลงไปพร้อมกับกรุงโรมตกอยู่ใต้การปกครองของชนชาติอื่นราวปี ค.ศ.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 500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และณา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จักรก็แตกสลาย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ศิลปะกรรมคริส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เตียนนิยมเรียกกันว่าศิลปะโรมันยุคปลายเพราะช่างฝีมือส่วนใหญ่ได้รับการถ่ายทอดทักษะมาจากชาวโรมัน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ประติมากรรมลักษณะลอยตัว “รูป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วีนัส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แห่งวี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เลนดอร์ฟ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 แกะสลักจากหินปูนพบที่ออสเตรีย 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2"/>
              </a:rPr>
              <a:t>https://www.thairath.co.th/content/1220997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u="sng" dirty="0"/>
            </a:br>
            <a:endParaRPr lang="th-TH" u="sng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§à¸µà¸à¸±à¸ª à¹à¸«à¹à¸ à¸§à¸´à¸¥à¹à¸¥à¸à¸à¸­à¸£à¹à¸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ประตูชัยของจักรพรรดิ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คอนส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แตน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ติน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http://www.trueplookpanya.com/new/cms_detail/entertainment/13493/00/6393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à¸£à¸°à¸à¸¹à¸à¸±à¸¢à¸à¸­à¸à¸à¸±à¸à¸£à¸à¸£à¸£à¸à¸´à¸à¸­à¸à¸ªà¹à¸à¸à¸à¸´à¸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69630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8658196" cy="4525963"/>
          </a:xfrm>
        </p:spPr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2.6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ประติมากรรมไบแซน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ทิน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Byzantine Sculpture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 คริสต์ศตวรรษที่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4-13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ค.ศ.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395-1453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ศิลปกรรมไบแซน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ทินช่วงแรกได้รับอิทธิพลมาจาเฮเลนนิ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สติค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ของ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และโรมมันโดยตรง ในสมัย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จักรพรรดิเล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โอที่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3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พระองค์ทรงกวาดล้างความเหลวแหลกของคณะสงฆ์  โดยถือว่าการเชื่อถือโชคลางอันงมงายเป็นการมอมเมาประชาชนให้ยึดถือคำสั่งสอนในพระคัมภีร์เป็นสำคัญ พระองค์ทรงมีพระราชบัญชาให้ลบภาพและทลายรูปเคารพทั้งหมด แนวคิดนี้ได้เกิดขึ้นติดต่อกันกันเป็นระยะเวลานานถึง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120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ปี และได้ส่งผลต่อวงการศิลปกรรมมิใช่น้อยจึงทำให้ผลงาน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ประติมากรรมไบแซน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ทินไม่โดดเด่น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8658196" cy="4525963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2.7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ประติมากรรม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โรมันก์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Romanesque Sculpture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คริสต์วรรษที่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9-13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ค.ศ.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997-1197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ประติมากรรมในยุคนี้ถูกนำไปประดับตามส่วนต่างๆ บนกรอบหน้าต่างหัวเสา รวมถึงเครื่องเรือนต่างๆคำว่า “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” แปลว่า แบบโรมัน เพราะว่าศิลปะสมัยนี้มีลีลาลวดลายรูปแบบที่เหมือนศิลปะโรมันมาก เมื่อหลัง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ศิลปะไบ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แซมทินได้ผสมผสานความคิดของศิลปะตกวันตกและตะวันออกเข้าด้วยกันศิลปะ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ก็ไม่ได้ทำเนื้อหาเกี่ยวกับเรื่อโบราณ แต่กลับทำเรื่องราวของศาสนาคริสต์หรือศิลปะ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คริส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เตียนของชาวโรมัน โดยนำเรื่องราวของพระคัมภีร์เก่าและคัมภีร์ใหม่ เรื่องราวของศาสดา ชีวประวัติของนักบุญ รูปเปรียบเทียบความดีความชั่ว สัตว์ต่างๆ รูปทรงเรขาคณิตและรูปดอกไม้ นิยมแกะสลักหินเป็นส่วนใหญ่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ประติมากรรมแกะสลักหินนูนสูงหน้าจั่วซุ้มประตูโบสถ์วิหาร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แซงต์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ปิแอร์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:http://th.hi-traveller.com/in3qW4vaMQr0ZO93.html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à¸£à¸°à¸à¸´à¸¡à¸²à¸à¸£à¸£à¸¡ à¹à¸à¸ªà¸à¹ à¸§à¸´à¸«à¸²à¸£à¹à¸à¸à¸à¹ à¸à¸´à¹à¸­à¸£à¹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à¸¥à¸à¸²à¸£à¸à¹à¸à¸«à¸²à¸£à¸¹à¸à¸ à¸²à¸à¸ªà¸³à¸«à¸£à¸±à¸ à¸à¸£à¸°à¸à¸´à¸¡à¸²à¸à¸£à¸£à¸¡à¸­à¹à¸²à¸à¸à¹à¸³à¸¡à¸à¸à¹à¹à¸à¸à¸´à¸à¸µà¸à¸¸à¹à¸¡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714876" y="4572008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ประติมากรรมประยุกต์โลหะสำริดสูง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25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นิ้ว นูนสูง อ่างน้ำมนต์ในพิธีจุ่ม(ที่มา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:http://119.46.166.126/self_all/selfaccess11/m5/art5_1/lesson2/lesson2_3.php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286544"/>
          </a:xfrm>
        </p:spPr>
        <p:txBody>
          <a:bodyPr>
            <a:normAutofit fontScale="77500" lnSpcReduction="20000"/>
          </a:bodyPr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2.8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ประติมากรรม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กอธิค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Gothic Sculpture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คริศต์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ศตวรรษที่ 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12-15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ค.ศ. 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1150-1417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คริสต์ศตวรรษที่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12-15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เกิดการเปลี่ยนแปลงครั้งสำคัญในทวีปยุโรป ทั้งด้านสังคม เศรษฐกิจและการเมือง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คริส์ต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ศาสนาเป็นตัวกำหนดโลกทัศน์ของมนุษย์ การสร้างสรรค์ผลงานศิลปะทุกสาขาเริ่มคลี่คลายเข้าสู่รูปแบบใหม่ ศิลปะ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กอธิค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ยังเกี่ยวข้องกับศิลปะ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เพราะถ้าไม่มี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ก็ไม่มี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กอธิค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เพราะศิลปะ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ทิ้งปัญหาของเทคนิคและกระบวนการบางอย่างไว้ พอมาถึงสมัย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กอธิคจึง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ได้แก้ปัญหาเหล่านั้นสำเร็จ เช่น ระบบโครงสร้างด้านสถาปัตยกรรมโดยเฉพาะเกี่ยวกับการใช้เสาประติมากรรม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กอธิค</a:t>
            </a:r>
            <a:endParaRPr lang="th-TH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	ลักษณะของประติมากรรม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กอธิค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รูปร่างคนสัดส่วนค่อนข้างสูง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เนื้อหาเกี่ยวกับศาสนา ท่าทางคนจะไม่บิดเบี้ยวมากเหมือนประติมากรรม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นิยมสร้างประติมากรรมลอยตัวและนูนสูง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	-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นิยมผูกลายประดิษฐ์ในงานประติมากรรม ไม่เหมือนงานศิลปะ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โรมันเนสก์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ที่นิยมลายใบไม้หรือรูปสัตว์ตามธรรมชาติ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ประติมากรรมแกะสลักหินลอยตัว “การแจ้งข่าวพระบุตรลงมาเกิดในพระครรภ์ของพระแม่มา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เรีย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http://pirun.ku.ac.th/~b521080392/1Gothic%20Art.html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à¸£à¸°à¸à¸´à¸¡à¸²à¸à¸£à¸£à¸¡à¹à¸à¸à¸´à¸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126163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2.9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ประติมากรรมเรอนาซอง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Renaissance Sculpture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คริสต์ศตวรรษที่ 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14-16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เมื่อต้นคริสต์ศตวรรษที่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15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เมือง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ถือเป็นแหล่งกำเนิดของ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อาร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ธรรมเรอนาซอง มีศูนย์กลางอยู่ทางภาคเหนือของอิตาลี ตระกูลที่ร่ำรวยที่สุดคือ ตระกูล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เมดิ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ซิ คนในตระกูลนี้อุปถัมภ์ค้ำชูศิลปะและศิลปินมาหลายชั่วคน บุคคลสำคัญในตระกูลนี้ คือ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ลอเรน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โซเป็นผู้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อุปถัม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๓คนสำคัญในยุคทองของเรอนาซอง การขุดค้นหารูปประติมากรรมในกรุงโรมก็โดยคำสั่งของ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ลอเรน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โซแห่งตระกูลเมติซิ ประติมากรรมยุคสมัยเรอนาซองถือเอา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และโรมันเป็นตัวอย่างเพียงด้านเดียวในการแสงออกถึงความงามทางด้านศิลปะ แต่ทางด้านเนื้อหาจะนำเสนอเรื่องราวของ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ชาวคริส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เตียน 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ประชาชนทั่วไปยอมรับและให้ความสำคัญต่อศิลปิน ส่งผลให้ฐานะทางสังคมของศิลปิน และนักปราชญ์สูงขึ้น ทำให้ศิลปะวิทยาการต่างๆเจริญก้าวหน้าอย่างรวดเร็ว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thaiDist"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ประติมากรรมเรอนาซองแบ่งได้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3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ยุคดังนี้</a:t>
            </a:r>
          </a:p>
          <a:p>
            <a:pPr marL="514350" indent="-514350" algn="thaiDist"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1.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ประติมากรรมยุคต้นของเรอนาซอง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Early </a:t>
            </a:r>
            <a:r>
              <a:rPr lang="en-US" b="1" dirty="0" err="1">
                <a:latin typeface="TH Sarabun New" pitchFamily="34" charset="-34"/>
                <a:cs typeface="TH Sarabun New" pitchFamily="34" charset="-34"/>
              </a:rPr>
              <a:t>Reaissance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b="1" dirty="0" err="1">
                <a:latin typeface="TH Sarabun New" pitchFamily="34" charset="-34"/>
                <a:cs typeface="TH Sarabun New" pitchFamily="34" charset="-34"/>
              </a:rPr>
              <a:t>Scupture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algn="thaiDist"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ประติมากรที่สำคัญในยุคตอนต้นเรอนาซอง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กิเบอร์ตี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Lorenzo Ghiberti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ค.ศ.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1378-1455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เป็นชาวเมือง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โดนา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เทลโล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b="1" dirty="0" err="1">
                <a:latin typeface="TH Sarabun New" pitchFamily="34" charset="-34"/>
                <a:cs typeface="TH Sarabun New" pitchFamily="34" charset="-34"/>
              </a:rPr>
              <a:t>Donato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 Di </a:t>
            </a:r>
            <a:r>
              <a:rPr lang="en-US" b="1" dirty="0" err="1">
                <a:latin typeface="TH Sarabun New" pitchFamily="34" charset="-34"/>
                <a:cs typeface="TH Sarabun New" pitchFamily="34" charset="-34"/>
              </a:rPr>
              <a:t>Miccold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 Donatello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ค.ศ.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1386-1466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เป็นชาวเมือ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ได้รับการยกย่องว่าเป็นอัจฉริยะทางประติมากรรม อารมณ์รุ่นแรง มีจิตนาการแก่กล้า มีความสามารถในการแกะสลักหินอ่อน/ ไม้ ปั้นดินรวมทั้งหล่อสำริด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ลู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 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เดลลา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รอบ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เบีย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Luca Della </a:t>
            </a:r>
            <a:r>
              <a:rPr lang="en-US" b="1" dirty="0" err="1">
                <a:latin typeface="TH Sarabun New" pitchFamily="34" charset="-34"/>
                <a:cs typeface="TH Sarabun New" pitchFamily="34" charset="-34"/>
              </a:rPr>
              <a:t>Robbia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ค.ศ.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1400-1482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เขาเป็นผู้นำเทคนิคเครื่องเคลือบดินเผามาใช้ในงานวิจิตรศิลป์ แพร่หลายไปในอิตาลีและยุโรปสมัยนั้น ประติมากรรมที่นำชื่อเสียงมาสู่เขาคือ รูปหมู่นักร้องประมานเสียงประดับในวัดเมือง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ผลงานจะแสดงถึงความสนุกสนานมีชีวิตชีวาอย่างมาก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marL="514350" indent="-514350">
              <a:buNone/>
            </a:pPr>
            <a:endParaRPr lang="th-TH" sz="3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0" y="4714884"/>
            <a:ext cx="4286280" cy="1714512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ประติมากรรมนูนสูง “บานประตูสวรรค์” ผลงานของกิเบอร์ตี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:https://commons.wikimedia.org/wiki/File:Lorenzo_ghiberti,_porta_del_paradiso,_1425-52,_00.JPG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Lorenzo Ghibert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8576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ประติมากรรมนูนสูง “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"Jacob and Esau (detail)"</a:t>
            </a:r>
            <a:br>
              <a:rPr lang="en-US" sz="2000" b="1" dirty="0">
                <a:latin typeface="TH Sarabun New" pitchFamily="34" charset="-34"/>
                <a:cs typeface="TH Sarabun New" pitchFamily="34" charset="-34"/>
              </a:rPr>
            </a:b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2" tooltip="Lorenzo Ghiberti"/>
              </a:rPr>
              <a:t>Lorenzo Ghiberti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- 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3" tooltip="Lorenzo Ghiberti &amp; Bronze"/>
              </a:rPr>
              <a:t>Bronze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- 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4"/>
              </a:rPr>
              <a:t>1425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- </a:t>
            </a:r>
            <a:r>
              <a:rPr lang="en-US" sz="2000" i="1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000" i="1" dirty="0" err="1">
                <a:latin typeface="TH Sarabun New" pitchFamily="34" charset="-34"/>
                <a:cs typeface="TH Sarabun New" pitchFamily="34" charset="-34"/>
                <a:hlinkClick r:id="rId5" tooltip="Baptistry (Florence, Italy)"/>
              </a:rPr>
              <a:t>Baptistry</a:t>
            </a:r>
            <a:r>
              <a:rPr lang="en-US" sz="2000" i="1" dirty="0">
                <a:latin typeface="TH Sarabun New" pitchFamily="34" charset="-34"/>
                <a:cs typeface="TH Sarabun New" pitchFamily="34" charset="-34"/>
                <a:hlinkClick r:id="rId5" tooltip="Baptistry (Florence, Italy)"/>
              </a:rPr>
              <a:t> (Florence, Italy)</a:t>
            </a:r>
            <a:br>
              <a:rPr lang="en-US" sz="20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6"/>
              </a:rPr>
              <a:t>http://en.wahooart.com/@@/8XZFAX-Lorenzo-Ghiberti-Jacob-and-Esau-(detail)</a:t>
            </a:r>
            <a:r>
              <a:rPr lang="th-TH" sz="2000" dirty="0">
                <a:latin typeface="TH Sarabun New" pitchFamily="34" charset="-34"/>
                <a:cs typeface="TH Sarabun New" pitchFamily="34" charset="-34"/>
                <a:hlinkClick r:id="rId6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Lorenzo Ghiberti"/>
          <p:cNvPicPr>
            <a:picLocks noGrp="1"/>
          </p:cNvPicPr>
          <p:nvPr>
            <p:ph idx="1"/>
          </p:nvPr>
        </p:nvPicPr>
        <p:blipFill>
          <a:blip r:embed="rId7"/>
          <a:srcRect r="1140"/>
          <a:stretch>
            <a:fillRect/>
          </a:stretch>
        </p:blipFill>
        <p:spPr bwMode="auto">
          <a:xfrm>
            <a:off x="928662" y="785794"/>
            <a:ext cx="73002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00562" y="3571876"/>
            <a:ext cx="4014758" cy="2857520"/>
          </a:xfrm>
        </p:spPr>
        <p:txBody>
          <a:bodyPr>
            <a:normAutofit/>
          </a:bodyPr>
          <a:lstStyle/>
          <a:p>
            <a:pPr algn="l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ประติมากรรมลักษณะลอยตัว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วีนัส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แห่ง </a:t>
            </a:r>
            <a:r>
              <a:rPr lang="en-US" sz="1800" b="1" dirty="0" err="1">
                <a:latin typeface="TH Sarabun New" pitchFamily="34" charset="-34"/>
                <a:cs typeface="TH Sarabun New" pitchFamily="34" charset="-34"/>
              </a:rPr>
              <a:t>vestonice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</a:t>
            </a:r>
            <a:br>
              <a:rPr lang="en-US" sz="1800" dirty="0">
                <a:latin typeface="TH Sarabun New" pitchFamily="34" charset="-34"/>
                <a:cs typeface="TH Sarabun New" pitchFamily="34" charset="-34"/>
              </a:rPr>
            </a:b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แกะสลักจากหินปูนพบที่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เชค</a:t>
            </a:r>
            <a:br>
              <a:rPr lang="en-US" sz="1800" dirty="0">
                <a:latin typeface="TH Sarabun New" pitchFamily="34" charset="-34"/>
                <a:cs typeface="TH Sarabun New" pitchFamily="34" charset="-34"/>
              </a:rPr>
            </a:b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: https://www.gotoknow.org/posts/436918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://upload.wikimedia.org/wikipedia/commons/8/8f/Ceramic_Venus_of_Dolni_Vestonice.png"/>
          <p:cNvPicPr>
            <a:picLocks noGrp="1"/>
          </p:cNvPicPr>
          <p:nvPr>
            <p:ph idx="1"/>
          </p:nvPr>
        </p:nvPicPr>
        <p:blipFill>
          <a:blip r:embed="rId2"/>
          <a:srcRect t="942"/>
          <a:stretch>
            <a:fillRect/>
          </a:stretch>
        </p:blipFill>
        <p:spPr bwMode="auto">
          <a:xfrm>
            <a:off x="928662" y="285728"/>
            <a:ext cx="278608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143488"/>
            <a:ext cx="4000528" cy="1714512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St George Marble free-standing statue 1417 ca.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ผลงานของ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Donatello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:https://lifeandmasterpiece.wordpress.com/2015/03/03/monumental-art-donatellos-st-george/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Donatell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à¸¥à¸à¸²à¸£à¸à¹à¸à¸«à¸²à¸£à¸¹à¸à¸ à¸²à¸à¸ªà¸³à¸«à¸£à¸±à¸ Luca Della Robb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714876" y="5000636"/>
            <a:ext cx="44291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ประติมากรรมนูนสูง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Luca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della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Robbia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, </a:t>
            </a: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Madonna and Child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 1445/ 1450 sculpture by Luca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della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Robbia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Glazed terracotta, partially gilt, 48 x 39 cm Metropolitan Museum of Art, New York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https://theredlist.com/wiki-2-351-861-1411-1413-1415-view-italian-renaissance-profile-della-robbia-luca.html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357982"/>
          </a:xfrm>
        </p:spPr>
        <p:txBody>
          <a:bodyPr>
            <a:normAutofit fontScale="77500" lnSpcReduction="20000"/>
          </a:bodyPr>
          <a:lstStyle/>
          <a:p>
            <a:pPr algn="thaiDist"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ประติมากรรมยุครุ่งเรืองหรือยุคทองของเรอนาซอง 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High Renaissance </a:t>
            </a:r>
            <a:r>
              <a:rPr lang="en-US" sz="3900" b="1" dirty="0" err="1">
                <a:latin typeface="TH Sarabun New" pitchFamily="34" charset="-34"/>
                <a:cs typeface="TH Sarabun New" pitchFamily="34" charset="-34"/>
              </a:rPr>
              <a:t>Scupture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เมื่อ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ลอเรน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โซแห่งตระกูล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เมดิ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ซีได้ถึงแก่กรรมลง เมือง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จึงขาดผู้สนับสนุน เกิดความวุ่นวานทางการเมือง ขณะนั้นกรุงโรมเริ่มมีบทบาทแทน ค.ศ.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1495-1527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จึงถือเป็นยุคทองของเรอนาซอง ศิลปินช่างฝีมือจากเมืองต่างๆ ของอิตาลีย้ายมาอยู่กรุงโรม ทำให้กรุงโรมเป็นศูนย์กลางของคริสตจักรโรมันคาทอ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ลิค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และศิลปวัฒนธรรมยุโรป สันตะปาปาแต่ละองค์อุปถัมภ์หรือจ้างศิลปินฝีมือดีมาสร้างสรรค์งานให้ส่งผลให้เกิดศิลปินอัจฉริยะหลายคน แต่ที่โดดเด่นด้านประติมากรรมคือ ไม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เคิลแองเจลโล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ประติมากรยุคเอกของยุคทอง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แห่งเร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เนอซอง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	ประติมากรที่สำคัญในยุคยุครุ่งเรืองหรือยุคทองของเรอนาซอง</a:t>
            </a:r>
          </a:p>
          <a:p>
            <a:pPr algn="thaiDist">
              <a:buNone/>
            </a:pP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ไม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เคิล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แอน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เจลโล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บู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โอ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นาร์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รอติ </a:t>
            </a:r>
            <a:r>
              <a:rPr lang="en-US" sz="3900" b="1" dirty="0" err="1">
                <a:latin typeface="TH Sarabun New" pitchFamily="34" charset="-34"/>
                <a:cs typeface="TH Sarabun New" pitchFamily="34" charset="-34"/>
              </a:rPr>
              <a:t>Michelanglo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900" b="1" dirty="0" err="1">
                <a:latin typeface="TH Sarabun New" pitchFamily="34" charset="-34"/>
                <a:cs typeface="TH Sarabun New" pitchFamily="34" charset="-34"/>
              </a:rPr>
              <a:t>Buowarroti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ค.ศ.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1475-1564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เขาคือศิลปินที่มีอัจฉริยะทั้งด้าน ประติมากร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จิตรกร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สถาปนิก และนักกวี ที่ยิ่งใหญ่ในยุคทอง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ของเร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เนอซอง เกิดเมื่อวันที่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6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มีนาคม ค.ศ.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1475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เมืองคาสเซ็นติโน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รัฐฟลอเรนซ์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ถึงแก่กรรม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18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กุมภาพันธ์ ค.ศ.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1564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รวมอายุ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89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ปี ศพของเขาบรรจุไว้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ใร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สุสานโบสถ์ ซานตา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โกร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เซ เมือง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ก่อนเสียชีวิตเหลือผลงานที่ยังไม่เสร็จค้างไว้ ชื่อ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ปิ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เอตา รอน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ดาดินี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	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ผลงานสำคัญของไม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เคิลแองเจลโล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รูปเทพ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แบคคัส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เทพเจ้าแห่งเมรัย แกะสลักหินอ่อนตกแต่งโบสถ์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เซนต์ปิเตอร์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รูปปิเอต้า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แกะสลักหินอ่อน เป็นผลงานชิ้นแรกที่สร้างชื่อเสียงให้เขามาก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รูปเดวิด แกะสลักหินอ่อนรูปชายหนุ่มยืนเปลือยกาย เป็นผลงานชิ้นสำคัญของเขา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รูปโมเสส แกะสลักหินอ่อน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รูปพระสันตะปาปาจู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เลียส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2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หล่อสำริดขนาดใหญ่ 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รูปเจ้าชายกุยลิโกอาโน และเจ้าชาย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ลอเรน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โซ แห่ง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เมดิ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ซิแกะสลักหินอ่อน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57158" y="357166"/>
            <a:ext cx="79295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จอง กูจอง (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Jean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Goujon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 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1510-1566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เป็นชาวเมือง</a:t>
            </a:r>
            <a:r>
              <a:rPr kumimoji="0" lang="th-TH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นอร์มัง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ดีประเทศฝรั่งเศส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 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บอง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ตัง (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Bontemp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1507-1570 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เป็นชาวฝรั่งเศส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ปีลอง (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Germain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Pilon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1535- 1590 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เป็นชาวฝรั่งเศสลูกศิษย์</a:t>
            </a:r>
            <a:r>
              <a:rPr kumimoji="0" lang="th-TH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บอง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ตัง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 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อะดัม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คราฟท์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Adam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Krafft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1455-1509 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เป็นชาวเยอรมนี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ปี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เตอร์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วิ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เซอร์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Peter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Visher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1450-1529 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เป็นชาวเยอรมนี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 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เบอ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รู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กิว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เต (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Berruguete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1490-1561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เป็นชาวสเปน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มอน</a:t>
            </a:r>
            <a:r>
              <a:rPr kumimoji="0" lang="th-TH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ตาเนส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Montanes</a:t>
            </a:r>
            <a:r>
              <a:rPr kumimoji="0" lang="th-TH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ค.ศ.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1568-1649 </a:t>
            </a:r>
            <a:r>
              <a:rPr kumimoji="0" lang="th-TH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เป็นชาวสเปน</a:t>
            </a:r>
            <a:endParaRPr kumimoji="0" lang="th-TH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4000528" cy="1214446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Michelangelo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Buonarroti's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Moses in Basilica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di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San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Pietro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in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Vincoli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Rome, Italy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:https://it.wikipedia.org/wiki/File:Michelangelo%27s_Moses.jpg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£à¸¹à¸à¸ à¸²à¸à¸à¸µà¹à¹à¸à¸µà¹à¸¢à¸§à¸à¹à¸­à¸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28575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£à¸¹à¸à¸ à¸²à¸à¸à¸µà¹à¹à¸à¸µà¹à¸¢à¸§à¸à¹à¸­à¸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28"/>
            <a:ext cx="24288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714876" y="5000636"/>
            <a:ext cx="40719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ประติมากรรมลอยตัว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Michelangelo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Buonarroti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, 1501-1504,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Marmo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bianco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, 410×199 cm, Galleria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dell’Accademia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, Firenze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http://antartico.altervista.org/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2016/03/06/1009/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614362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Michelangelo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Buonarroti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1497-1499,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Marmo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174×195×69 cm,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Basilica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di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San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Pietro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in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Vaticano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Città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del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Vaticano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http://antartico.altervista.org/2016/03/06/1009/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Pieta de Michel-Ang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00042"/>
            <a:ext cx="8658196" cy="4525963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3.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ประติมากรรมสมัยปลายเรอนาซอง 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 Late Renaissance Sculpture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หลังจากยุคของไม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เคิลแองเจลโล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ได้สิ้นสุดลงแล้ว ศิลปะเรอนาซองก็พลอยสิ้นสุดลงด้วย เป็นจุดเริ่มต้นเข้าสู่ศิลปะบาโรค นักประวัติศาสตร์เรียกศิลปกรรมระหว่างสองยุคนี้ว่า แมนเนอ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ริสม์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Mannerism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)</a:t>
            </a:r>
          </a:p>
          <a:p>
            <a:pPr algn="thaiDist">
              <a:buNone/>
            </a:pP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	ประติมากรที่สำคัญในยุคปลายเรอนาซอง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เบนเวนิว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โต 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เชลลินี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 err="1">
                <a:latin typeface="TH Sarabun New" pitchFamily="34" charset="-34"/>
                <a:cs typeface="TH Sarabun New" pitchFamily="34" charset="-34"/>
              </a:rPr>
              <a:t>Benvenuto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Cellini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ค.ศ.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1500-1571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เป็นชาวเมือ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ฟลอเรนซ์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algn="thaiDist">
              <a:buNone/>
            </a:pP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ดา </a:t>
            </a:r>
            <a:r>
              <a:rPr lang="th-TH" sz="3000" b="1" dirty="0" err="1">
                <a:latin typeface="TH Sarabun New" pitchFamily="34" charset="-34"/>
                <a:cs typeface="TH Sarabun New" pitchFamily="34" charset="-34"/>
              </a:rPr>
              <a:t>โบโลญา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Giovanni </a:t>
            </a:r>
            <a:r>
              <a:rPr lang="en-US" sz="3000" b="1" dirty="0" err="1">
                <a:latin typeface="TH Sarabun New" pitchFamily="34" charset="-34"/>
                <a:cs typeface="TH Sarabun New" pitchFamily="34" charset="-34"/>
              </a:rPr>
              <a:t>Da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 Bologna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ค.ศ.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1529-1609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ชาวเฟ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ลม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มิช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algn="thaiDist"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42148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“เทพเจ้า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เปอร์ซุส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กับเมดูซ่า”หล่อสำริด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Benvenuto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Cellini’s statue of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Perseus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in Florence, Italy 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100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swallows.wordpress.com/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2008/01/01/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praise-from-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michelangelo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Benvenuto Cellin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3958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à¸¥à¸à¸²à¸£à¸à¹à¸à¸«à¸²à¸£à¸¹à¸à¸ à¸²à¸à¸ªà¸³à¸«à¸£à¸±à¸ à¸à¸¹à¸à¸±à¸à¹à¸¡à¹à¹à¸à¹à¸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714876" y="5000636"/>
            <a:ext cx="4286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ประติมากรรมลอยตัว รูปเทพ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เมอร์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คิวรี หรือ เทพ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เฮอร์เมส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ผลงานของ กิ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แอมโบโลญา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(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Giambologna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ค.ศ.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1550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ปัจจุบันตั้งแสดงอยู่ที่พิพิธภัณฑ์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ลูฟวร์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ประเทศฝรั่งเศส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:http://www.gypzyworld.com/article/view/1018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8658196" cy="6500834"/>
          </a:xfrm>
        </p:spPr>
        <p:txBody>
          <a:bodyPr>
            <a:normAutofit fontScale="92500" lnSpcReduction="2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2.10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ประติมากรรมบาโรค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Baroque Sculpture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1600-1700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ศิลปะเร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นาซองรุ่งเรืองมาเป็นเวลา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500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ปี ก็เริ่มเสื่อม โดยโครงสร้างของงานทั้งหมดกลายเป็นรูปลักษณ์ของศิลปะบาโรค ประติมากรรมสมัยบาโรคได้เปลี่ยนจากมุ่งแสดงอารมณ์สงบนิ่ง ครุ่นคิดแฝงไปด้วยหลักคิดปรัชญาแบบลึกซึ้งของ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สมัยเร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นาซองมาเป็นแบบเคลื่อนไหว แสดงออกทางอารมณ์ให้เห็นอย่างชัดเจนชอบทำให้รูปทรงบิดพันกันเกินงาม งามมีความบรรจงประณีตมาก โอ่อ่าหรูหรา คำว่า บาโรค หมายถึงการประดิดประดอยอย่างวิจิตพิสดาร ในคริสต์ศตวรรษที่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17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ศิลปะบาโรคได้แพร่หลายในยุโรปอย่างรวดเร็วเนื่องมาจากการเปลี่ยนแปลงทางสภาพสังคม</a:t>
            </a:r>
          </a:p>
          <a:p>
            <a:pPr algn="thaiDist"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	ประติมากรที่สำคัญในยุคบาโรค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เบอร์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นินี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b="1" dirty="0" err="1">
                <a:latin typeface="TH Sarabun New" pitchFamily="34" charset="-34"/>
                <a:cs typeface="TH Sarabun New" pitchFamily="34" charset="-34"/>
              </a:rPr>
              <a:t>Gianlorenzo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 Bernini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ค.ศ.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1598-1680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มีบิดาเป็นประติมากรที่มีชื่อเสียงชื่อ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ปิ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เอ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โตร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เบอร์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นินี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ดังนั้นเขาจึงมีแววศิลปินมาตั้งแต่เด็ก มีความรู้ความสามารถหลายสาขา เช่น จิตรกรรม ประติมากรรมและสถาปัตยกรรม นอกจากนี้เขายังมีความรู้ความชำนาญในการแกะสลักหินอ่อน เขาได้รับการแต่งตั้งเป็นหัวหน้าศิลปินในสำนักวาติกันและกรุงโรม ได้ออกแบบสร้างอนุสาวรีย์และน้ำพุต่างๆ ทั่วกรุงโรม 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3504" y="4786322"/>
            <a:ext cx="3786214" cy="1725602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แกะสลักหินอ่อน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"Apollo &amp; Daphne," c.1622-25 by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Gianlorenzo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Bernini (1598-1680) 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:https://www.pinterest.com/pin/345862446354556856/?lp=true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Gianlorenzo Bernin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2862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3857652" cy="1714512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ประติมากรรมแกะสลักลักษณะนูนต่ำ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วีนัสแห่งลอ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เซล”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เป็นรูปผู้หญิงเปลือยยุคแรกเริ่ม ประมาณ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21,000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ปี กาลคริสตกาล พบที่ฝรั่งเศส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http://kunanyazii.blogspot.com/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2011/02/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blog-post.html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à¸§à¸µà¸à¸±à¸ªà¹à¸«à¹à¸à¸¥à¸­à¹à¸à¸¥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4.bp.blogspot.com/_xttg-lP3nnU/TQDf4BgQ49I/AAAAAAAAABE/NNiRWqBvmUc/s320/%25E0%25B8%25A3%25E0%25B8%25B9%25E0%25B8%259B%25E0%25B8%25A0%25E0%25B8%25B2%25E0%25B8%259E10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0" y="4286256"/>
            <a:ext cx="40719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ประติมากรรมลักษณะนูนต่ำ 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“รูป</a:t>
            </a:r>
            <a:r>
              <a:rPr kumimoji="0" lang="th-TH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วัวไบซัน</a:t>
            </a: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”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แกะสลักด้วยเขากวาง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เรนเดียร์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ประติมากรรมยุคหินเก่า ขนาดสูง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4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 นิ้ว พบที่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ถ้ำเล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เดน ฝรั่งเศส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: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  <a:hlinkClick r:id="rId5"/>
              </a:rPr>
              <a:t>http://iamkaew.blogspot.com/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  <a:hlinkClick r:id="rId5"/>
              </a:rPr>
              <a:t>2010/12/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  <a:hlinkClick r:id="rId5"/>
              </a:rPr>
              <a:t>blog-post_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  <a:hlinkClick r:id="rId5"/>
              </a:rPr>
              <a:t>09.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  <a:hlinkClick r:id="rId5"/>
              </a:rPr>
              <a:t>html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BrowalliaNew-Bold" charset="-12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7818" y="4132266"/>
            <a:ext cx="3571900" cy="2725734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“David,” marble sculpture by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Gian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Lorenzo Bernini, 1623–24. In the Borghese Gallery, Rome.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:https://arthistoryoftheday.wordpress.com/2011/08/13/gianlorenzo-bernini-david-1623/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Gianlorenzo Bernin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6434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58196" cy="6143668"/>
          </a:xfrm>
        </p:spPr>
        <p:txBody>
          <a:bodyPr>
            <a:normAutofit fontScale="70000" lnSpcReduction="2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4300" b="1" dirty="0">
                <a:latin typeface="TH Sarabun New" pitchFamily="34" charset="-34"/>
                <a:cs typeface="TH Sarabun New" pitchFamily="34" charset="-34"/>
              </a:rPr>
              <a:t>2.11</a:t>
            </a: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 ประติมากรรมโรโกโก (</a:t>
            </a:r>
            <a:r>
              <a:rPr lang="en-US" sz="4300" b="1" dirty="0">
                <a:latin typeface="TH Sarabun New" pitchFamily="34" charset="-34"/>
                <a:cs typeface="TH Sarabun New" pitchFamily="34" charset="-34"/>
              </a:rPr>
              <a:t>Rococo Sculpture</a:t>
            </a: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) คริสต์ศตวรรษที่ </a:t>
            </a:r>
            <a:r>
              <a:rPr lang="en-US" sz="4300" b="1" dirty="0">
                <a:latin typeface="TH Sarabun New" pitchFamily="34" charset="-34"/>
                <a:cs typeface="TH Sarabun New" pitchFamily="34" charset="-34"/>
              </a:rPr>
              <a:t>18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		ศิลปะโรโกโกเลียนแบบมาจากศิลปะบาโรคและเจริญขึ้นในฝรั่งเศส ประติมากรรมโรโกโกในฝรั่งเศสนั้นหล้าหลังกว่างานจิตรกรรมมาก ช่วงนั้นงานจิตรกรรมจะรุ่งเรืองมาก ประติมากรรมมีการนำเอางานของเบอร์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นินี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ประติมากรเอกในยุคบาโรคมาดัดแปลง นิยมสร้างขนาดเล็กหล่อด้วยสำริดหรืองานเครื่องเคลือบ งานแกะสลักจะบางนุ่มนวลเคลื่อนไหวอ่อนช้อย มักนำเสนอเรื่องราวของชนชั้นสูงงานรื่นเริง กามอารมณ์หรือเรื่องราวเกี่ยวกับเทพนิยายโบราณ ศิลปะโรโกโกถูกต่อต้านโดยกลุ่ม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ศิลปะนี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โอคลาส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 เพราะแสดงเรื่องราวรสนิยมของชนชั้นสูงของฝรั่งเศส ประกอบกับการเมืองในยุคนั้นและมีการขุดค้นพบ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ศิลปะวัตถุ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ของ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และโรมันโบราณที่อิตาลี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ศิลปะนี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โอคลาสสิ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คจึง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เข้ามามีบทบาทแทน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	ประติมากรที่สำคัญในยุคสมัยโรโกโก 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ปิ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กาล (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Jean </a:t>
            </a:r>
            <a:r>
              <a:rPr lang="en-US" sz="4300" dirty="0" err="1">
                <a:latin typeface="TH Sarabun New" pitchFamily="34" charset="-34"/>
                <a:cs typeface="TH Sarabun New" pitchFamily="34" charset="-34"/>
              </a:rPr>
              <a:t>Baptiste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4300" dirty="0" err="1">
                <a:latin typeface="TH Sarabun New" pitchFamily="34" charset="-34"/>
                <a:cs typeface="TH Sarabun New" pitchFamily="34" charset="-34"/>
              </a:rPr>
              <a:t>Pigalle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1714-1785</a:t>
            </a:r>
          </a:p>
          <a:p>
            <a:pPr algn="thaiDist">
              <a:buNone/>
            </a:pP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 ปาจู (</a:t>
            </a:r>
            <a:r>
              <a:rPr lang="en-US" sz="4300" dirty="0" err="1">
                <a:latin typeface="TH Sarabun New" pitchFamily="34" charset="-34"/>
                <a:cs typeface="TH Sarabun New" pitchFamily="34" charset="-34"/>
              </a:rPr>
              <a:t>Pajou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) ค.ศ.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 1730-1809</a:t>
            </a:r>
          </a:p>
          <a:p>
            <a:pPr algn="thaiDist">
              <a:buNone/>
            </a:pP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	- 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อูดง (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Jean Antoine Houdon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1741-1828</a:t>
            </a:r>
          </a:p>
          <a:p>
            <a:pPr algn="thaiDist">
              <a:buNone/>
            </a:pP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300" dirty="0" err="1">
                <a:latin typeface="TH Sarabun New" pitchFamily="34" charset="-34"/>
                <a:cs typeface="TH Sarabun New" pitchFamily="34" charset="-34"/>
              </a:rPr>
              <a:t>โกลดิ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ยง (</a:t>
            </a:r>
            <a:r>
              <a:rPr lang="en-US" sz="4300" dirty="0" err="1">
                <a:latin typeface="TH Sarabun New" pitchFamily="34" charset="-34"/>
                <a:cs typeface="TH Sarabun New" pitchFamily="34" charset="-34"/>
              </a:rPr>
              <a:t>Cloodian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1738-1814 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ทั้ง </a:t>
            </a:r>
            <a:r>
              <a:rPr lang="en-US" sz="4300" dirty="0">
                <a:latin typeface="TH Sarabun New" pitchFamily="34" charset="-34"/>
                <a:cs typeface="TH Sarabun New" pitchFamily="34" charset="-34"/>
              </a:rPr>
              <a:t>4 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คนเป็นชาวฝรั่งเศส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แกะสลักหินอ่อน  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Jean-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Baptiste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Pigalle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mausolée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du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maréchal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de Saxe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:http://www.larousse.fr/encyclopedie/images/Jean-Baptiste_Pigalle_mausol%C3%A9e_du_mar%C3%A9chal_de_Saxe/1002713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Jean Baptiste Pigall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9293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9124" y="4357694"/>
            <a:ext cx="3757610" cy="2225668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แกะสลักหินอ่อน “รูป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Daina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 ผลงานของ 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อองตวน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อูดง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:https://commons.wikimedia.org/wiki/File:Jean-antoine_houdon,_diana,_1780.jpg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Jean Antoine Houdon Dian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21471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429396"/>
          </a:xfrm>
        </p:spPr>
        <p:txBody>
          <a:bodyPr>
            <a:normAutofit fontScale="77500" lnSpcReduction="20000"/>
          </a:bodyPr>
          <a:lstStyle/>
          <a:p>
            <a:pPr algn="thaiDist">
              <a:buNone/>
            </a:pP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2.12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ประติมากรรมนี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โอคลาส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Neoclassic Sculpture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ปลายคริสต์ศตวรรษที่ 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18 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ถึงต้นคริสต์ศตวรรษที่ 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20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ในคริสต์วรรษที่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19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มีเหตุการณ์หลายอย่างเกิดขึ้นทำให้เกิดศิลปะรูปแบบใหม่ที่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เรียกว่านี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โอคลาส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สิคหรือลัทธิ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คลาส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ใหม่ ถือเป็นกระบวนการทางสุนทรียภาพและการปฏิบัติการลอก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เสียน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แบบศิลปกรรมโบราณแทบทุกประเภท ทั้งโครงสร้าง สัดส่วน กลวิธี หรืออื่นๆ โดยเฉพาะจาก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และโรมันโบราณ มูลเหตุมาจากการขุดค้นพบเมืองเฮอรคูลาเนียม และเมือง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ปอมเป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ดี ในช่วง ค.ศ.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1784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ได้พบศิลปวัตถุล้ำค่าจำนวนมาก นักประวัติศาสตร์และนักวิจารณ์ศิลปะเห็นคุณค่าของศิลปกรรมโบราณ ส่งผลให้ประชาชนนิยมตาม และอีมูลเหตุก็คือเกิดการปฏิวัติฝรั่งเศส ทำให้เกิดการต่อต่านระบบศักดินาอย่างรุนแรง ส่งผลให้ศิลปะบาโรคและโรโกโกถูกต่อต้านความหรูหราฟุ่มเฟือย จนทำให้เกิดลัทธิใหม่และได้รับความนิยมทำให้เห็นวิวัฒนาการของศิลปะระหว่าง ค.ศ.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1760-1840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ศูนย์กลางอยู่ที่กรุงโรม ต่อมาเจริญรุ่งเรืองสุดขีดอยู่ที่กรุงปารีสของฝรั่งเศส 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ศิลปะนี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โอคลาส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นิยมกันมาในยุโรปจนถึงต้นคริสต์วรรษที่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20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จึงได้เสื่อมลง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	ประติมากรที่สำคัญในยุค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สมัยนี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โอคลาส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สิค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คาโนวา (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Antonio Canova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1757-1822</a:t>
            </a:r>
          </a:p>
          <a:p>
            <a:pPr algn="thaiDist">
              <a:buNone/>
            </a:pP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	- </a:t>
            </a:r>
            <a:r>
              <a:rPr lang="th-TH" sz="3500" dirty="0" err="1">
                <a:latin typeface="TH Sarabun New" pitchFamily="34" charset="-34"/>
                <a:cs typeface="TH Sarabun New" pitchFamily="34" charset="-34"/>
              </a:rPr>
              <a:t>ธอร์วัลดิ์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เซน (</a:t>
            </a:r>
            <a:r>
              <a:rPr lang="en-US" sz="3500" dirty="0" err="1">
                <a:latin typeface="TH Sarabun New" pitchFamily="34" charset="-34"/>
                <a:cs typeface="TH Sarabun New" pitchFamily="34" charset="-34"/>
              </a:rPr>
              <a:t>Bertel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 Thorvaldsen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1770-1844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Antonio Canova, 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Paolina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Borghese as Venus Victorious, 1804–08, White marble, 160 × 192 cm, Galleria Borghese, Rome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https://courses.lumenlearning.com/zeliart102/chapter/antonio-canova/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Antonio Canov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572272"/>
          </a:xfrm>
        </p:spPr>
        <p:txBody>
          <a:bodyPr>
            <a:normAutofit fontScale="77500" lnSpcReduction="2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2.13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ประติมากรรมโรแมน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ติค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900" b="1" dirty="0" err="1">
                <a:latin typeface="TH Sarabun New" pitchFamily="34" charset="-34"/>
                <a:cs typeface="TH Sarabun New" pitchFamily="34" charset="-34"/>
              </a:rPr>
              <a:t>Romanticlism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 Sculpture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) กลางคริสต์ศตวรรษที่ 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19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ถึงต้นคริสต์ศตวรรษที่ 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20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ศิลปินหนุ่มกลุ่มหนึ่งในยุโรปยึดแนวคิดใหม่เกิด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ปฎิกิริยา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ต่อต้านศิลปะ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กลุ่มนี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โอคลาส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นับถือวัฒนธรรม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กรีก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และโรมันในอดีต จึงสร้างสรรค์ผลงานโดยยึดหลักเอาหลักอารมณ์ฝันและจินตนาการของตนเองเป็นหลักสำคัญ และต่อต้านผลงานที่สร้างขึ้นโดยหลักวิชาการของ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ลักธินีโอ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คลาส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สิค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ประติมากรรมโรแมน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ติค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มีลักษณะเหมือนงานจิตรกรรม มีการแสดงออกทางอารมณ์มากกว่าหลักการวิชาการหรือเหตุผล คลั่งไคล้เกินปกติวิสัย เช่น อารมณ์โกรธ รัก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ปิ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ติพอใจ เกลียดชัง ฯลฯ นอกจากนี้ยังแสดงออกถึงเรื่องราวที่แปลกประหลาด เพ้อฝันโดยไม่คำนึงถึงประเพณีนิยม เคลื่อนไหวกว้างขวางทั่วยุโรปจนกระทั่ง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ได่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รัยความนิยมสูงสุดในระหว่างปี ค.ศ.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1800-1850</a:t>
            </a:r>
          </a:p>
          <a:p>
            <a:pPr algn="thaiDist">
              <a:buNone/>
            </a:pP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	ประติมากรที่สำคัญในยุคสมัยโรแมน</a:t>
            </a:r>
            <a:r>
              <a:rPr lang="th-TH" sz="3900" b="1" dirty="0" err="1">
                <a:latin typeface="TH Sarabun New" pitchFamily="34" charset="-34"/>
                <a:cs typeface="TH Sarabun New" pitchFamily="34" charset="-34"/>
              </a:rPr>
              <a:t>ติค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ฟรองซัว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รูเด (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Francois Rude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) ค.ศ.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1784-1855</a:t>
            </a:r>
          </a:p>
          <a:p>
            <a:pPr algn="thaiDist">
              <a:buNone/>
            </a:pP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จอง ปิแอร์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คอร์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โต (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Jean Pierre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900" dirty="0" err="1">
                <a:latin typeface="TH Sarabun New" pitchFamily="34" charset="-34"/>
                <a:cs typeface="TH Sarabun New" pitchFamily="34" charset="-34"/>
              </a:rPr>
              <a:t>Cortot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1787-1855</a:t>
            </a:r>
          </a:p>
          <a:p>
            <a:pPr algn="thaiDist">
              <a:buNone/>
            </a:pP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อองตวน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–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หลุยส์ บา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รีย์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Antoine – Louis </a:t>
            </a:r>
            <a:r>
              <a:rPr lang="en-US" sz="3900" dirty="0" err="1">
                <a:latin typeface="TH Sarabun New" pitchFamily="34" charset="-34"/>
                <a:cs typeface="TH Sarabun New" pitchFamily="34" charset="-34"/>
              </a:rPr>
              <a:t>Barye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1796-1875</a:t>
            </a:r>
          </a:p>
          <a:p>
            <a:pPr algn="thaiDist"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อองตวน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–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ออ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กุสต์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เปรโอ (</a:t>
            </a:r>
            <a:r>
              <a:rPr lang="en-US" sz="3900" dirty="0" err="1">
                <a:latin typeface="TH Sarabun New" pitchFamily="34" charset="-34"/>
                <a:cs typeface="TH Sarabun New" pitchFamily="34" charset="-34"/>
              </a:rPr>
              <a:t>Antone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– </a:t>
            </a:r>
            <a:r>
              <a:rPr lang="en-US" sz="3900" dirty="0" err="1">
                <a:latin typeface="TH Sarabun New" pitchFamily="34" charset="-34"/>
                <a:cs typeface="TH Sarabun New" pitchFamily="34" charset="-34"/>
              </a:rPr>
              <a:t>Auguste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900" dirty="0" err="1">
                <a:latin typeface="TH Sarabun New" pitchFamily="34" charset="-34"/>
                <a:cs typeface="TH Sarabun New" pitchFamily="34" charset="-34"/>
              </a:rPr>
              <a:t>Preault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1809-1879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4572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ประติมากรรมนูนสูง 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2"/>
              </a:rPr>
              <a:t>La Marseillaise (Francois Rude) - Sculptural group at the base of Arc de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  <a:hlinkClick r:id="rId2"/>
              </a:rPr>
              <a:t>Triomphe</a:t>
            </a:r>
            <a:r>
              <a:rPr lang="en-US" sz="2000" dirty="0">
                <a:latin typeface="TH Sarabun New" pitchFamily="34" charset="-34"/>
                <a:cs typeface="TH Sarabun New" pitchFamily="34" charset="-34"/>
                <a:hlinkClick r:id="rId2"/>
              </a:rPr>
              <a:t> de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  <a:hlinkClick r:id="rId2"/>
              </a:rPr>
              <a:t>l'Etoile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.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https://www.alamy.com/stock-photo-la-marseillaise-francois-rude-sculptural-group-at-the-base-of-arc-52919270.html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Francois Rude"/>
          <p:cNvPicPr>
            <a:picLocks noGrp="1"/>
          </p:cNvPicPr>
          <p:nvPr>
            <p:ph idx="1"/>
          </p:nvPr>
        </p:nvPicPr>
        <p:blipFill>
          <a:blip r:embed="rId3" cstate="print"/>
          <a:srcRect b="6825"/>
          <a:stretch>
            <a:fillRect/>
          </a:stretch>
        </p:blipFill>
        <p:spPr bwMode="auto">
          <a:xfrm>
            <a:off x="857224" y="285728"/>
            <a:ext cx="39290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¸à¸¥à¸à¸²à¸£à¸à¹à¸à¸«à¸²à¸£à¸¹à¸à¸ à¸²à¸à¸ªà¸³à¸«à¸£à¸±à¸ Antoine â Louis Bary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929190" y="4572008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ประติมากรรมลอยตัว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Antoine-Louis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Barye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 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Theseus</a:t>
            </a: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-and-the-Minotaur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, 1840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:http://www.artcyclopedia.com/artists/barye_antoine-louis.html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ประติมากรที่สำคัญในยุค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สมัยเรียลลิสม์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คาร์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โป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Jean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Baptiste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Carpeaoux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ค.ศ.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1827-1875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คาร์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โปเป็นศิษย์ของ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ฟรองซัว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รูเด ผลงานของเขามีลักษณะเหมือนจริง ยึดหลักสุนทรียภาพให้เหมือนตามที่ตาเห็น ผลงานที่มีชื่อเสียงของเขาคือ ประติมากรรมรูปหมู่ ชื่อการเริงระบำ</a:t>
            </a:r>
          </a:p>
          <a:p>
            <a:pPr algn="thaiDist">
              <a:buNone/>
            </a:pPr>
            <a:r>
              <a:rPr lang="en-US" dirty="0"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ออ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กุสต์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โรแดง (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Auguste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Rodin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ค.ศ.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1840-1917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โรแดงเป็นประติมากรผู้นำความก้าวหน้าสู่วงการประติมากรรม ไม่ว่าจะเป็นเทคนิควิธีการ แนวความคิด และการแสดงออกถึงความรู้สึกใหม่ๆ คลี่คลายและพัฒนาต่อวงการประติมากรรมในรุ่นต่อมา มีประติมากรรมที่สร้างชื่อเสียงไว้มากมาย เช่น  รูปปั้นชาวเมือง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กาเลส์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รูป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บัลซัค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ประตูนรก นักรบ จูบ ฯลฯ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72066" y="4214818"/>
            <a:ext cx="3614734" cy="2439982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ประติมากรรมนูนสูง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Jean-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Baptiste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Carpeaux's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"La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Danse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" at the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Palais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Garnier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:https://th.wikipedia.org/wiki/%E0%B9%84%E0%B8%9F%E0%B8%A5%E0%B9%8C:Jean-Baptiste_Carpeaux_La_Danse.jpg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à¸¥à¸à¸²à¸£à¸à¹à¸à¸«à¸²à¸£à¸¹à¸à¸ à¸²à¸à¸ªà¸³à¸«à¸£à¸±à¸ Jean Baptiste Carpeaux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5720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th-TH" sz="4000" b="1" dirty="0">
                <a:latin typeface="TH Sarabun New" pitchFamily="34" charset="-34"/>
                <a:cs typeface="TH Sarabun New" pitchFamily="34" charset="-34"/>
              </a:rPr>
              <a:t>.ประติมากรรมยุคประวัติศาสตร์ </a:t>
            </a:r>
            <a:r>
              <a:rPr lang="en-US" sz="4000" b="1" dirty="0">
                <a:latin typeface="TH Sarabun New" pitchFamily="34" charset="-34"/>
                <a:cs typeface="TH Sarabun New" pitchFamily="34" charset="-34"/>
              </a:rPr>
              <a:t>Historic Period of </a:t>
            </a:r>
            <a:r>
              <a:rPr lang="en-US" sz="4000" b="1" dirty="0" err="1">
                <a:latin typeface="TH Sarabun New" pitchFamily="34" charset="-34"/>
                <a:cs typeface="TH Sarabun New" pitchFamily="34" charset="-34"/>
              </a:rPr>
              <a:t>Sculture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latin typeface="TH Sarabun New" pitchFamily="34" charset="-34"/>
                <a:cs typeface="TH Sarabun New" pitchFamily="34" charset="-34"/>
              </a:rPr>
              <a:t>		2.1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ประติมากรรมอียิปต์ (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Egypt Sculpture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	ประติมากรรมของอียิปต์โบราณมีลักษณะพิเศษเฉพาะ และมีระยะเวลาพัฒนาต่อเนื่องกันนานถึงสองพันกว่าปี ผลงานประติมากรรมของอียิปต์มีวิวัฒนาการเกิดขึ้นไปพร้อมกับสถาปัตยกรรม ลักษณะของงานประติมากรรมอียิปต์ส่วนใหญ่เป็นหินจึงมักมีรูปแท่งหินบังคับรูปทรง ในงานประติมากรรมของอียิปต์เป็นแท่งซึ่งมีรูปทรงตั้งแต่ขนาดเล็กไปจนถึงขนาดใหญ่สูง อียิปต์นิยมแกะสลักประติมากรรมลักษณะนูนต่ำ ลักษณะลอยตัว และลักษณะร่องลึก นอกจากการแกะสลักหินแล้วชาวอียิปต์ยังมีความสามารถในการหล่อสำริด เงินและทองคำได้เป็นอย่างดี นักประวัติศาสตร์ได้แบ่งศิลปะของอียิปต์ตามยุคสมัยดังนี้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86380" y="4572008"/>
            <a:ext cx="3857620" cy="1928826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ประติมากรรมลอยตัว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Auguste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Rodin (French, 1840–1917). </a:t>
            </a:r>
            <a:r>
              <a:rPr lang="en-US" sz="2000" i="1" dirty="0">
                <a:latin typeface="TH Sarabun New" pitchFamily="34" charset="-34"/>
                <a:cs typeface="TH Sarabun New" pitchFamily="34" charset="-34"/>
              </a:rPr>
              <a:t>The Thinker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, 1904. Cast bronze. Gift of Alma de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Bretteville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Spreckels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 1924.18.1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:https://www.pinterest.com/pin/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103301385181273049/)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à¸£à¸¹à¸à¸ à¸²à¸à¸à¸µà¹à¹à¸à¸µà¹à¸¢à¸§à¸à¹à¸­à¸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7149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57148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b="1" dirty="0"/>
              <a:t>	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ประวัติความเป็นมาของในยุคสมัยต่างประติมากรรมในประเทศไทย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	ในดินแดนสุวรรณภูมเหล่านี้เริ่มจากวัฒนธรรมจากอาญาจักรตามลุ่มน้ำต่างๆ เช่น สมัยทวารวดี สมัยศรีวิชัย สมัยลพบุรี สมัยล้านนา สมัยสุโขทัย สมัยกรุงศรีอยุธยา และต้นสมัยรัตนโกสินทร์ รวมกว่าพันปีที่มีความเชื่อมโยงกันมีการพัฒนามาอย่างต่อเนื่องขึ้นอยู่กับปัจจัยต่างๆตามความเจริญรุ่งเรืองและความมั่นคงทางการเมืองของอาณาจักรนั้นๆ ผลงานประติมากรรมไทยในยุคอดีตจะเน้นตอบสนองความเชื่อความศรัทธาในทางศาสนาเป็นหลัก เช่น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ศาสนาพราหม์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-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ฮินดู ศาสนาพุทธ ผลงานจะมีลักษณะที่เฉพาะตัวตามทัศนคติ มีความโดดเด่นที่แสดงออกถึงวัฒนธรรมประเพณี คติความเชื่อ ภูมิปัญญาท้องถิ่น วิถีชีวิต ผู้ที่ให้การอุปถัมภ์หรือควบคุมการสร้างจะเป็นนักบวช พ่อค้า ขุนนางชั้นผู้ใหญ่หรือพระมหากษัตริย์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b="1" dirty="0"/>
              <a:t>	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ประติมากรรมในช่วงกลางสมัยรัตนโกสินทร์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	พระบาทสมเด็จพระจุลจอมเกล้าเจ้าอยู่หัว รัชกาลที่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พระองค์ท่านได้เสด็จประพาสกลุ่มประเทศยุโรป พระองค์ท่านทอดพระเนตรรูปปั้นคนเหมือนและอนุสาวรีย์ตามเมืองต่างๆ พบความสวยงามและแปลกตายิ่งนักเมื่อพระองค์เสด็จกลับมาที่ไทยจึงได้โปรดให้สร้างประติมากรรมอนุสาวรีย์ต่างๆ หลายที่ในประเทศไทย พระองค์เริ่มจ้างชาวต่างชาติมาปั้นอนุสาวรีย์ต่างๆ จ้างประติมากรและครูสอนศิลปะชาวต่างชาติเข้ามาสอนโดยนำหลักทฤษฎีแบบตะวันตกเข้ามาใช้ เช่น ความรู้ทางกายวิภาค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Anatomy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องค์ประกอบศิลปะ (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Composition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) ในสมัยปลายรัชกาลที่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5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พระองค์ทรงดำริสร้างโรงเรียนหัตกรรมราชบูรณะ ต่อมาในต้นสมัยรัชกาลที่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วันที่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7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มกราคม พ.ศ.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2456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พระองค์ได้พระราชทานนามใหม่ให้ชื่อโรงเรียนเพาะช่างและต่อมาหลังจากนั้นก็ได้เกิดโรงเรียนศิลปะที่ท่าพระจันทร์ชื่อโรงเรียนประณีตศิลปกรรมขึ้น (ต่อมาคือมหาวิทยาลัยศิลปากรในปัจจุบัน) 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		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215106"/>
          </a:xfrm>
        </p:spPr>
        <p:txBody>
          <a:bodyPr>
            <a:normAutofit fontScale="77500" lnSpcReduction="20000"/>
          </a:bodyPr>
          <a:lstStyle/>
          <a:p>
            <a:pPr algn="thaiDist">
              <a:buNone/>
            </a:pPr>
            <a:r>
              <a:rPr lang="th-TH" b="1" dirty="0"/>
              <a:t>	</a:t>
            </a: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ความหมายและลักษณะของงานประติมากรรม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		งานประติมากรรม คือ งานศิลปะที่มีลักษณะเป็นสามมิติวางเนื้อที่ในอากาศโดยใช้วัสดุต่างๆ เช่น  ไม้ หิน ดิน ปูน แร่ วัสดุเคมีสังเคราะห์ เขาและกระดูกสัตว์ ฯลฯ นำมาเข้าสูกระบวนการต่างๆ เช่น ปั้น ดุน หล่อแกะสลัก ตัด เจาะ เชื่อม ต่อติด เพื่อทำให้เกิดเป็นรูปทรงสามมิติแสดงเรื่องราวเนื้อหาและอารมณ์ความรู้สึกต่างๆ ตามจุดประสงค์ของผู้สร้างสรรค์ 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	เทคนิคกระบวนการสร้างสรรค์ผลงานประติมากรรม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4300" b="1" dirty="0">
                <a:latin typeface="TH Sarabun New" pitchFamily="34" charset="-34"/>
                <a:cs typeface="TH Sarabun New" pitchFamily="34" charset="-34"/>
              </a:rPr>
              <a:t>1</a:t>
            </a: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.กระบวนการเพิ่ม (</a:t>
            </a:r>
            <a:r>
              <a:rPr lang="en-US" sz="4300" b="1" dirty="0">
                <a:latin typeface="TH Sarabun New" pitchFamily="34" charset="-34"/>
                <a:cs typeface="TH Sarabun New" pitchFamily="34" charset="-34"/>
              </a:rPr>
              <a:t>Additive Process</a:t>
            </a:r>
            <a:r>
              <a:rPr lang="th-TH" sz="43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4300" dirty="0">
                <a:latin typeface="TH Sarabun New" pitchFamily="34" charset="-34"/>
                <a:cs typeface="TH Sarabun New" pitchFamily="34" charset="-34"/>
              </a:rPr>
              <a:t> คือการใช้หลักการเพิ่มของวัสดุให้เกิดรูปทรงเป็นวิธีเก่าแก่มาตั้งแต่ยุคก่อนประวัติศาสตร์และจนถึงปัจจุบันก็ยังได้รับความนิยมอยู่ โดยที่ผู้สร้างสรรค์งานนำเอาสื่อวัสดุต่างที่มีลักษณะนิ่มมาปั้นหรือพอกให้เกิดรูปทรงมากกว่าการลอดโดยวิธีการนำออก เช่น การปั้นดินเหนียว ดินน้ำมัน ขี้ผึ้งเป็นต้น ฯลฯ</a:t>
            </a:r>
            <a:endParaRPr lang="en-US" sz="43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28" y="3571876"/>
            <a:ext cx="3857652" cy="3082924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ภาพการปั้นขี้ผึ้ง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:http://www.xn--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72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c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admma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acdo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9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dza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2000" dirty="0" err="1">
                <a:latin typeface="TH Sarabun New" pitchFamily="34" charset="-34"/>
                <a:cs typeface="TH Sarabun New" pitchFamily="34" charset="-34"/>
              </a:rPr>
              <a:t>hsa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koe.com/%E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8%82%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1%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9%89%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8%99%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8%95%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AD%E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8%99%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8%81%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2%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3%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AA%E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3%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9%89%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2%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8%87%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E%E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3%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E%E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8%97%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0%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8%98/ 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://www.xn--72c6admma6acdo9dza5b3hsa4koe.com/wp-content/uploads/2018/01/IMG_7747-copy-768x10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357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2471742"/>
          </a:xfrm>
        </p:spPr>
        <p:txBody>
          <a:bodyPr/>
          <a:lstStyle/>
          <a:p>
            <a:pPr>
              <a:buNone/>
            </a:pP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	2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กระบวนการลด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Deductive Process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คือการนำสื่อวัสดุออกจากรูปทรงของงาน เป็นวิธีการเก่าแก่ตั้งแต่ยุคก่อนประวัติศาสตร์จนถึงปัจจุบันยังได้รับความนิยมอยู่ ได้แก่ การตัด เซาะ ขุด แกะ วัสดุส่วนที่ไม่ต้องการออก วิธีการนี้ผู้สร้างสรรค์จะปรับแก้ลำบากถ้าเกิดข้อผิดพลาด ผลงานส่วนใหญ่คือ การแกะสลักไม้ หิน เขาหรือกระดูกสัตว์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โฟม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ผักและผลไม้ ฯลฯ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¹à¸à¸°à¸ªà¸¥à¸±à¸à¸«à¸´à¸à¸­à¹à¸­à¸ à¹à¸à¸§à¸´à¸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143372" y="5072074"/>
            <a:ext cx="35004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รูปแกะสลักหินอ่อน เดวิดโดย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มิเค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ลัน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เจโล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:http://www.featureinc.com/%E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A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3%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9%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8%9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B%E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8%9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B%E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1%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9%88%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8%99%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9%80%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8%94%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A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7%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4%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0%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B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8%94/)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2185990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3.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กระบวนการอัดและเคาะดุน (</a:t>
            </a:r>
            <a:r>
              <a:rPr lang="en-US" sz="3000" b="1" dirty="0" err="1">
                <a:latin typeface="TH Sarabun New" pitchFamily="34" charset="-34"/>
                <a:cs typeface="TH Sarabun New" pitchFamily="34" charset="-34"/>
              </a:rPr>
              <a:t>Repouse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เป็นประกวนการที่เห็นเด่นชัดในงานหัตถกรรมพื้นบ้านที่มีขนาดไม่ใหญ่นัก ผู้สร้างสรรค์ผลงานใช้วิธีการอัด เคาะ ดุน วัสดุต่างๆ เพื่อให้เกิดรูปทรงตามที่ต้องการ เช่น งานดุนเครื่องโลหะ เครื่องเงิน เครื่องทอง ฯลฯ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à¸²à¸à¸à¸¸à¸à¹à¸¥à¸«à¸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7863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286380" y="5214950"/>
            <a:ext cx="38576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รูปงานดุนโลหะเชียงใหม่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http://smileartclub.blogspot.com/2012/05/2545-6-4-28-2543.html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4.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กระบวนการต่อ ติด บัดกรี เชื่อม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Constructive Process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เป็นกระบวนการที่นิยมกันมาในช่วงต้นคริสต์ศตวรรษที่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20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เป็นต้นมาจนถึงปัจจุบัน โดยใช้วิธีนำความร้อนละลายเหล็กหรือตะกั่ว สะกรู เดือย เป็นตัวเชื่อมยึดระหว่างรูปทรง เป็นงานที่มีขนาดใหญ่เห็น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ได้มาก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ในปัจจุบัน</a:t>
            </a:r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à¸²à¸à¸à¸£à¸°à¸à¸´à¸¡à¸²à¸à¸£à¸£à¸¡à¹à¸à¸·à¹à¸­à¸¡à¹à¸«à¸¥à¹à¸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5722864" cy="322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6215074" y="4214818"/>
            <a:ext cx="29289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ศิลปะการใช้เหล็กของ คุณบรรเจิด เหล็กคง เกิดจากการใช้ศาสตร์และศิลป์ในการประยุกต์นำเอาเศษโลหะอย่างเช่น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ชิ้นน๊อต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สกรู เหล็ก เฟือง และลูกปืน นำมาสร้างคุณค่าใหม่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</a:b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https://www.thairath.co.th/content/602447</a:t>
            </a:r>
            <a:r>
              <a:rPr kumimoji="0" lang="th-TH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42852"/>
            <a:ext cx="8729634" cy="6715148"/>
          </a:xfrm>
        </p:spPr>
        <p:txBody>
          <a:bodyPr>
            <a:normAutofit fontScale="85000" lnSpcReduction="2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. กระบวนการทำแม่พิมพ์ (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Molding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) และการหล่อ (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Casting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เป็นกระบวนการที่ต่อยอดการเพิ่มการลด ปั้นและแกะสลัก ด้วยเหตุผลสองข้อคือ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วัสดุที่ได้จากการปั้นรูปต้นแบบไม่คงทนถาวร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ต้องการผลงานที่มีจำนวนมากกว่า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ชิ้น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กระบวนการทำแม่พิมพ์หล่อมีด้วยกันหลายวิธี แต่วิธีที่ได้รับความนิยมมาจนถึงปัจจุบันนี้คือ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การทำพิมพ์ทุบ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เป็นวิธีการที่ง่ายที่สุด ส่วนมากนิยมใช้ปูนปลาสเตอร์ทำพิมพ์ คือแบ่งพิมพ์หรือกั้นพิมพ์ </a:t>
            </a:r>
            <a:r>
              <a:rPr lang="en-US" sz="3900" dirty="0">
                <a:latin typeface="TH Sarabun New" pitchFamily="34" charset="-34"/>
                <a:cs typeface="TH Sarabun New" pitchFamily="34" charset="-34"/>
              </a:rPr>
              <a:t>1-3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ชิ้นแต่จะหล่องานได้ชิ้นเดียวโดยการทุบทำลายพิมพ์ทิ้งเพื่อที่จะให้ได้งานต้นแบบ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900" b="1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3900" b="1" dirty="0">
                <a:latin typeface="TH Sarabun New" pitchFamily="34" charset="-34"/>
                <a:cs typeface="TH Sarabun New" pitchFamily="34" charset="-34"/>
              </a:rPr>
              <a:t> การทำพิมพ์ชิ้น 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นิยมทำพิมพ์ด้วยวัสดุที่หลากหลาย เช่น ปูนปลาสเตอร์ ปูนซีเมนต์ ไฟ</a:t>
            </a:r>
            <a:r>
              <a:rPr lang="th-TH" sz="3900" dirty="0" err="1">
                <a:latin typeface="TH Sarabun New" pitchFamily="34" charset="-34"/>
                <a:cs typeface="TH Sarabun New" pitchFamily="34" charset="-34"/>
              </a:rPr>
              <a:t>เบอร์กล๊าส</a:t>
            </a:r>
            <a:r>
              <a:rPr lang="th-TH" sz="3900" dirty="0">
                <a:latin typeface="TH Sarabun New" pitchFamily="34" charset="-34"/>
                <a:cs typeface="TH Sarabun New" pitchFamily="34" charset="-34"/>
              </a:rPr>
              <a:t> ซิลิโคลน ฯลฯ เป็นวิธีการที่ซับซ้อนมาก ช่างต้องมีประสบการณ์สูงมาก่อน พิมพ์ประเภทนี้จะสามารถหล่อผลงานได้จำนวนหลายชิ้นมีความประณีตมากกว่าการทุบ</a:t>
            </a:r>
            <a:endParaRPr lang="en-US" sz="39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http://1.bp.blogspot.com/-6QpxJZsdgQo/UUXCymsvRBI/AAAAAAAAEvk/7DKSWIyXvU0/s320/DSCN32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4.bp.blogspot.com/-1vC1uu08jtY/UUXC1B1V-iI/AAAAAAAAEvs/RCVERmdkl9k/s320/DSCN32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2861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285984" y="5286388"/>
            <a:ext cx="4286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มหาพรหม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ฤาษี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จินดามณี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เริ่มสาดปูดเพื่อทำพิมพ์หล่อขี้ผึ้งแล้วทุบพิมพ์ปูนทิ้ง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http://art-86.blogspot.com/2013/03/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2.1.1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สมัยอาณาจักรเก่า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The Old Kingdom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ประมาณ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3300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ถึง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2475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ปีก่อนคริสต์ศตวรรษ ประติมากรรมอียิปต์ยุคนี้จะมีการแกะสลักแผ่นหินลักษณะนูนต่ำเป็น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รูปฟาโรห์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กำลังเหยียบต้น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ปาปิรัส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ฉากหลังเป็น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รูปฟาโรห์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กำลังเดินตรวจความพินาศของศัตรูพร้อมด้วยขบวนติดตาม ซึ่งประติมากรรมลักษณะนูนต่ำชิ้นนี้เป็นรูปแบบซึ่งเป็นหลักเกณฑ์ในการสร้างผลงานในยุคต่อมา ส่วนผลงานประติมากรรมลักษณะลอยตัวของอียิปต์สมัยอาณาจักรเก่าจะเป็น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รูปฟาโรห์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องค์ต่างๆ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http://4.bp.blogspot.com/-ufJ9Et6r3vs/UUXC6-kx_xI/AAAAAAAAEv0/TtZPUL4e0L4/s320/DSCN32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36433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4.bp.blogspot.com/-RP9dvJSDBts/UUXDCwuTYEI/AAAAAAAAEv8/2H8OCah_73g/s320/DSCN33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5429264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มหาพรหม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ฤาษี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จินดามณี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หลังจากเก็บรายละเอียดเสร็จแล้วก็เข้าสู่ขั้นตอนการทำพิมพ์ยางซิลิโคนต่อไป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http://art-86.blogspot.com/2013/03/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ขั้นตอนการทำพิมพ์ครอบงานนี้ครอบด้วยไฟเบอร์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กลาส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เพราะเบาแรงคนทำงานมาก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ขั้นตอนการหล่อไฟเบอร์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กลาส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ที่เห็นนี้พิเศษตรงที่ผสมผงมวลสารที่เจ้าภาพเตรียมไว้ผสมลงไปใน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น้ำยาเร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ซิ่น	เลยเพื่อจะโชว์สีวัสดุจริงและเพื่อความคงทนเมื่ออยู่กลางแจ้ง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http://art-86.blogspot.com/2013/03/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://4.bp.blogspot.com/-viRWEdZHGLw/UUXEXAYLgXI/AAAAAAAAEws/oRqanUfTpzo/s320/DSCN333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http://2.bp.blogspot.com/-Us6LXlc_tdM/UUXDFX6Cy9I/AAAAAAAAEwE/RiA7InsExfc/s320/DSCN33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มหาพรหม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ฤาษี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จินดามณี โดย ศักดิ์ ศรีธรรมมา(ซี่)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องค์นี้เป็นองค์แรกที่หล่อออกมาสีจะเข้ม ณ สำนักสงฆ์ จ.ราชบุรี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http://art-86.blogspot.com/2013/03/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://4.bp.blogspot.com/-PZNRE0e6zaQ/UUXDKZVeT_I/AAAAAAAAEwM/9Hx8R8i5cdM/s320/DSCN33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1471610"/>
          </a:xfrm>
        </p:spPr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en-US" b="1" dirty="0"/>
              <a:t>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6.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กระบวนการผสมผสานที่หลากหลาย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Assemblage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เป็นวิธีที่ศิลปินสมัยใหม่นิยมทดลองสร้างสรรค์ผลงานประติมากรรมสมัยใหม่ โดยใช่สื่อวัสดุที่หลากหลายและแปลกใหม่มาประยุกต์ใช้ หรือศัพท์ภาษาที่พูดกันคือ การเล่นแร่แปรธาตุ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  <p:pic>
        <p:nvPicPr>
          <p:cNvPr id="4" name="รูปภาพ 3" descr="à¹à¸¡à¹à¸à¸¥à¸à¸­à¸à¹à¸«à¸¥à¸·à¸­à¹à¸à¹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717680" cy="30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à¹à¸¡à¹à¸à¸¥à¸à¸­à¸à¹à¸«à¸¥à¸·à¸­à¹à¸à¹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000232" y="5429264"/>
            <a:ext cx="5072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ผลงานของ ซายากะ (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Sayaka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 ศิลปินชาวญี่ปุ่น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http://www.xn--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12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cfra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9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ebbh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1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dya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8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moa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2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e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0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4"/>
              </a:rPr>
              <a:t>n.com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th-TH" b="1" dirty="0"/>
              <a:t>	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ลักษณะชองผลงานประติมากรรม (แบ่งตามความสูง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 -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ต่ำ)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แบ่งได้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4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ลักษณะดังนี้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		1.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ประติมากรรมลอยตัว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Round Relief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มีลักษณะของผลงานเป็นสามมิติ มองได้รอบทิศทาง กินเนื้อที่ในอากาศ เรื่องราวรูปทรงทุกสัดส่วนต้องถูกต้องสมบูรณ์ตามที่ต้องการ เช่น อนุสาวรีย์ต่างๆ รูปปั้นต่างๆ ฯลฯ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à¸£à¸°à¸à¸´à¸¡à¸²à¸à¸£à¸£à¸¡à¸¥à¸­à¸¢à¸à¸±à¸§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143372" y="5643578"/>
            <a:ext cx="4143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รูปปั้นนักคิด (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the thinker )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เป็นรูปปั้นของ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ดังแต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ในตอนครุ่นคิด โดย โอ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กุสต์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th-TH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รอแด็ง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http://webtasarimtoplist.com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อนุสาวรีย์ประชาธิปไตย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Democracy Monument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ตั้งอยู่กึ่งกลางวงเวียนระหว่าง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2" tooltip="ถนนราชดำเนินกลาง"/>
              </a:rPr>
              <a:t>ถนนราชดำเนินกลาง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กับ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3" tooltip="ถนนดินสอ"/>
              </a:rPr>
              <a:t>ถนนดินสอ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แขวงบวรนิเวศ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4" tooltip="เขตพระนคร"/>
              </a:rPr>
              <a:t>เขตพระนคร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5" tooltip="กรุงเทพมหานคร"/>
              </a:rPr>
              <a:t>กรุงเทพมหานคร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สร้างขึ้นเป็นที่ระลึกถึงเหตุการณ์เปลี่ยนแปลงการปกครองจาก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6" tooltip="ระบอบสมบูรณาญาสิทธิราชย์"/>
              </a:rPr>
              <a:t>ระบอบสมบูรณาญาสิทธิราชย์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7" tooltip="ราชาธิปไตยภายใต้รัฐธรรมนูญ"/>
              </a:rPr>
              <a:t>ระบอบประชาธิปไตย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การก่อสร้างอนุสาวรีย์ประชาธิปไตยเริ่มขึ้นในวันที่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8" tooltip="24 มิถุนายน"/>
              </a:rPr>
              <a:t>24 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8" tooltip="24 มิถุนายน"/>
              </a:rPr>
              <a:t>มิถุนายน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9" tooltip="พ.ศ. 2482"/>
              </a:rPr>
              <a:t>พ.ศ.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9" tooltip="พ.ศ. 2482"/>
              </a:rPr>
              <a:t>2482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และทำพิธีเปิดเมื่อวันที่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8" tooltip="24 มิถุนายน"/>
              </a:rPr>
              <a:t>24 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8" tooltip="24 มิถุนายน"/>
              </a:rPr>
              <a:t>มิถุนายน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10" tooltip="พ.ศ. 2483"/>
              </a:rPr>
              <a:t>พ.ศ.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10" tooltip="พ.ศ. 2483"/>
              </a:rPr>
              <a:t>2483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ในสมัย</a:t>
            </a:r>
            <a:r>
              <a:rPr lang="th-TH" sz="2000" u="sng" dirty="0">
                <a:latin typeface="TH Sarabun New" pitchFamily="34" charset="-34"/>
                <a:cs typeface="TH Sarabun New" pitchFamily="34" charset="-34"/>
                <a:hlinkClick r:id="rId11" tooltip="แปลก พิบูลสงคราม"/>
              </a:rPr>
              <a:t>จอมพล แปลก พิบูลสงคราม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ดำรงตำแหน่งนายกรัฐมนตรี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:https://www.thetrippacker.com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s://f.tpkcdn.com/images-720/45e9e81269213cc630344a80accf81c9.jpg"/>
          <p:cNvPicPr>
            <a:picLocks noGrp="1"/>
          </p:cNvPicPr>
          <p:nvPr>
            <p:ph idx="1"/>
          </p:nvPr>
        </p:nvPicPr>
        <p:blipFill>
          <a:blip r:embed="rId12"/>
          <a:srcRect t="21023"/>
          <a:stretch>
            <a:fillRect/>
          </a:stretch>
        </p:blipFill>
        <p:spPr bwMode="auto">
          <a:xfrm>
            <a:off x="1571604" y="285728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ประติมากรรมนูนสูง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High Relief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ประติมากรรมที่มีลักษณะสามมิติ มีความนูนสูงขึ้นมากินพื้นที่ในอากาศจากฐานระนาบรองปั้นตั้งแต่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2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ถึง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ใน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5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ส่วนของความหนาในแนวลึกของรูปทรงและขนาดที่ปั้นในมุมนั้นๆ งานประเภทนี้จะมองได้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3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ทิศทาง คือ ด้านตรง และมุมเฉียงทั้งสองด้าน ประติมากรรมลักษณะนูนสูงส่วนใหญ่จะพบเห็นได้ตามส่วนที่ประดับตกแต่งอนุสาวรีย์ต่างๆ ฯลฯ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  <p:pic>
        <p:nvPicPr>
          <p:cNvPr id="4" name="รูปภาพ 3" descr="http://img.tnews.co.th/userfiles/images/04(11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2701485" cy="35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3500430" y="5000636"/>
            <a:ext cx="492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สะพานเรียกกันโดยสามัญว่า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“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สะพานร้องไห้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”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แต่ชื่อที่แท้จริงคือสะพานมหาดไทยอุทิศเนื่องจากรูปประติมากรรมที่ประดับสะพานเป็นรูปผู้ใหญ่อุ้มลูกถือดอกซ่อนกลิ่นและรูปผู้ใหญ่ยืน และเด็กยืนยกมือไหว้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 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http://www.tnews.co.th/contents/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  <a:hlinkClick r:id="rId3"/>
              </a:rPr>
              <a:t>393970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4525963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3.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 ประติมากรรมนูนต่ำ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Bas Relief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เป็นประติมากรรมสามมิติ มีความนูนของรูปทรงประติมากรรมกินเนื้อที่ในอากาศสูงขึ้นมาจากฐานระนาบรองปั้นไม่เกิน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1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ใน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5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ส่วนของความหนาในแนวลึกของรูปทรงและขนาดที่ปั้นในมุมนั้นๆ งานประเภทนี้มองได้เพียงด้านเดียวคือด้านหน้าเท่านั้น ในเวลาปฏิบัติงานผู้สร้างสรรค์ผลงานจะต้องมีการควบคุมความสูงของรูปทรงในแนวลึกให้ได้มิติที่สมบูรณ์ถูกต้องตามหลักทัศนียภาพ การผลักระยะขณะปั้นพยายามให้รูปทรงต่ำมากที่สุดแต่ดูแล้วมีความรู้สึกกลมนูนเหมือนประติมากรรมลักษณะลอยตัวจะเห็นได้จากรูปเหรียญต่างๆ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endParaRPr lang="en-US" dirty="0"/>
          </a:p>
          <a:p>
            <a:endParaRPr lang="th-TH" dirty="0"/>
          </a:p>
        </p:txBody>
      </p:sp>
      <p:pic>
        <p:nvPicPr>
          <p:cNvPr id="4" name="รูปภาพ 3" descr="à¸à¸¥à¸à¸²à¸£à¸à¹à¸à¸«à¸²à¸£à¸¹à¸à¸ à¸²à¸à¸ªà¸³à¸«à¸£à¸±à¸ à¸à¸£à¸°à¸à¸´à¸¡à¸²à¸à¸£à¸£à¸¡à¸à¸¹à¸à¸à¹à¸³ à¹à¸«à¸£à¸µà¸¢à¸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90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ตัวอย่างเหรียญและประติมากรรมนูนต่ำ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000" u="sng" dirty="0">
                <a:latin typeface="TH Sarabun New" pitchFamily="34" charset="-34"/>
                <a:cs typeface="TH Sarabun New" pitchFamily="34" charset="-34"/>
                <a:hlinkClick r:id="rId2"/>
              </a:rPr>
              <a:t>https://nibhonk.wordpress.com/2015/02/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DSCF097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3582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/>
          <a:lstStyle/>
          <a:p>
            <a:pPr algn="thaiDist">
              <a:buNone/>
            </a:pPr>
            <a:r>
              <a:rPr lang="en-US" b="1" dirty="0"/>
              <a:t>		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4. 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ประติมากรรมร่องลึก (</a:t>
            </a:r>
            <a:r>
              <a:rPr lang="en-US" sz="3000" b="1" dirty="0">
                <a:latin typeface="TH Sarabun New" pitchFamily="34" charset="-34"/>
                <a:cs typeface="TH Sarabun New" pitchFamily="34" charset="-34"/>
              </a:rPr>
              <a:t>Incised Relief</a:t>
            </a: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เป็นประติมากรรมสามมิติ มีความนูนเหมือนนูนต่ำ เพียงแต่ผู้สร้างสรรค์ผลงานมีเจตนาสลักขูดขีดแกะสลักเซาะร่องลงไปในฐานพื้นระนาบของงานเพื่อให้เกิดรูปร่าง รูปทรง เรื่องราวเนื้อหาต่างๆ หลังจากนั้นใช้วิธีการแกะสลักเกลารูปทรงภายในลงไปหาเส้นที่ได้ขุดเซาะเป็นเส้นไว้เพื่อให้เกิดปริมาตรและรูปทรงเหมือนจริง งานประเภทนี้มาได้เพียงด้านเดียวเท่านั้น จะเห็นได้จากผลงานแกะสลักยุคหินยุคกลางและปลายของอียิปต์หรือภาพแกะสลักทรายบางส่วนของนครวัดนครธมประเทศกัมพูชา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  <p:pic>
        <p:nvPicPr>
          <p:cNvPr id="4" name="รูปภาพ 3" descr="https://f.ptcdn.info/897/034/000/1440762686-egnkakenan-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4104542" cy="271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5072066" y="5143512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ประติมากรรมร่องลึก 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Incised Relief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 รูปแกะสลักหินในยุคอียิปต์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(ที่มา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:http://people.ucls.uchicago.edu/~bwildem/art_hist_laba/egypt/Akhenaten.html </a:t>
            </a:r>
            <a:r>
              <a:rPr kumimoji="0" lang="th-T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)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7686" y="2786058"/>
            <a:ext cx="4143404" cy="3000388"/>
          </a:xfrm>
        </p:spPr>
        <p:txBody>
          <a:bodyPr>
            <a:normAutofit fontScale="90000"/>
          </a:bodyPr>
          <a:lstStyle/>
          <a:p>
            <a:pPr algn="thaiDist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รูปสลัก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ลอยตัวฟาโรห์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โซ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เซอร์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b="1" dirty="0" err="1">
                <a:latin typeface="TH Sarabun New" pitchFamily="34" charset="-34"/>
                <a:cs typeface="TH Sarabun New" pitchFamily="34" charset="-34"/>
              </a:rPr>
              <a:t>Zoser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or </a:t>
            </a:r>
            <a:r>
              <a:rPr lang="en-US" sz="2000" b="1" dirty="0" err="1">
                <a:latin typeface="TH Sarabun New" pitchFamily="34" charset="-34"/>
                <a:cs typeface="TH Sarabun New" pitchFamily="34" charset="-34"/>
              </a:rPr>
              <a:t>Djoser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)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อายุราว 2680 ปีก่อนคริสตกาล อยู่ในท่าประทับนั่งบนบัลลังก์ขนาดเท่าพระองค์จริง ตั้งอยู่ในห้องหินถัดจากวิหารสำหรับทำพิธีศพ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mortuary temple)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ใกล้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กับปิ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รามิดขั้นบันไดของพระองค์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Stepped Pyramid) 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เมืองซักการ่า พระหัตถ์ขวากำอยู่ใต้หน้าอก พระหัตถ์ซ้ายติดอยู่ที่สีข้าง โหนกแก้มสูง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  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ในปิ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รามิดมีภาพสลักนูนต่ำของพระองค์สวมมงกุฎขาวแห่งอียิปต์บน</a:t>
            </a:r>
            <a:br>
              <a:rPr lang="en-US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(ที่มา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https://sites.google.com/site/finalwestart/smay-ra-chwngst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)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https://sites.google.com/site/finalwestart/_/rsrc/1468741870873/smay-ra-chwngst/djos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3300" b="1" dirty="0">
                <a:latin typeface="TH Sarabun New" pitchFamily="34" charset="-34"/>
                <a:cs typeface="TH Sarabun New" pitchFamily="34" charset="-34"/>
              </a:rPr>
              <a:t>ภาพมองมุมตัดด้านข้างเพื่อเปรียบเทียบแสดงความสูง</a:t>
            </a:r>
            <a:r>
              <a:rPr lang="en-US" sz="3300" b="1" dirty="0">
                <a:latin typeface="TH Sarabun New" pitchFamily="34" charset="-34"/>
                <a:cs typeface="TH Sarabun New" pitchFamily="34" charset="-34"/>
              </a:rPr>
              <a:t> – </a:t>
            </a:r>
            <a:r>
              <a:rPr lang="th-TH" sz="3300" b="1" dirty="0">
                <a:latin typeface="TH Sarabun New" pitchFamily="34" charset="-34"/>
                <a:cs typeface="TH Sarabun New" pitchFamily="34" charset="-34"/>
              </a:rPr>
              <a:t>ต่ำ </a:t>
            </a:r>
            <a:br>
              <a:rPr lang="en-US" sz="3300" dirty="0">
                <a:latin typeface="TH Sarabun New" pitchFamily="34" charset="-34"/>
                <a:cs typeface="TH Sarabun New" pitchFamily="34" charset="-34"/>
              </a:rPr>
            </a:br>
            <a:r>
              <a:rPr lang="th-TH" sz="3300" b="1" dirty="0">
                <a:latin typeface="TH Sarabun New" pitchFamily="34" charset="-34"/>
                <a:cs typeface="TH Sarabun New" pitchFamily="34" charset="-34"/>
              </a:rPr>
              <a:t>ของรูปทรงที่นูนยื่นจากฐานรองปั้นออกมากินพื้นที่ในอากาศของประติมากรรมลักษณะต่างๆ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ยึดเนื้อหา 3" descr="C:\Users\Administrator\Downloads\37964922_2080013668699027_541476650244636672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618" y="1600200"/>
            <a:ext cx="732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643710"/>
          </a:xfrm>
        </p:spPr>
        <p:txBody>
          <a:bodyPr>
            <a:normAutofit fontScale="85000" lnSpcReduction="20000"/>
          </a:bodyPr>
          <a:lstStyle/>
          <a:p>
            <a:pPr algn="thaiDist">
              <a:buNone/>
            </a:pPr>
            <a:r>
              <a:rPr lang="th-TH" b="1" dirty="0"/>
              <a:t>	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องค์ประกอบของ</a:t>
            </a:r>
            <a:r>
              <a:rPr lang="th-TH" sz="3500" b="1" dirty="0" err="1">
                <a:latin typeface="TH Sarabun New" pitchFamily="34" charset="-34"/>
                <a:cs typeface="TH Sarabun New" pitchFamily="34" charset="-34"/>
              </a:rPr>
              <a:t>ทัศน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ธาตุในงานประติมากรรม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	องค์ประกอบศิลป์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Composition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รูปทรง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Form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หมายถึงรูปทรงที่มีความกว้าง สูง ยาว และความลึก หรือที่เรียกว่ารูปทรงสามมิติซึ่งจะประกอบไปด้วยมวลปริมาตร เช่นรูปทรงของสถาปัตยกรรมต่างๆ และรูปทรงของงานประติมากรรม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. ปริมาตร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Volume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หมายถึง ส่วนที่นูนหรือยื่นออกมาจะมาก/ น้อย ของรูปปั้นหรือรูปแกะสลัก ซึ่งเป็นปัจจัยสำคัญทำให้เกิดลักษณะรูปทรงที่ยื่นออกมากินพื้นที่ในอากาศ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3.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มวล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Mass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หมายถึง กลุ่มของรูปทรง ก้อนของรูปทรงวัตถุที่มีความหนาแน่น มีน้ำหนักหรือปริมาตรความหนาแน่นของรูปทรง เช่น พวงองุ่น, ทะลายลูกมะพร้าว, ทะลายลูกตาล เป็นต้น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 algn="thaiDist"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. พื้นผิว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Texture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ลักษณะพื้นผิวบนผลงานประติมากรรมจะเป็นการเสริมคุณลักษณะของงานประติมากรรมนั้นให้ได้อารมณ์ความรู้สึกที่แตกต่างกันมากขึ้น การสร้างพื้นผิวที่ขัดแย้งให้แตกต่างกันทั้งความหยาบและละเอียด ขรุขระและเรียบ มันและด้าน ฯลฯ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643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		5.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เส้น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Line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 หมายถึง เส้นต่างๆที่ปรากฏอยู่ในงานประติมากรรม เส้นที่ทำให้เกิดรูปร่างรูปทรง เส้นโครงสร้างของปริมาตรและรูปพรรณของวัตถุสิ่งของ เส้นแต่ละเส้นจะให้ความรู้สึกที่แตกต่างกัน ตามเนื้อหาและความหมายที่ประติมากรต้องการจะนำเสนอ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6.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สัดส่วน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Proportion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เป็นแบบแผนที่ใช้กำหนดสัดส่วนต่างๆ ของมนุษย์ สัตว์และวัตถุสิ่งของ เพื่อเป็นประโยชน์ในการเขียนรูป เขียนแบบร่าง ปั้นรูป แกะสลักและงานออกแบบต่างๆ สัดส่วนเป็นเรื่องของสุนทรียภาพและอุดมคติ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7.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แสง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Light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แสงในที่นี้หมายถึงแสงสว่าง แสงมีความสำคัญต่อการสร้างผลงานประติมากรรมเป็นอย่างมาก ซึ่งนอกจากจะให้ความสว่างแล้วยังทำให้เกิดเงาในอาณาเขตที่แสงไปไม่ถึง แสงเงาจึงสำคัญมากในหลักของศิลปะ แสงทำให้เกิดน้ำหนักและน้ำหนักก็ทำให้เกิดปริมาตรแก่รูปทรง แสงเงาจึงเป็นตัวชี้วัดตรวจสอบความถูกต้องของระยะน้ำหนักความสูงต่ำของรูปทรงในเวลาปฏิบัติงานและส่งผลต่ออารมณ์ความรู้สึกของชิ้นงานที่แตกต่างกัน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en-US" sz="3500" dirty="0"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8.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 บริเวณที่ว่าง (</a:t>
            </a:r>
            <a:r>
              <a:rPr lang="en-US" sz="3500" b="1" dirty="0">
                <a:latin typeface="TH Sarabun New" pitchFamily="34" charset="-34"/>
                <a:cs typeface="TH Sarabun New" pitchFamily="34" charset="-34"/>
              </a:rPr>
              <a:t>Space</a:t>
            </a:r>
            <a:r>
              <a:rPr lang="th-TH" sz="35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3500" dirty="0">
                <a:latin typeface="TH Sarabun New" pitchFamily="34" charset="-34"/>
                <a:cs typeface="TH Sarabun New" pitchFamily="34" charset="-34"/>
              </a:rPr>
              <a:t>บริเวณที่ว่างในงานประติมากรรมจะทำให้รูปทรงต่างๆ ดูแล้วไม่ทึบตัน คือบริเวณที่ว่างภายในรูปทรงดูแล้วเกิดช่องว่างทะลุผ่านรูปทรงทำให้มองเห็นพื้นหลังอีกด้านหนึ่ง</a:t>
            </a:r>
            <a:endParaRPr lang="en-US" sz="35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อ้างอิง</a:t>
            </a:r>
          </a:p>
          <a:p>
            <a:pPr eaLnBrk="0" hangingPunct="0">
              <a:buNone/>
            </a:pPr>
            <a:r>
              <a:rPr lang="th-TH" sz="2800" dirty="0"/>
              <a:t>	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(๑) ชะลูด นิ่มเสมอ,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องคป์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ประกอบศิลป์, ไทยวัฒนาพาณิชย์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;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กรุงเทพฯ, ๒๕๔๓.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eaLnBrk="0" hangingPunct="0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(๒) ชัยชาญ จันทศรี, ประติมากรรม, มิตรสัมพันธ์กราฟ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ฟิค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กรุงเทพฯ, ๒๕๕๒.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eaLnBrk="0" hangingPunct="0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(๓) มัย ตะติยะ, ประติมากรรมภาคปฏิบัติ,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สิปป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ระภา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ปทุมธานี, ๒๕๕๒.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eaLnBrk="0" hangingPunct="0">
              <a:buNone/>
            </a:pP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	(๔) </a:t>
            </a:r>
            <a:r>
              <a:rPr lang="th-TH" sz="3000" dirty="0" err="1">
                <a:latin typeface="TH Sarabun New" pitchFamily="34" charset="-34"/>
                <a:cs typeface="TH Sarabun New" pitchFamily="34" charset="-34"/>
              </a:rPr>
              <a:t>นันทวัชร์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ชัยมโนนาถ, 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How to draw perspective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, ช่างคิด</a:t>
            </a:r>
            <a:r>
              <a:rPr lang="en-US" sz="3000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3000" dirty="0">
                <a:latin typeface="TH Sarabun New" pitchFamily="34" charset="-34"/>
                <a:cs typeface="TH Sarabun New" pitchFamily="34" charset="-34"/>
              </a:rPr>
              <a:t> ปทุมธานี, ๒๕๕๒.</a:t>
            </a:r>
            <a:endParaRPr lang="en-US" sz="3000" dirty="0">
              <a:latin typeface="TH Sarabun New" pitchFamily="34" charset="-34"/>
              <a:cs typeface="TH Sarabun New" pitchFamily="34" charset="-34"/>
            </a:endParaRPr>
          </a:p>
          <a:p>
            <a:pPr algn="ctr">
              <a:buNone/>
            </a:pPr>
            <a:endParaRPr lang="th-TH" sz="3000" b="1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1638</Words>
  <Application>Microsoft Office PowerPoint</Application>
  <PresentationFormat>นำเสนอทางหน้าจอ (4:3)</PresentationFormat>
  <Paragraphs>249</Paragraphs>
  <Slides>93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93</vt:i4>
      </vt:variant>
    </vt:vector>
  </HeadingPairs>
  <TitlesOfParts>
    <vt:vector size="97" baseType="lpstr">
      <vt:lpstr>Arial</vt:lpstr>
      <vt:lpstr>Calibri</vt:lpstr>
      <vt:lpstr>TH Sarabun New</vt:lpstr>
      <vt:lpstr>ชุดรูปแบบของ Office</vt:lpstr>
      <vt:lpstr>   สื่อการประกอบการสอน  รหัสวิชา PAI๑๑๐๔  รายวิชา ประติมากรรม ๑ สาขาวิชา จิตรกรรม คณะ/ วิทยาลัย ศิลปกรรมศาสตร์ มหาวิทยาลัยราชภัฏสวนสุนันทา ภาคการศึกษา ๑ ปีการศึกษา ๒๕๖๖ โดย อาจารย์ จารุวรรณ เมืองขวา </vt:lpstr>
      <vt:lpstr>งานนำเสนอ PowerPoint</vt:lpstr>
      <vt:lpstr>ประวัติศาสตร์ประติมากรรม (HISTORY SCULPTURE) 1. ประติมากรรมยุคก่อนประวัติศาสตร์ Pre-Historic Period of Sculpture </vt:lpstr>
      <vt:lpstr>ประติมากรรมลักษณะลอยตัว “รูปวีนัสแห่งวีเลนดอร์ฟ” แกะสลักจากหินปูนพบที่ออสเตรีย  (ที่มา: https://www.thairath.co.th/content/1220997) </vt:lpstr>
      <vt:lpstr>ประติมากรรมลักษณะลอยตัว “วีนัสแห่ง vestonice”      แกะสลักจากหินปูนพบที่เชค (ที่มา: https://www.gotoknow.org/posts/436918 ) </vt:lpstr>
      <vt:lpstr>ประติมากรรมแกะสลักลักษณะนูนต่ำ “วีนัสแห่งลอเซล” เป็นรูปผู้หญิงเปลือยยุคแรกเริ่ม ประมาณ 21,000 ปี กาลคริสตกาล พบที่ฝรั่งเศส (ที่มา: http://kunanyazii.blogspot.com/2011/02/blog-post.html) </vt:lpstr>
      <vt:lpstr>2.ประติมากรรมยุคประวัติศาสตร์ Historic Period of Sculture </vt:lpstr>
      <vt:lpstr>งานนำเสนอ PowerPoint</vt:lpstr>
      <vt:lpstr>รูปสลักลอยตัวฟาโรห์โซเซอร์ (Zoser or Djoser) อายุราว 2680 ปีก่อนคริสตกาล อยู่ในท่าประทับนั่งบนบัลลังก์ขนาดเท่าพระองค์จริง ตั้งอยู่ในห้องหินถัดจากวิหารสำหรับทำพิธีศพ (mortuary temple) ใกล้กับปิรามิดขั้นบันไดของพระองค์ (Stepped Pyramid) เมืองซักการ่า พระหัตถ์ขวากำอยู่ใต้หน้าอก พระหัตถ์ซ้ายติดอยู่ที่สีข้าง โหนกแก้มสูง  ในปิรามิดมีภาพสลักนูนต่ำของพระองค์สวมมงกุฎขาวแห่งอียิปต์บน (ที่มา: https://sites.google.com/site/finalwestart/smay-ra-chwngst )   </vt:lpstr>
      <vt:lpstr>ประติมากรรมรูปสฟิงซ์ขนาดใหญ่ (Great Sphinx) อยู่ทางด้านหน้าปิรามิดของฟาโรห์   คาฟรา อายุราว 2530 ปีก่อนคริสตกาล สลักจากหินปูน สูงราว 66 ฟุต (20 เมตร) ยาว 240 ฟุต (74 เมตร) เป็นพระพักตร์ของพระองค์เอง ส่วนลำตัวเป็นสิงโต สฟิงซ์เป็นสัญลักษณ์ของฟาโรห์และเป็นเครื่องหมายแห่งพุทธิปัญญาและอำนาจ พละกำลังคือสิงโต ผสมผสานกับปัญญาความรู้คือใบหน้ามนุษย์ นักอียิปต์วิทยาบางท่านเชื่อว่าสันนิษฐานว่าคงสร้างมาพร้อมกับการก่อสร้างปิรามิดนี้ เพราะใบหน้าละม้ายกับของฟาโรห์คาฟรา (ที่มา: https://sites.google.com/site/finalwestart/smay-ra-chwngst ) </vt:lpstr>
      <vt:lpstr>รูปสลักลอยตัวของฟาโรห์คาฟราหรือเคเฟรน (Khafra or Chephen) จากเมืองกิเซ่ห์ (Gizeh) อายุประมาณ 2500 ปีก่อนคริสตกาล สลักจากหินดิโอไรต์สีเขียว (คล้ายหินแกรนิต) สูง 66 นิ้ว พบอยู่ในห้องที่ทำด้วยหินแกรนิตสีแดงภายในวิหารสำหรับประดิษฐานเทวรูป (sanctuary temple) ของพระองค์ บนประตูทางเข้าของห้องนี้สลักอักษรชื่อและตำแห่งของพระองค์ มีรูปสลักของพระองค์ประทับนั่ง 23 รูป รูปนี้พระองค์ประทับนั่งบนบัลลังก์ เบื้องหลังพระเศียรมีนกอินทรีย์กำลังกางปีกปกป้อง ซึ่งเป็นสัญลักษณ์ของเทพแห่งดวงอาทิตย์ แสดงถึงสถานภาพว่าฟาโรห์เป็นโอรสแห่งสุริยเทพ ฐานบัลลังก์แกะสลักรูปดอกบัวคู่กับต้นปาปิรัสซึ่งเป็นสัญลักษณ์ของการรวมอียิปต์บนและอียิปต์ล่าง พระองค์สวมกระโปรงแบบธรรมดาของสมัยราชอาณาจักรเก่า และมีเครื่องประดับพระเศียร การแสดงท่าทางของพระองค์ดูเป็นลักษณะเฉพาะตัว แข็งแรง แทรกอยู่ในลักษณะที่สงบ สะท้อนถึงพลังที่ยั่งยืนของฟาโรห์และสถานะของกษัตริย์ (ที่มา:https://sites.google.com/site/finalwestart/smay-ra-chwngst) </vt:lpstr>
      <vt:lpstr>ประติมากรรมลักษณะลอยตัว “รูปอาลักษณ์ Scribe” (ที่มา:http://healthstandards.com/blog/2014/02/20/medical-scribes-luis-saldana/ ) </vt:lpstr>
      <vt:lpstr>งานนำเสนอ PowerPoint</vt:lpstr>
      <vt:lpstr>งานนำเสนอ PowerPoint</vt:lpstr>
      <vt:lpstr>ประติมากรรมลักษณะร่องลึก  “รูปพระราชวงศ์ของพระนางเนเฟอร์ติติ”  แกะสลักจากหินปูนประติมากรรมอียิปต์สมัยอาณาจักรใหม่ (ที่มา:https://www.thairath.co.th/content/11188) </vt:lpstr>
      <vt:lpstr>งานนำเสนอ PowerPoint</vt:lpstr>
      <vt:lpstr>ประติมากรรมลักษณะลอยตัว รูปข้าราชบริพารชื่อ เอบิห์อิลในชุดกระโปรงหนังแพะ (ที่มา:http://worldcivil14.blogspot.com/2014/ ) </vt:lpstr>
      <vt:lpstr>งานนำเสนอ PowerPoint</vt:lpstr>
      <vt:lpstr>ประติมากรรมแกะสลักหินลักษณะนูนต่ำ รูปกษัตริย์อัสซูร์บานิปาลพุ่งหอกล่าสิงโต ศิลปะกลุ่มแอสสิเรีย (ที่มา:http://www.sookjai.com/index.php?action=profile;u=1722;sa=showPosts;start=260)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ประติมากรรมลักษณะลอยตัว “รูปชายหนุ่ม Kouros” แกะสลักหินอ่อน (ที่มา: https://lemonodaso.exblog.jp/26108724/ ) </vt:lpstr>
      <vt:lpstr>ประติมากรรมลักษณะลอยตัว “รูปหญิงสาว Kouroe สวมชุดยาวเรียกว่าทูนิค” แกะสลักหินอ่อน (ที่มา:https://www.pinterest.com/pin/25825397833261513/?lp=true) </vt:lpstr>
      <vt:lpstr>งานนำเสนอ PowerPoint</vt:lpstr>
      <vt:lpstr>รูปนักกีฬาขว้างจาน (Statue of Discobolus) (ที่มา : https://onartandaesthetics.com/2016/04/12/discobolus-of-myron/ ) </vt:lpstr>
      <vt:lpstr>งานนำเสนอ PowerPoint</vt:lpstr>
      <vt:lpstr>งานนำเสนอ PowerPoint</vt:lpstr>
      <vt:lpstr>งานนำเสนอ PowerPoint</vt:lpstr>
      <vt:lpstr>ประติมากรรมลอยตัว รูปแกะสลักหินอ่อน เลาคูนกับลูกชาย  โดยสกุลช่างเกาะโรดส์ (ที่มา:http://artbyphu.blogspot.com/2017/05/blog-post.html)    </vt:lpstr>
      <vt:lpstr>ประติมากรรมลอยตัวสมัยเฮเลนนิสติคที่เลืองลือได้แก่ รูปแกะสลักหินอ่อน วีนัสแห่งมิโลหรืออะโฟรไดท์แห่งมิโล ค้นพบที่เกาะมิโลในแถบทะเลอีเดียน ไม่ทราบประติมากร </vt:lpstr>
      <vt:lpstr>ประติมากรรมลอยตัว แกะสลักหินอ่อน  “Winged Victory of Samothrace” (ที่มา: https://www.takieng.com/stories/3609) </vt:lpstr>
      <vt:lpstr>งานนำเสนอ PowerPoint</vt:lpstr>
      <vt:lpstr>รูปเทพเจ้าอพอลโลแห่งเมืองเวอิ (The Apollo of Veii) (ที่มา:https://www.pinterest.ph/pin/33833299073 5939282/) </vt:lpstr>
      <vt:lpstr>งานนำเสนอ PowerPoint</vt:lpstr>
      <vt:lpstr>เอรา พาซิส (Ara Pacis) หรือแท่นบูชาสันติภาพ (The Altar of Peace) (ที่มา: https://www.tripadvisor.com/LocationPhotoDirectLink-g187791-d242847-i269922637-Museo_dell_Ara_Pacis-Rome_Lazio.html) </vt:lpstr>
      <vt:lpstr>เสาทราจัน (The Column of Trajan) (ที่มา:http://www.artedchula.com/web/index.php?option=com_content&amp;view=article&amp;id=101&amp;Itemid=71) </vt:lpstr>
      <vt:lpstr>งานนำเสนอ PowerPoint</vt:lpstr>
      <vt:lpstr>ประตูชัยของจักรพรรดิคอนสแตนติน (ที่มา: http://www.trueplookpanya.com/new/cms_detail/entertainment/13493/00/6393) </vt:lpstr>
      <vt:lpstr>งานนำเสนอ PowerPoint</vt:lpstr>
      <vt:lpstr>งานนำเสนอ PowerPoint</vt:lpstr>
      <vt:lpstr>ประติมากรรมแกะสลักหินนูนสูงหน้าจั่วซุ้มประตูโบสถ์วิหารแซงต์ ปิแอร์ (ที่มา:http://th.hi-traveller.com/in3qW4vaMQr0ZO93.html ) </vt:lpstr>
      <vt:lpstr>งานนำเสนอ PowerPoint</vt:lpstr>
      <vt:lpstr>ประติมากรรมแกะสลักหินลอยตัว “การแจ้งข่าวพระบุตรลงมาเกิดในพระครรภ์ของพระแม่มาเรีย” (ที่มา: http://pirun.ku.ac.th/~b521080392/1Gothic%20Art.html) </vt:lpstr>
      <vt:lpstr>งานนำเสนอ PowerPoint</vt:lpstr>
      <vt:lpstr>งานนำเสนอ PowerPoint</vt:lpstr>
      <vt:lpstr>ประติมากรรมนูนสูง “บานประตูสวรรค์” ผลงานของกิเบอร์ตี (ที่มา:https://commons.wikimedia.org/wiki/File:Lorenzo_ghiberti,_porta_del_paradiso,_1425-52,_00.JPG ) </vt:lpstr>
      <vt:lpstr>ประติมากรรมนูนสูง “"Jacob and Esau (detail)"  Lorenzo Ghiberti - Bronze - 1425 - (Baptistry (Florence, Italy) (ที่มา: http://en.wahooart.com/@@/8XZFAX-Lorenzo-Ghiberti-Jacob-and-Esau-(detail)) </vt:lpstr>
      <vt:lpstr>ประติมากรรมลอยตัว St George Marble free-standing statue 1417 ca. ผลงานของ Donatello (ที่มา:https://lifeandmasterpiece.wordpress.com/2015/03/03/monumental-art-donatellos-st-george/) </vt:lpstr>
      <vt:lpstr>งานนำเสนอ PowerPoint</vt:lpstr>
      <vt:lpstr>งานนำเสนอ PowerPoint</vt:lpstr>
      <vt:lpstr>งานนำเสนอ PowerPoint</vt:lpstr>
      <vt:lpstr>ประติมากรรมลอยตัว Michelangelo Buonarroti's Moses in Basilica di San Pietro in Vincoli, Rome, Italy (ที่มา:https://it.wikipedia.org/wiki/File:Michelangelo%27s_Moses.jpg) </vt:lpstr>
      <vt:lpstr>ประติมากรรมลอยตัว Michelangelo Buonarroti, 1497-1499, Marmo, 174×195×69 cm, Basilica di San Pietro in Vaticano, Città del Vaticano. (ที่มา: http://antartico.altervista.org/2016/03/06/1009/)   </vt:lpstr>
      <vt:lpstr>งานนำเสนอ PowerPoint</vt:lpstr>
      <vt:lpstr>ประติมากรรมลอยตัว “เทพเจ้าเปอร์ซุสกับเมดูซ่า”หล่อสำริด Benvenuto Cellini’s statue of Perseus, in Florence, Italy  (ที่มา:https://100swallows.wordpress.com/2008/01/01/praise-from-michelangelo/) </vt:lpstr>
      <vt:lpstr>งานนำเสนอ PowerPoint</vt:lpstr>
      <vt:lpstr>ประติมากรรมลอยตัว แกะสลักหินอ่อน "Apollo &amp; Daphne," c.1622-25 by Gianlorenzo Bernini (1598-1680)  (ที่มา:https://www.pinterest.com/pin/345862446354556856/?lp=true) </vt:lpstr>
      <vt:lpstr>ประติมากรรมลอยตัว “David,” marble sculpture by Gian Lorenzo Bernini, 1623–24. In the Borghese Gallery, Rome. (ที่มา:https://arthistoryoftheday.wordpress.com/2011/08/13/gianlorenzo-bernini-david-1623/ ) </vt:lpstr>
      <vt:lpstr>งานนำเสนอ PowerPoint</vt:lpstr>
      <vt:lpstr>ประติมากรรมลอยตัว แกะสลักหินอ่อน   Jean-Baptiste Pigalle, mausolée du maréchal de Saxe (ที่มา:http://www.larousse.fr/encyclopedie/images/Jean-Baptiste_Pigalle_mausol%C3%A9e_du_mar%C3%A9chal_de_Saxe/1002713) </vt:lpstr>
      <vt:lpstr>ประติมากรรมลอยตัว แกะสลักหินอ่อน “รูป Daina” ผลงานของ อองตวน อูดง (ที่มา:https://commons.wikimedia.org/wiki/File:Jean-antoine_houdon,_diana,_1780.jpg) </vt:lpstr>
      <vt:lpstr>งานนำเสนอ PowerPoint</vt:lpstr>
      <vt:lpstr>ประติมากรรมลอยตัว Antonio Canova, Paolina Borghese as Venus Victorious, 1804–08, White marble, 160 × 192 cm, Galleria Borghese, Rome (ที่มา: https://courses.lumenlearning.com/zeliart102/chapter/antonio-canova/ ) </vt:lpstr>
      <vt:lpstr>งานนำเสนอ PowerPoint</vt:lpstr>
      <vt:lpstr>ประติมากรรมนูนสูง La Marseillaise (Francois Rude) - Sculptural group at the base of Arc de Triomphe de l'Etoile. (ที่มา: https://www.alamy.com/stock-photo-la-marseillaise-francois-rude-sculptural-group-at-the-base-of-arc-52919270.html ) </vt:lpstr>
      <vt:lpstr>งานนำเสนอ PowerPoint</vt:lpstr>
      <vt:lpstr>ประติมากรรมนูนสูง Jean-Baptiste Carpeaux's "La Danse" at the Palais Garnier. (ที่มา:https://th.wikipedia.org/wiki/%E0%B9%84%E0%B8%9F%E0%B8%A5%E0%B9%8C:Jean-Baptiste_Carpeaux_La_Danse.jpg ) </vt:lpstr>
      <vt:lpstr>ประติมากรรมลอยตัว Auguste Rodin (French, 1840–1917). The Thinker, 1904. Cast bronze. Gift of Alma de Bretteville Spreckels. 1924.18.1 (ที่มา:https://www.pinterest.com/pin/103301385181273049/) </vt:lpstr>
      <vt:lpstr>งานนำเสนอ PowerPoint</vt:lpstr>
      <vt:lpstr>งานนำเสนอ PowerPoint</vt:lpstr>
      <vt:lpstr>งานนำเสนอ PowerPoint</vt:lpstr>
      <vt:lpstr>ภาพการปั้นขี้ผึ้ง (ที่มา:http://www.xn--72c6admma6acdo9dza5b3hsa4koe.com/%E0%B8%82%E0%B8%B1%E0%B9%89%E0%B8%99%E0%B8%95%E0%B8%AD%E0%B8%99%E0%B8%81%E0%B8%B2%E0%B8%A3%E0%B8%AA%E0%B8%A3%E0%B9%89%E0%B8%B2%E0%B8%87%E0%B8%9E%E0%B8%A3%E0%B8%B0%E0%B8%9E%E0%B8%B8%E0%B8%97%E0%B8%98/ 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- ขั้นตอนการทำพิมพ์ครอบงานนี้ครอบด้วยไฟเบอร์กลาสเพราะเบาแรงคนทำงานมาก - ขั้นตอนการหล่อไฟเบอร์กลาสที่เห็นนี้พิเศษตรงที่ผสมผงมวลสารที่เจ้าภาพเตรียมไว้ผสมลงไปในน้ำยาเรซิ่น เลยเพื่อจะโชว์สีวัสดุจริงและเพื่อความคงทนเมื่ออยู่กลางแจ้ง (ที่มา: http://art-86.blogspot.com/2013/03/ ) </vt:lpstr>
      <vt:lpstr>มหาพรหมฤาษีจินดามณี โดย ศักดิ์ ศรีธรรมมา(ซี่) องค์นี้เป็นองค์แรกที่หล่อออกมาสีจะเข้ม ณ สำนักสงฆ์ จ.ราชบุรี (ที่มา: http://art-86.blogspot.com/2013/03/ ) </vt:lpstr>
      <vt:lpstr>งานนำเสนอ PowerPoint</vt:lpstr>
      <vt:lpstr>งานนำเสนอ PowerPoint</vt:lpstr>
      <vt:lpstr>อนุสาวรีย์ประชาธิปไตย Democracy Monument ตั้งอยู่กึ่งกลางวงเวียนระหว่างถนนราชดำเนินกลางกับถนนดินสอ แขวงบวรนิเวศ เขตพระนครกรุงเทพมหานคร สร้างขึ้นเป็นที่ระลึกถึงเหตุการณ์เปลี่ยนแปลงการปกครองจากระบอบสมบูรณาญาสิทธิราชย์เป็นระบอบประชาธิปไตย การก่อสร้างอนุสาวรีย์ประชาธิปไตยเริ่มขึ้นในวันที่ 24 มิถุนายน พ.ศ. 2482 และทำพิธีเปิดเมื่อวันที่ 24 มิถุนายน พ.ศ. 2483 ในสมัยจอมพล แปลก พิบูลสงครามดำรงตำแหน่งนายกรัฐมนตรี (ที่มา:https://www.thetrippacker.com) </vt:lpstr>
      <vt:lpstr>งานนำเสนอ PowerPoint</vt:lpstr>
      <vt:lpstr>งานนำเสนอ PowerPoint</vt:lpstr>
      <vt:lpstr>ตัวอย่างเหรียญและประติมากรรมนูนต่ำ (ที่มา: https://nibhonk.wordpress.com/2015/02/) </vt:lpstr>
      <vt:lpstr>งานนำเสนอ PowerPoint</vt:lpstr>
      <vt:lpstr>ภาพมองมุมตัดด้านข้างเพื่อเปรียบเทียบแสดงความสูง – ต่ำ  ของรูปทรงที่นูนยื่นจากฐานรองปั้นออกมากินพื้นที่ในอากาศของประติมากรรมลักษณะต่างๆ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เอกสารประกอบการสอน  รหัสวิชา PAI๑๑๐๔  รายวิชา ประติมากรรม ๑ สาขาวิชา จิตรกรรม คณะ/ วิทยาลัย ศิลปกรรมศาสตร์ มหาวิทยาลัยราชภัฏสวนสุนันทา ภาคการศึกษา ๑ ปีการศึกษา ๒๕๖๑ โดย อาจารย์ จารุวรรณ เมืองขวา</dc:title>
  <dc:creator>HomeUser</dc:creator>
  <cp:lastModifiedBy>user</cp:lastModifiedBy>
  <cp:revision>43</cp:revision>
  <dcterms:created xsi:type="dcterms:W3CDTF">2018-07-30T06:11:05Z</dcterms:created>
  <dcterms:modified xsi:type="dcterms:W3CDTF">2023-09-10T14:58:42Z</dcterms:modified>
</cp:coreProperties>
</file>