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6" r:id="rId18"/>
    <p:sldId id="277" r:id="rId19"/>
    <p:sldId id="278" r:id="rId20"/>
    <p:sldId id="279" r:id="rId21"/>
    <p:sldId id="270" r:id="rId22"/>
    <p:sldId id="271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8" r:id="rId31"/>
    <p:sldId id="288" r:id="rId32"/>
    <p:sldId id="280" r:id="rId33"/>
    <p:sldId id="281" r:id="rId34"/>
    <p:sldId id="282" r:id="rId35"/>
    <p:sldId id="286" r:id="rId36"/>
    <p:sldId id="283" r:id="rId37"/>
    <p:sldId id="284" r:id="rId38"/>
    <p:sldId id="285" r:id="rId39"/>
    <p:sldId id="287" r:id="rId40"/>
    <p:sldId id="274" r:id="rId41"/>
    <p:sldId id="275" r:id="rId42"/>
    <p:sldId id="296" r:id="rId43"/>
    <p:sldId id="297" r:id="rId4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681E9-61D4-4781-9456-9D83AC6A5014}" v="56" dt="2022-11-27T07:52:20.696"/>
    <p1510:client id="{B50E09C3-4BDD-4BCA-A790-D8D14054A428}" v="429" dt="2022-02-14T05:35:01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November 26,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07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78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November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7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November 26,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20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40082A1-24A5-4276-83A4-39E993BD6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840B21-A957-4CFE-AA5B-9711DF6D3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5000" y="397225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87487" y="549275"/>
            <a:ext cx="9217026" cy="3864534"/>
          </a:xfrm>
        </p:spPr>
        <p:txBody>
          <a:bodyPr anchor="b">
            <a:normAutofit/>
          </a:bodyPr>
          <a:lstStyle/>
          <a:p>
            <a:r>
              <a:rPr lang="th-TH" sz="9600" b="1" dirty="0" err="1">
                <a:cs typeface="Angsana New"/>
              </a:rPr>
              <a:t>Meme</a:t>
            </a:r>
            <a:r>
              <a:rPr lang="th-TH" sz="9600" b="1" dirty="0">
                <a:cs typeface="Angsana New"/>
              </a:rPr>
              <a:t> </a:t>
            </a:r>
            <a:r>
              <a:rPr lang="th-TH" sz="9600" b="1" dirty="0" err="1">
                <a:cs typeface="Angsana New"/>
              </a:rPr>
              <a:t>guidelines</a:t>
            </a:r>
            <a:endParaRPr lang="th-TH" sz="9600" dirty="0" err="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FD4376-13D5-43C1-86D8-8133A9D88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33126" y="5677571"/>
            <a:ext cx="631474" cy="667800"/>
            <a:chOff x="2994153" y="1378666"/>
            <a:chExt cx="631474" cy="6678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6FEFF4-F643-4DA7-93C4-E222FCBA0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5000"/>
                    <a:lumOff val="5000"/>
                  </a:schemeClr>
                </a:gs>
                <a:gs pos="30000">
                  <a:schemeClr val="bg2">
                    <a:lumMod val="95000"/>
                    <a:lumOff val="5000"/>
                  </a:schemeClr>
                </a:gs>
                <a:gs pos="40000">
                  <a:schemeClr val="bg2">
                    <a:lumMod val="85000"/>
                    <a:lumOff val="1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59AD75-BB86-41B7-84D4-4B5AE0E21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7488" y="4932062"/>
            <a:ext cx="8280400" cy="1376663"/>
          </a:xfrm>
        </p:spPr>
        <p:txBody>
          <a:bodyPr>
            <a:normAutofit/>
          </a:bodyPr>
          <a:lstStyle/>
          <a:p>
            <a:endParaRPr lang="th-TH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6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2F14B74B-AEF1-4198-B587-A9C7A9E4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th-TH"/>
              <a:t>Gavin Thomas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4FD40B-176E-44A6-9522-15CAF9FB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บุคคล, เด็กผู้ชาย, โต๊ะ, เด็ก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0F6ED270-BA2E-4C8A-A5E0-7DA5896C5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7" r="1" b="8313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990831-D547-43FC-95C0-BC486F8D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3565524" cy="238489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th-TH">
                <a:ea typeface="+mj-lt"/>
                <a:cs typeface="+mj-lt"/>
              </a:rPr>
              <a:t>Gavin </a:t>
            </a:r>
            <a:br>
              <a:rPr lang="th-TH">
                <a:ea typeface="+mj-lt"/>
                <a:cs typeface="+mj-lt"/>
              </a:rPr>
            </a:br>
            <a:r>
              <a:rPr lang="th-TH">
                <a:ea typeface="+mj-lt"/>
                <a:cs typeface="+mj-lt"/>
              </a:rPr>
              <a:t>Thomas</a:t>
            </a:r>
            <a:endParaRPr lang="th-TH"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บุคคล, เด็กผู้ชาย, ในอาคาร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1DEF706A-096C-4645-81A0-7D69091F1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1" r="1" b="8952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708E8C-D82C-49BA-A6A9-DA7C1F59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3565524" cy="238489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th-TH">
                <a:ea typeface="+mj-lt"/>
                <a:cs typeface="+mj-lt"/>
              </a:rPr>
              <a:t>Gavin </a:t>
            </a:r>
            <a:br>
              <a:rPr lang="th-TH">
                <a:ea typeface="+mj-lt"/>
                <a:cs typeface="+mj-lt"/>
              </a:rPr>
            </a:br>
            <a:br>
              <a:rPr lang="th-TH">
                <a:ea typeface="+mj-lt"/>
                <a:cs typeface="+mj-lt"/>
              </a:rPr>
            </a:br>
            <a:r>
              <a:rPr lang="th-TH">
                <a:ea typeface="+mj-lt"/>
                <a:cs typeface="+mj-lt"/>
              </a:rPr>
              <a:t>Thomas</a:t>
            </a:r>
            <a:endParaRPr lang="th-TH"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บุคคล, เด็กผู้ชาย, ในอาคาร, อ่อนวัย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43A4E76B-C194-4CF7-9E38-92B645D90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56" r="-2" b="478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6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32E2D5-DF91-4085-B665-3A107824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th-TH">
                <a:ea typeface="+mj-lt"/>
                <a:cs typeface="+mj-lt"/>
              </a:rPr>
              <a:t>Gavin Thomas</a:t>
            </a:r>
            <a:endParaRPr lang="th-TH"/>
          </a:p>
        </p:txBody>
      </p:sp>
      <p:pic>
        <p:nvPicPr>
          <p:cNvPr id="8" name="รูปภาพ 8" descr="รูปภาพประกอบด้วย บุคคล, ในอาคาร, ผนัง, เด็กผู้ชาย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8C0FD4C0-3D35-46E3-99D2-868F7757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1811" y="218124"/>
            <a:ext cx="6324973" cy="6324973"/>
          </a:xfrm>
        </p:spPr>
      </p:pic>
    </p:spTree>
    <p:extLst>
      <p:ext uri="{BB962C8B-B14F-4D97-AF65-F5344CB8AC3E}">
        <p14:creationId xmlns:p14="http://schemas.microsoft.com/office/powerpoint/2010/main" val="416059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7554CD-8F69-4C44-A88A-C64A7D67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4197636" cy="237623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th-TH">
                <a:ea typeface="+mj-lt"/>
                <a:cs typeface="+mj-lt"/>
              </a:rPr>
              <a:t>Gavin Thomas</a:t>
            </a:r>
            <a:endParaRPr lang="th-TH"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ข้อความ, บุคคล, ทำท่าทาง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66A0C32E-4DE1-4F76-8189-DA4BEA64B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89" r="-2" b="4837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34B565-8054-452A-BD0D-89D2F366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th-TH">
                <a:ea typeface="+mj-lt"/>
                <a:cs typeface="+mj-lt"/>
              </a:rPr>
              <a:t>Gavin </a:t>
            </a:r>
            <a:br>
              <a:rPr lang="th-TH">
                <a:ea typeface="+mj-lt"/>
                <a:cs typeface="+mj-lt"/>
              </a:rPr>
            </a:br>
            <a:r>
              <a:rPr lang="th-TH">
                <a:ea typeface="+mj-lt"/>
                <a:cs typeface="+mj-lt"/>
              </a:rPr>
              <a:t>Thomas</a:t>
            </a:r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D1CEF2-0258-4498-812E-CBD7890BC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ข้อความ, บุคคล, ผนัง, เด็กผู้ชาย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5D5A64A9-8560-4485-8F8A-84A3DD7BF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" b="15940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09A04A-2845-46D6-BDE8-039C91B6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6379210" cy="1333057"/>
          </a:xfrm>
        </p:spPr>
        <p:txBody>
          <a:bodyPr wrap="square" anchor="t">
            <a:normAutofit/>
          </a:bodyPr>
          <a:lstStyle/>
          <a:p>
            <a:r>
              <a:rPr lang="th-TH" err="1">
                <a:ea typeface="+mj-lt"/>
                <a:cs typeface="+mj-lt"/>
              </a:rPr>
              <a:t>oshita</a:t>
            </a:r>
            <a:r>
              <a:rPr lang="th-TH">
                <a:ea typeface="+mj-lt"/>
                <a:cs typeface="+mj-lt"/>
              </a:rPr>
              <a:t> Iheme</a:t>
            </a:r>
            <a:endParaRPr lang="th-TH"/>
          </a:p>
        </p:txBody>
      </p:sp>
      <p:sp>
        <p:nvSpPr>
          <p:cNvPr id="47" name="Oval 35">
            <a:extLst>
              <a:ext uri="{FF2B5EF4-FFF2-40B4-BE49-F238E27FC236}">
                <a16:creationId xmlns:a16="http://schemas.microsoft.com/office/drawing/2014/main" id="{6B425BBD-042F-4CF8-A9EE-42CC14D2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0575" y="5492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รูปภาพ 4" descr="รูปภาพประกอบด้วย กีฬา, ว่ายน้ำ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8833B8D2-333C-41E3-AA6A-650D2FAE1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7" r="8418" b="2"/>
          <a:stretch/>
        </p:blipFill>
        <p:spPr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8ED97E8-4320-4F9F-8AB2-2EC6D9FC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0191" y="1665774"/>
            <a:ext cx="1262947" cy="1335600"/>
            <a:chOff x="2678417" y="2427951"/>
            <a:chExt cx="1262947" cy="13356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AE1E3F-711D-4F2E-AF4B-0A3CF77C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17A35D9-9F09-4A9F-AD47-CF211510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รูปภาพ 5" descr="รูปภาพประกอบด้วย บุคคล, ผนัง, ในอาคาร, อ่อนวัย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E53881FA-311F-424D-B61A-3F1B8EB11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2857" y="582264"/>
            <a:ext cx="4117415" cy="3263629"/>
          </a:xfr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F071BFC-FCD5-404E-90E6-D5965577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24513" y="5071998"/>
            <a:ext cx="1980000" cy="1336764"/>
            <a:chOff x="7285270" y="3781428"/>
            <a:chExt cx="1980000" cy="133676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A0B934F-9437-4904-A573-FD6F8B81F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285270" y="3781428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204A86-ED4C-4DD3-9013-C7A4EFF92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351895" y="3784117"/>
              <a:ext cx="1853969" cy="1042921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EEA625-9D71-403F-B693-78E33344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997401" y="4831348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25D8F7F-021F-459C-87EB-5AF697DC3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978427" y="3850321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248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6436257-B204-41FE-B2F6-50617978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th-TH" err="1">
                <a:ea typeface="+mj-lt"/>
                <a:cs typeface="+mj-lt"/>
              </a:rPr>
              <a:t>oshita</a:t>
            </a:r>
            <a:r>
              <a:rPr lang="th-TH">
                <a:ea typeface="+mj-lt"/>
                <a:cs typeface="+mj-lt"/>
              </a:rPr>
              <a:t> </a:t>
            </a:r>
            <a:br>
              <a:rPr lang="th-TH">
                <a:ea typeface="+mj-lt"/>
                <a:cs typeface="+mj-lt"/>
              </a:rPr>
            </a:br>
            <a:r>
              <a:rPr lang="th-TH" err="1">
                <a:ea typeface="+mj-lt"/>
                <a:cs typeface="+mj-lt"/>
              </a:rPr>
              <a:t>Iheme</a:t>
            </a:r>
            <a:endParaRPr lang="th-TH" dirty="0" err="1">
              <a:ea typeface="+mj-lt"/>
              <a:cs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9E0F96-68FF-4976-A805-C32CB1E8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ข้อความ, บุคคล, ในอาคาร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E372062E-3780-4263-B346-0A09CC00A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4" b="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2CB87342-6563-4559-99D0-67EF00D4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th-TH" err="1">
                <a:ea typeface="+mj-lt"/>
                <a:cs typeface="+mj-lt"/>
              </a:rPr>
              <a:t>oshita</a:t>
            </a:r>
            <a:r>
              <a:rPr lang="th-TH">
                <a:ea typeface="+mj-lt"/>
                <a:cs typeface="+mj-lt"/>
              </a:rPr>
              <a:t> </a:t>
            </a:r>
            <a:br>
              <a:rPr lang="th-TH">
                <a:ea typeface="+mj-lt"/>
                <a:cs typeface="+mj-lt"/>
              </a:rPr>
            </a:br>
            <a:r>
              <a:rPr lang="th-TH" err="1">
                <a:ea typeface="+mj-lt"/>
                <a:cs typeface="+mj-lt"/>
              </a:rPr>
              <a:t>Iheme</a:t>
            </a:r>
            <a:endParaRPr lang="th-TH" err="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ข้อความ, บุคคล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28AE7743-0DF4-4CB9-A54C-76D2D2ECD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776" y="555920"/>
            <a:ext cx="7345363" cy="5747746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249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F4ECA6-D730-474D-BB05-16717117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th-TH">
                <a:ea typeface="+mj-lt"/>
                <a:cs typeface="+mj-lt"/>
              </a:rPr>
              <a:t>oshita </a:t>
            </a:r>
            <a:br>
              <a:rPr lang="th-TH">
                <a:ea typeface="+mj-lt"/>
                <a:cs typeface="+mj-lt"/>
              </a:rPr>
            </a:br>
            <a:r>
              <a:rPr lang="th-TH">
                <a:ea typeface="+mj-lt"/>
                <a:cs typeface="+mj-lt"/>
              </a:rPr>
              <a:t>Iheme</a:t>
            </a:r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BA407C-C500-4B76-B801-8E0FF3C9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ข้อความ, บุคคล, ผู้ชาย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5399CD48-6C38-417A-BC8B-500B753FA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0" r="1" b="7500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4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44804F-7A1A-4BCF-AF1F-209D8DD6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2854325"/>
            <a:ext cx="3565524" cy="1997855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">
                <a:latin typeface="Consolas"/>
              </a:rPr>
              <a:t>The first memetic book was written by</a:t>
            </a:r>
            <a:br>
              <a:rPr lang="en-US" dirty="0"/>
            </a:br>
            <a:r>
              <a:rPr lang="en-US" sz="3700" kern="1200">
                <a:latin typeface="+mj-lt"/>
                <a:ea typeface="+mj-ea"/>
                <a:cs typeface="+mj-cs"/>
              </a:rPr>
              <a:t>Richard Dawkins</a:t>
            </a:r>
            <a:endParaRPr lang="th-TH">
              <a:ea typeface="+mj-ea"/>
              <a:cs typeface="+mj-cs"/>
            </a:endParaRPr>
          </a:p>
        </p:txBody>
      </p:sp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357DF140-50F3-487D-9649-7DDFE3963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5" r="8263"/>
          <a:stretch/>
        </p:blipFill>
        <p:spPr>
          <a:xfrm>
            <a:off x="5719706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4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4967C49-2278-4724-94A5-A258F20C3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28" y="2112234"/>
            <a:ext cx="1335600" cy="1262947"/>
            <a:chOff x="10145015" y="2343978"/>
            <a:chExt cx="1335600" cy="126294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513748-F890-422C-8BC7-7C16A7D3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93B83E9-9019-4D2F-B887-BD399181B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5171FAFB-7223-4BE1-983D-8A0626EA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612" y="57328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4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23898A-EC79-4B7C-B2D8-C12682C1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th-TH">
                <a:ea typeface="+mj-lt"/>
                <a:cs typeface="+mj-lt"/>
              </a:rPr>
              <a:t>oshita </a:t>
            </a:r>
            <a:br>
              <a:rPr lang="th-TH">
                <a:ea typeface="+mj-lt"/>
                <a:cs typeface="+mj-lt"/>
              </a:rPr>
            </a:br>
            <a:r>
              <a:rPr lang="th-TH">
                <a:ea typeface="+mj-lt"/>
                <a:cs typeface="+mj-lt"/>
              </a:rPr>
              <a:t>Iheme</a:t>
            </a:r>
            <a:endParaRPr lang="th-TH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ข้อความ, บุคคล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D684FDCB-20F3-4E53-B9EE-B387FB9E0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166" y="549275"/>
            <a:ext cx="5458582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392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ชื่อเรื่อง 1">
            <a:extLst>
              <a:ext uri="{FF2B5EF4-FFF2-40B4-BE49-F238E27FC236}">
                <a16:creationId xmlns:a16="http://schemas.microsoft.com/office/drawing/2014/main" id="{654B1CB3-CEBF-408B-9BF9-CA476E3A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th-TH" err="1"/>
              <a:t>Disaster</a:t>
            </a:r>
            <a:r>
              <a:rPr lang="th-TH"/>
              <a:t> </a:t>
            </a:r>
            <a:r>
              <a:rPr lang="th-TH" err="1"/>
              <a:t>girl</a:t>
            </a:r>
            <a:r>
              <a:rPr lang="th-TH"/>
              <a:t> </a:t>
            </a:r>
            <a:r>
              <a:rPr lang="th-TH" err="1"/>
              <a:t>by</a:t>
            </a:r>
            <a:r>
              <a:rPr lang="th-TH"/>
              <a:t> </a:t>
            </a:r>
            <a:r>
              <a:rPr lang="th-TH" err="1"/>
              <a:t>Zoe</a:t>
            </a:r>
            <a:r>
              <a:rPr lang="th-TH"/>
              <a:t> </a:t>
            </a:r>
            <a:r>
              <a:rPr lang="th-TH" err="1"/>
              <a:t>Roth</a:t>
            </a: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3707993E-DFF8-42CF-9455-45DD96439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บุคคล, กลางแจ้ง, เด็กผู้หญิง, ปิด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EB1F504F-9A5E-40F9-8AD2-79B8F4A3D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0" r="5815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8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D4A38C61-3123-44BB-AB35-31E3C601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 fontScale="90000"/>
          </a:bodyPr>
          <a:lstStyle/>
          <a:p>
            <a:br>
              <a:rPr lang="en-US" dirty="0"/>
            </a:br>
            <a:r>
              <a:rPr lang="th-TH">
                <a:ea typeface="+mj-lt"/>
                <a:cs typeface="+mj-lt"/>
              </a:rPr>
              <a:t>The </a:t>
            </a:r>
            <a:r>
              <a:rPr lang="th-TH" err="1">
                <a:ea typeface="+mj-lt"/>
                <a:cs typeface="+mj-lt"/>
              </a:rPr>
              <a:t>cat</a:t>
            </a:r>
            <a:r>
              <a:rPr lang="th-TH">
                <a:ea typeface="+mj-lt"/>
                <a:cs typeface="+mj-lt"/>
              </a:rPr>
              <a:t> </a:t>
            </a:r>
            <a:r>
              <a:rPr lang="th-TH" err="1">
                <a:ea typeface="+mj-lt"/>
                <a:cs typeface="+mj-lt"/>
              </a:rPr>
              <a:t>forced</a:t>
            </a:r>
            <a:r>
              <a:rPr lang="th-TH">
                <a:ea typeface="+mj-lt"/>
                <a:cs typeface="+mj-lt"/>
              </a:rPr>
              <a:t> a smile</a:t>
            </a:r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F3C0E9-EE2A-46FF-B3C2-15B1225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ในอาคาร, แมว, สัตว์เลี้ยงลูกด้วยนม, สีขาว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041B256B-4990-4303-AF5D-1DC167526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6" r="-1" b="9024"/>
          <a:stretch/>
        </p:blipFill>
        <p:spPr>
          <a:xfrm>
            <a:off x="4743451" y="549275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305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4075CB-37AC-4CF1-84AF-2E3E13A9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endParaRPr lang="th-TH"/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FD6D658C-C978-454D-9428-1FF7AB69D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ในอาคาร, แว่นตา, เครื่องประดับ, แว่นตากันล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1289AFF7-9B48-421D-A008-5A94CCCA4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250"/>
          <a:stretch/>
        </p:blipFill>
        <p:spPr>
          <a:xfrm>
            <a:off x="248387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0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5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8B0D9E-0834-4F8D-B098-81D3F7CE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E99AB1-10D7-426E-8BF9-6930756EB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แมว, ในอาคาร, สีขาว, สัตว์เลี้ยงลูกด้วยน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5918437B-97F6-4FF1-B647-A50B46E05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250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6D3C0AE-935A-4FDA-A464-C45CF62B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endParaRPr lang="th-TH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64425A7-390A-49B6-B0C6-D5A2D721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สัตว์เลี้ยงลูกด้วยนม, แมว, สีขาว, ในอาคาร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5F6EF55F-37FD-481F-B0A5-CEF3C843F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b="29894"/>
          <a:stretch/>
        </p:blipFill>
        <p:spPr>
          <a:xfrm>
            <a:off x="552451" y="595738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34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82BAF990-56AF-4F11-8AFC-F4758114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3565524" cy="238489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แมว, ในอาคาร, พื้น, สัตว์เลี้ยงลูกด้วยน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AEF27640-CCA1-4327-8663-2CF0F3FD3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30" r="2" b="23218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3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24D8BFD9-54F0-438A-8964-194996DF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EA66D5-04AB-400E-AE42-27760E72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ในอาคาร, แมว, สัตว์เลี้ยงลูกด้วยนม, ดู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35A5D6B0-2C65-47DD-9B04-9856749E9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2" r="-1" b="5402"/>
          <a:stretch/>
        </p:blipFill>
        <p:spPr>
          <a:xfrm>
            <a:off x="515280" y="502812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110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4" descr="รูปภาพประกอบด้วย แมว, ในอาคาร, สัตว์เลี้ยงลูกด้วยนม, สีขาว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4F2521A7-A25D-4E80-8F08-7EDADA73E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59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6689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E46278-C5C6-4341-A2E2-4DFFD9C7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 fontScale="90000"/>
          </a:bodyPr>
          <a:lstStyle/>
          <a:p>
            <a:br>
              <a:rPr lang="en-US" dirty="0"/>
            </a:br>
            <a:r>
              <a:rPr lang="th-TH" err="1">
                <a:ea typeface="+mj-lt"/>
                <a:cs typeface="+mj-lt"/>
              </a:rPr>
              <a:t>swarming</a:t>
            </a:r>
            <a:r>
              <a:rPr lang="th-TH">
                <a:ea typeface="+mj-lt"/>
                <a:cs typeface="+mj-lt"/>
              </a:rPr>
              <a:t> cat</a:t>
            </a:r>
            <a:endParaRPr lang="th-TH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216DF3-2924-4B12-AF45-1EE67ACA6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7" name="รูปภาพ 7" descr="รูปภาพประกอบด้วย แมว, สีขาว, สัตว์เลี้ยงลูกด้วยนม, ในอาคาร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55802CF5-7CC4-4894-8B53-0415DF9F5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250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3411874-4527-474F-A01D-BEDA4ECC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3565524" cy="238489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2000">
                <a:ea typeface="+mj-lt"/>
                <a:cs typeface="+mj-lt"/>
              </a:rPr>
              <a:t>The term meme (from the Greek mimema, meaning “imitated”) was introduced in 1976 by British evolutionary biologist Richard Dawkins in his work The Selfish Gene.</a:t>
            </a:r>
            <a:endParaRPr lang="th-TH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ผู้ชาย, บุคคล, สวมใส่, ชุดเสื้อผ้า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1C30BAA1-944F-41E4-B07A-AE17F9030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59" b="21710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52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09580A-79C0-4D1D-A35F-F62C6021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endParaRPr lang="th-TH"/>
          </a:p>
        </p:txBody>
      </p:sp>
      <p:pic>
        <p:nvPicPr>
          <p:cNvPr id="4" name="รูปภาพ 4" descr="รูปภาพประกอบด้วย ข้อความ, แมว, นั่ง, สัตว์เลี้ยงลูกด้วยน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AFB165D6-AC39-4415-9B8B-986C18EF6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15" y="549275"/>
            <a:ext cx="3786838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E325A1-CD1F-4DB8-BCA8-C77F192D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66502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CF0E73-0FCB-45FA-94A2-4022101E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3565524" cy="238489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ข้อความ, สุนัข, สัตว์เลี้ยงลูกด้วยน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AA3C5285-CFEB-4F94-B421-4890E5DB6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29" r="-2" b="-2"/>
          <a:stretch/>
        </p:blipFill>
        <p:spPr>
          <a:xfrm>
            <a:off x="2522499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6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89D67B8C-1B87-43BF-8287-72DC2A6E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>
                    <a:alpha val="60000"/>
                  </a:srgbClr>
                </a:solidFill>
              </a:rPr>
              <a:t>Doge</a:t>
            </a:r>
            <a:endParaRPr lang="en-US" sz="1600">
              <a:solidFill>
                <a:srgbClr val="FFFFFF">
                  <a:alpha val="60000"/>
                </a:srgbClr>
              </a:solidFill>
            </a:endParaRPr>
          </a:p>
        </p:txBody>
      </p:sp>
      <p:pic>
        <p:nvPicPr>
          <p:cNvPr id="4" name="รูปภาพ 4" descr="รูปภาพประกอบด้วย ในอาคาร, สุนัข, นั่ง, สัตว์เลี้ยงลูกด้วยน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25016E7F-23AE-4B27-8724-5259E273F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2" r="22205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41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3A7F7C-B2F6-471B-995A-05BEA464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th-TH"/>
              <a:t>Foever alone</a:t>
            </a:r>
          </a:p>
        </p:txBody>
      </p:sp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EFDD787F-3E18-4C75-A359-1FA91012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8" y="549275"/>
            <a:ext cx="4950271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C44280-A76D-4752-BC77-84A4991C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13834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CE9564-1884-45CC-A120-8EB01040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>
                <a:ea typeface="+mj-lt"/>
                <a:cs typeface="+mj-lt"/>
              </a:rPr>
              <a:t>me gusta</a:t>
            </a:r>
            <a:endParaRPr lang="th-TH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การวาดเส้น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F14FC335-1DBC-4CB8-9BC1-59E3A3311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776" y="678827"/>
            <a:ext cx="7345363" cy="5501932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1550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88CA42-F57A-4919-AD6F-CB225BD3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th-TH">
                <a:ea typeface="+mj-lt"/>
                <a:cs typeface="+mj-lt"/>
              </a:rPr>
              <a:t>y u no guy</a:t>
            </a:r>
            <a:endParaRPr lang="th-TH"/>
          </a:p>
        </p:txBody>
      </p:sp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06059126-5C9A-492E-9C31-384F44B7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3" y="837620"/>
            <a:ext cx="5092062" cy="518276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B959B0-DA73-44C7-AACF-54734A66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42585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DC77EB-798A-4DD6-AA96-D72107CC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>
            <a:normAutofit/>
          </a:bodyPr>
          <a:lstStyle/>
          <a:p>
            <a:r>
              <a:rPr lang="th-TH">
                <a:ea typeface="+mj-lt"/>
                <a:cs typeface="+mj-lt"/>
              </a:rPr>
              <a:t>nyan cat</a:t>
            </a:r>
            <a:endParaRPr lang="th-TH"/>
          </a:p>
        </p:txBody>
      </p:sp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6B287B35-7C65-450A-A33E-29134EF8F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9" b="21911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156D2D-8AA7-4348-A169-665C81C6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5" y="4508500"/>
            <a:ext cx="6373813" cy="1562959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67807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92772C-A90D-4520-B692-4C94D1A0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ea typeface="+mj-lt"/>
                <a:cs typeface="+mj-lt"/>
              </a:rPr>
              <a:t>neil degrasse tyson reaction</a:t>
            </a:r>
          </a:p>
        </p:txBody>
      </p:sp>
      <p:pic>
        <p:nvPicPr>
          <p:cNvPr id="4" name="รูปภาพ 4" descr="รูปภาพประกอบด้วย เวกเตอร์กราฟิก, การวาดเส้น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07FC1A9A-3073-4D57-9031-2522D721C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109" y="2113199"/>
            <a:ext cx="5295783" cy="3979625"/>
          </a:xfrm>
        </p:spPr>
      </p:pic>
    </p:spTree>
    <p:extLst>
      <p:ext uri="{BB962C8B-B14F-4D97-AF65-F5344CB8AC3E}">
        <p14:creationId xmlns:p14="http://schemas.microsoft.com/office/powerpoint/2010/main" val="993344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D431CA-8681-44F4-927C-8F8B1956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err="1">
                <a:ea typeface="+mj-lt"/>
                <a:cs typeface="+mj-lt"/>
              </a:rPr>
              <a:t>overly</a:t>
            </a:r>
            <a:r>
              <a:rPr lang="th-TH">
                <a:ea typeface="+mj-lt"/>
                <a:cs typeface="+mj-lt"/>
              </a:rPr>
              <a:t>  </a:t>
            </a:r>
            <a:r>
              <a:rPr lang="th-TH" err="1">
                <a:ea typeface="+mj-lt"/>
                <a:cs typeface="+mj-lt"/>
              </a:rPr>
              <a:t>attached</a:t>
            </a:r>
            <a:r>
              <a:rPr lang="th-TH">
                <a:ea typeface="+mj-lt"/>
                <a:cs typeface="+mj-lt"/>
              </a:rPr>
              <a:t> girlfriend</a:t>
            </a:r>
            <a:endParaRPr lang="th-TH"/>
          </a:p>
        </p:txBody>
      </p:sp>
      <p:pic>
        <p:nvPicPr>
          <p:cNvPr id="4" name="รูปภาพ 4" descr="รูปภาพประกอบด้วย บุคคล, ในอาคาร, ผนัง, ทำท่าทาง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56179336-E7A6-45AF-AC58-A3DD96A24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397" y="2113199"/>
            <a:ext cx="7069205" cy="3979625"/>
          </a:xfrm>
        </p:spPr>
      </p:pic>
    </p:spTree>
    <p:extLst>
      <p:ext uri="{BB962C8B-B14F-4D97-AF65-F5344CB8AC3E}">
        <p14:creationId xmlns:p14="http://schemas.microsoft.com/office/powerpoint/2010/main" val="1618674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81E6374F-AF08-42BF-9534-0DDA5888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/>
              <a:t>Drake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ข้อความ, บุคคล, ผู้ชาย, สีส้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564831BF-A8E7-4EF3-9650-2762FD481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164" y="549275"/>
            <a:ext cx="724658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515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4" descr="รูปภาพประกอบด้วย บุคคล, ผู้ชาย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63FC743C-B218-47C0-8D8E-D58FA0E7E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77" b="2885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Rectangle 22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AA5EB0-3B0F-4608-9654-F9C0C671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67" y="549275"/>
            <a:ext cx="4903670" cy="287788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" sz="4000">
                <a:latin typeface="Consolas"/>
              </a:rPr>
              <a:t> </a:t>
            </a:r>
            <a:r>
              <a:rPr lang="en" sz="4000" kern="1200">
                <a:latin typeface="Consolas"/>
              </a:rPr>
              <a:t>"</a:t>
            </a:r>
            <a:r>
              <a:rPr lang="en" sz="4000">
                <a:latin typeface="Consolas"/>
              </a:rPr>
              <a:t>meme</a:t>
            </a:r>
            <a:r>
              <a:rPr lang="en" sz="4000" kern="1200">
                <a:latin typeface="Consolas"/>
              </a:rPr>
              <a:t>" </a:t>
            </a:r>
            <a:r>
              <a:rPr lang="en" sz="4000">
                <a:latin typeface="Consolas"/>
              </a:rPr>
              <a:t>has been  roots word from the Greek language.</a:t>
            </a:r>
            <a:endParaRPr lang="th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E5F8135-3EC8-4004-80BF-1C834F6F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344" y="3792031"/>
            <a:ext cx="3565525" cy="2523817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Mimetismos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+ </a:t>
            </a:r>
            <a:r>
              <a:rPr lang="en-US" sz="2000" dirty="0"/>
              <a:t>Gene 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=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การแพร่การจายถ่ายทอดด้วยวิธีเลียนแบบ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105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4" descr="รูปภาพประกอบด้วย ข้อความ, บุคคล, ในอาคาร, อ่อนวัย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BEB719A9-FC08-431D-B932-CD6C51DFB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4612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7" descr="รูปภาพประกอบด้วย บุคคล, ผู้หญิง, แมว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0F8068D7-AF81-4830-A4DE-E7495D443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9815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F30C8D-27E6-4747-8FE5-433CEE05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DBC9EB-645F-49A8-A6BF-00E7D8BA4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ข้อความ, บุคคล, ผนัง, ในอาคาร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2AC94FC4-13F7-4E5A-8665-5AF556892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6708"/>
          <a:stretch/>
        </p:blipFill>
        <p:spPr>
          <a:xfrm>
            <a:off x="431646" y="437763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8835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88E896-3384-4019-9C47-7E0EB669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4" descr="รูปภาพประกอบด้วย ข้อควา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46020A11-82F5-4337-B258-D33F26065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7939" y="549275"/>
            <a:ext cx="576103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56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DA33DA-844E-4E88-A0D9-F8B395A8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4978011" cy="1997855"/>
          </a:xfrm>
        </p:spPr>
        <p:txBody>
          <a:bodyPr wrap="square" anchor="b">
            <a:normAutofit/>
          </a:bodyPr>
          <a:lstStyle/>
          <a:p>
            <a:br>
              <a:rPr lang="en-US" dirty="0"/>
            </a:br>
            <a:r>
              <a:rPr lang="th-TH">
                <a:ea typeface="+mj-lt"/>
                <a:cs typeface="+mj-lt"/>
              </a:rPr>
              <a:t>melody</a:t>
            </a:r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A95065-ABB8-4A98-B058-1724CE03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ลูกศร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9BE6E217-D87C-4FA8-958F-4E8B79668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250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F9515A-9C45-48C6-A4AF-77AB8814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" sz="4400">
                <a:latin typeface="Consolas"/>
              </a:rPr>
              <a:t>catchphrase</a:t>
            </a:r>
            <a:endParaRPr lang="th-TH" sz="4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43102C-EC8F-47C3-BDB1-F25D4919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ข้อความ, บุคคล, ทำท่าทาง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16AB2F7E-CDF2-4527-A174-9A008E365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4" r="1" b="6876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4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34276CC5-E9B2-4507-A954-988F7241A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00" b="18000"/>
          <a:stretch/>
        </p:blipFill>
        <p:spPr>
          <a:xfrm>
            <a:off x="120825" y="-585429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156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6E1AF2-37B2-46BF-983B-D6A890A9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br>
              <a:rPr lang="en-US"/>
            </a:br>
            <a:r>
              <a:rPr lang="th-TH">
                <a:ea typeface="+mj-lt"/>
                <a:cs typeface="+mj-lt"/>
              </a:rPr>
              <a:t>fashion</a:t>
            </a:r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9A14B-C787-425B-98F3-657DDB29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รูปภาพ 4" descr="รูปภาพประกอบด้วย บุคคล, ในอาคาร, สีแดง, สวมใส่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D306A081-F188-42C9-9283-FD6AA88F8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r="23248" b="-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19B20-E44C-419D-B34E-45C354C8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2" y="549275"/>
            <a:ext cx="3565524" cy="1997855"/>
          </a:xfrm>
        </p:spPr>
        <p:txBody>
          <a:bodyPr wrap="square" anchor="b">
            <a:normAutofit fontScale="90000"/>
          </a:bodyPr>
          <a:lstStyle/>
          <a:p>
            <a:r>
              <a:rPr lang="th-TH" err="1"/>
              <a:t>Baby</a:t>
            </a:r>
            <a:r>
              <a:rPr lang="th-TH"/>
              <a:t> </a:t>
            </a:r>
            <a:r>
              <a:rPr lang="th-TH" err="1"/>
              <a:t>dancing</a:t>
            </a:r>
            <a:r>
              <a:rPr lang="th-TH"/>
              <a:t> cha-cha-cha</a:t>
            </a:r>
          </a:p>
        </p:txBody>
      </p:sp>
      <p:pic>
        <p:nvPicPr>
          <p:cNvPr id="4" name="รูปภาพ 4" descr="รูปภาพประกอบด้วย กีฬา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id="{167321AC-684D-487B-9565-011DA6D50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07" y="549275"/>
            <a:ext cx="6335396" cy="5759451"/>
          </a:xfrm>
          <a:custGeom>
            <a:avLst/>
            <a:gdLst/>
            <a:ahLst/>
            <a:cxnLst/>
            <a:rect l="l" t="t" r="r" b="b"/>
            <a:pathLst>
              <a:path w="6973882" h="5759451">
                <a:moveTo>
                  <a:pt x="0" y="0"/>
                </a:moveTo>
                <a:lnTo>
                  <a:pt x="6973882" y="0"/>
                </a:lnTo>
                <a:lnTo>
                  <a:pt x="6973882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8DD439-8CD8-4885-AC1B-295FA06C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611" y="2677306"/>
            <a:ext cx="3565525" cy="3415519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3E50C4-0603-4524-A349-442067B8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5125" y="44325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4992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43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43</vt:i4>
      </vt:variant>
    </vt:vector>
  </HeadingPairs>
  <TitlesOfParts>
    <vt:vector size="44" baseType="lpstr">
      <vt:lpstr>3DFloatVTI</vt:lpstr>
      <vt:lpstr>Meme guidelines</vt:lpstr>
      <vt:lpstr>The first memetic book was written by Richard Dawkins</vt:lpstr>
      <vt:lpstr>The term meme (from the Greek mimema, meaning “imitated”) was introduced in 1976 by British evolutionary biologist Richard Dawkins in his work The Selfish Gene.</vt:lpstr>
      <vt:lpstr> "meme" has been  roots word from the Greek language.</vt:lpstr>
      <vt:lpstr> melody</vt:lpstr>
      <vt:lpstr>catchphrase</vt:lpstr>
      <vt:lpstr>งานนำเสนอ PowerPoint</vt:lpstr>
      <vt:lpstr> fashion</vt:lpstr>
      <vt:lpstr>Baby dancing cha-cha-cha</vt:lpstr>
      <vt:lpstr>Gavin Thomas</vt:lpstr>
      <vt:lpstr>Gavin  Thomas</vt:lpstr>
      <vt:lpstr>Gavin   Thomas</vt:lpstr>
      <vt:lpstr>Gavin Thomas</vt:lpstr>
      <vt:lpstr>Gavin Thomas</vt:lpstr>
      <vt:lpstr>Gavin  Thomas</vt:lpstr>
      <vt:lpstr>oshita Iheme</vt:lpstr>
      <vt:lpstr>oshita  Iheme</vt:lpstr>
      <vt:lpstr>oshita  Iheme</vt:lpstr>
      <vt:lpstr>oshita  Iheme</vt:lpstr>
      <vt:lpstr>oshita  Iheme</vt:lpstr>
      <vt:lpstr>Disaster girl by Zoe Roth</vt:lpstr>
      <vt:lpstr> The cat forced a smile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swarming cat</vt:lpstr>
      <vt:lpstr>งานนำเสนอ PowerPoint</vt:lpstr>
      <vt:lpstr>งานนำเสนอ PowerPoint</vt:lpstr>
      <vt:lpstr>งานนำเสนอ PowerPoint</vt:lpstr>
      <vt:lpstr>Foever alone</vt:lpstr>
      <vt:lpstr>me gusta</vt:lpstr>
      <vt:lpstr>y u no guy</vt:lpstr>
      <vt:lpstr>nyan cat</vt:lpstr>
      <vt:lpstr>neil degrasse tyson reaction</vt:lpstr>
      <vt:lpstr>overly  attached girlfriend</vt:lpstr>
      <vt:lpstr>Drake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/>
  <cp:lastModifiedBy/>
  <cp:revision>252</cp:revision>
  <dcterms:created xsi:type="dcterms:W3CDTF">2022-02-14T04:17:04Z</dcterms:created>
  <dcterms:modified xsi:type="dcterms:W3CDTF">2022-11-27T07:53:59Z</dcterms:modified>
</cp:coreProperties>
</file>