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CCA"/>
          </a:solidFill>
        </a:fill>
      </a:tcStyle>
    </a:wholeTbl>
    <a:band2H>
      <a:tcTxStyle/>
      <a:tcStyle>
        <a:tcBdr/>
        <a:fill>
          <a:solidFill>
            <a:srgbClr val="FFE7E6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C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800000"/>
              </a:solidFill>
              <a:prstDash val="solid"/>
              <a:round/>
            </a:ln>
          </a:top>
          <a:bottom>
            <a:ln w="25400" cap="flat">
              <a:solidFill>
                <a:srgbClr val="8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00000"/>
              </a:solidFill>
              <a:prstDash val="solid"/>
              <a:round/>
            </a:ln>
          </a:top>
          <a:bottom>
            <a:ln w="25400" cap="flat">
              <a:solidFill>
                <a:srgbClr val="8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ACA"/>
          </a:solidFill>
        </a:fill>
      </a:tcStyle>
    </a:wholeTbl>
    <a:band2H>
      <a:tcTxStyle/>
      <a:tcStyle>
        <a:tcBdr/>
        <a:fill>
          <a:solidFill>
            <a:srgbClr val="ECE6E6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 snapToGrid="0">
      <p:cViewPr varScale="1">
        <p:scale>
          <a:sx n="107" d="100"/>
          <a:sy n="107" d="100"/>
        </p:scale>
        <p:origin x="1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"/>
          <p:cNvGrpSpPr/>
          <p:nvPr/>
        </p:nvGrpSpPr>
        <p:grpSpPr>
          <a:xfrm>
            <a:off x="0" y="0"/>
            <a:ext cx="9159875" cy="6858000"/>
            <a:chOff x="0" y="0"/>
            <a:chExt cx="9159875" cy="6858000"/>
          </a:xfrm>
        </p:grpSpPr>
        <p:sp>
          <p:nvSpPr>
            <p:cNvPr id="2" name="Rectangle"/>
            <p:cNvSpPr/>
            <p:nvPr/>
          </p:nvSpPr>
          <p:spPr>
            <a:xfrm>
              <a:off x="8305800" y="1587"/>
              <a:ext cx="838200" cy="6856413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F0F0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Rectangle"/>
            <p:cNvSpPr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Rectangle"/>
            <p:cNvSpPr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Rectangle"/>
            <p:cNvSpPr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Rectangle"/>
            <p:cNvSpPr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Rectangle"/>
            <p:cNvSpPr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Rectangle"/>
            <p:cNvSpPr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11B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 flip="none" rotWithShape="1">
              <a:gsLst>
                <a:gs pos="0">
                  <a:srgbClr val="4C19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Rectangle"/>
            <p:cNvSpPr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Rectangle"/>
            <p:cNvSpPr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Rectangle"/>
            <p:cNvSpPr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rgbClr val="602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Rectangle"/>
            <p:cNvSpPr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rgbClr val="602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Rectangle"/>
            <p:cNvSpPr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D1F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Rectangle"/>
            <p:cNvSpPr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Rectangle"/>
            <p:cNvSpPr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Rectangle"/>
            <p:cNvSpPr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Rectangle"/>
            <p:cNvSpPr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D1F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Rectangle"/>
            <p:cNvSpPr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Rectangle"/>
            <p:cNvSpPr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/>
            <p:cNvSpPr/>
            <p:nvPr/>
          </p:nvSpPr>
          <p:spPr>
            <a:xfrm>
              <a:off x="1587" y="6151562"/>
              <a:ext cx="9144001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689"/>
                  </a:lnTo>
                  <a:lnTo>
                    <a:pt x="21375" y="4174"/>
                  </a:lnTo>
                  <a:lnTo>
                    <a:pt x="21172" y="4417"/>
                  </a:lnTo>
                  <a:lnTo>
                    <a:pt x="20790" y="4417"/>
                  </a:lnTo>
                  <a:lnTo>
                    <a:pt x="20655" y="4174"/>
                  </a:lnTo>
                  <a:lnTo>
                    <a:pt x="20588" y="4174"/>
                  </a:lnTo>
                  <a:lnTo>
                    <a:pt x="20498" y="3689"/>
                  </a:lnTo>
                  <a:lnTo>
                    <a:pt x="20452" y="3689"/>
                  </a:lnTo>
                  <a:lnTo>
                    <a:pt x="20452" y="3398"/>
                  </a:lnTo>
                  <a:lnTo>
                    <a:pt x="20430" y="3398"/>
                  </a:lnTo>
                  <a:lnTo>
                    <a:pt x="20430" y="2670"/>
                  </a:lnTo>
                  <a:lnTo>
                    <a:pt x="20408" y="2427"/>
                  </a:lnTo>
                  <a:lnTo>
                    <a:pt x="20408" y="2136"/>
                  </a:lnTo>
                  <a:lnTo>
                    <a:pt x="20385" y="1893"/>
                  </a:lnTo>
                  <a:lnTo>
                    <a:pt x="20340" y="1650"/>
                  </a:lnTo>
                  <a:lnTo>
                    <a:pt x="20318" y="1408"/>
                  </a:lnTo>
                  <a:lnTo>
                    <a:pt x="20302" y="874"/>
                  </a:lnTo>
                  <a:lnTo>
                    <a:pt x="20254" y="777"/>
                  </a:lnTo>
                  <a:lnTo>
                    <a:pt x="20198" y="485"/>
                  </a:lnTo>
                  <a:lnTo>
                    <a:pt x="20130" y="340"/>
                  </a:lnTo>
                  <a:lnTo>
                    <a:pt x="19995" y="340"/>
                  </a:lnTo>
                  <a:lnTo>
                    <a:pt x="19672" y="485"/>
                  </a:lnTo>
                  <a:lnTo>
                    <a:pt x="19290" y="340"/>
                  </a:lnTo>
                  <a:lnTo>
                    <a:pt x="19088" y="777"/>
                  </a:lnTo>
                  <a:lnTo>
                    <a:pt x="18941" y="1068"/>
                  </a:lnTo>
                  <a:lnTo>
                    <a:pt x="18885" y="1456"/>
                  </a:lnTo>
                  <a:lnTo>
                    <a:pt x="18832" y="1893"/>
                  </a:lnTo>
                  <a:lnTo>
                    <a:pt x="18788" y="2136"/>
                  </a:lnTo>
                  <a:lnTo>
                    <a:pt x="18698" y="2670"/>
                  </a:lnTo>
                  <a:lnTo>
                    <a:pt x="18562" y="3398"/>
                  </a:lnTo>
                  <a:lnTo>
                    <a:pt x="18450" y="4174"/>
                  </a:lnTo>
                  <a:lnTo>
                    <a:pt x="18315" y="4660"/>
                  </a:lnTo>
                  <a:lnTo>
                    <a:pt x="18202" y="4951"/>
                  </a:lnTo>
                  <a:lnTo>
                    <a:pt x="17978" y="5436"/>
                  </a:lnTo>
                  <a:lnTo>
                    <a:pt x="17775" y="5436"/>
                  </a:lnTo>
                  <a:lnTo>
                    <a:pt x="17685" y="5194"/>
                  </a:lnTo>
                  <a:lnTo>
                    <a:pt x="17618" y="4951"/>
                  </a:lnTo>
                  <a:lnTo>
                    <a:pt x="17528" y="4660"/>
                  </a:lnTo>
                  <a:lnTo>
                    <a:pt x="17482" y="4417"/>
                  </a:lnTo>
                  <a:lnTo>
                    <a:pt x="17415" y="4174"/>
                  </a:lnTo>
                  <a:lnTo>
                    <a:pt x="17366" y="3204"/>
                  </a:lnTo>
                  <a:lnTo>
                    <a:pt x="17314" y="2039"/>
                  </a:lnTo>
                  <a:lnTo>
                    <a:pt x="17242" y="1213"/>
                  </a:lnTo>
                  <a:lnTo>
                    <a:pt x="17190" y="631"/>
                  </a:lnTo>
                  <a:lnTo>
                    <a:pt x="17119" y="194"/>
                  </a:lnTo>
                  <a:lnTo>
                    <a:pt x="17006" y="146"/>
                  </a:lnTo>
                  <a:lnTo>
                    <a:pt x="16928" y="437"/>
                  </a:lnTo>
                  <a:lnTo>
                    <a:pt x="16852" y="874"/>
                  </a:lnTo>
                  <a:lnTo>
                    <a:pt x="16766" y="1116"/>
                  </a:lnTo>
                  <a:lnTo>
                    <a:pt x="16650" y="1408"/>
                  </a:lnTo>
                  <a:lnTo>
                    <a:pt x="16538" y="1893"/>
                  </a:lnTo>
                  <a:lnTo>
                    <a:pt x="16402" y="2427"/>
                  </a:lnTo>
                  <a:lnTo>
                    <a:pt x="16245" y="2912"/>
                  </a:lnTo>
                  <a:lnTo>
                    <a:pt x="16065" y="3689"/>
                  </a:lnTo>
                  <a:lnTo>
                    <a:pt x="15885" y="3932"/>
                  </a:lnTo>
                  <a:lnTo>
                    <a:pt x="15686" y="4417"/>
                  </a:lnTo>
                  <a:lnTo>
                    <a:pt x="15480" y="4660"/>
                  </a:lnTo>
                  <a:lnTo>
                    <a:pt x="15278" y="4951"/>
                  </a:lnTo>
                  <a:lnTo>
                    <a:pt x="14288" y="4951"/>
                  </a:lnTo>
                  <a:lnTo>
                    <a:pt x="14108" y="4660"/>
                  </a:lnTo>
                  <a:lnTo>
                    <a:pt x="13972" y="4417"/>
                  </a:lnTo>
                  <a:lnTo>
                    <a:pt x="13815" y="3932"/>
                  </a:lnTo>
                  <a:lnTo>
                    <a:pt x="13702" y="3689"/>
                  </a:lnTo>
                  <a:lnTo>
                    <a:pt x="13658" y="3398"/>
                  </a:lnTo>
                  <a:lnTo>
                    <a:pt x="13612" y="3155"/>
                  </a:lnTo>
                  <a:lnTo>
                    <a:pt x="13545" y="2912"/>
                  </a:lnTo>
                  <a:lnTo>
                    <a:pt x="13478" y="2427"/>
                  </a:lnTo>
                  <a:lnTo>
                    <a:pt x="13410" y="2427"/>
                  </a:lnTo>
                  <a:lnTo>
                    <a:pt x="13342" y="2136"/>
                  </a:lnTo>
                  <a:lnTo>
                    <a:pt x="13230" y="2136"/>
                  </a:lnTo>
                  <a:lnTo>
                    <a:pt x="13185" y="2427"/>
                  </a:lnTo>
                  <a:lnTo>
                    <a:pt x="13140" y="2427"/>
                  </a:lnTo>
                  <a:lnTo>
                    <a:pt x="13095" y="2670"/>
                  </a:lnTo>
                  <a:lnTo>
                    <a:pt x="13050" y="2670"/>
                  </a:lnTo>
                  <a:lnTo>
                    <a:pt x="13005" y="3155"/>
                  </a:lnTo>
                  <a:lnTo>
                    <a:pt x="12960" y="3398"/>
                  </a:lnTo>
                  <a:lnTo>
                    <a:pt x="12938" y="3398"/>
                  </a:lnTo>
                  <a:lnTo>
                    <a:pt x="12825" y="3689"/>
                  </a:lnTo>
                  <a:lnTo>
                    <a:pt x="12488" y="3932"/>
                  </a:lnTo>
                  <a:lnTo>
                    <a:pt x="12015" y="4417"/>
                  </a:lnTo>
                  <a:lnTo>
                    <a:pt x="11722" y="4951"/>
                  </a:lnTo>
                  <a:lnTo>
                    <a:pt x="11430" y="5436"/>
                  </a:lnTo>
                  <a:lnTo>
                    <a:pt x="11138" y="5970"/>
                  </a:lnTo>
                  <a:lnTo>
                    <a:pt x="10890" y="6213"/>
                  </a:lnTo>
                  <a:lnTo>
                    <a:pt x="10462" y="6213"/>
                  </a:lnTo>
                  <a:lnTo>
                    <a:pt x="10372" y="5970"/>
                  </a:lnTo>
                  <a:lnTo>
                    <a:pt x="10282" y="5679"/>
                  </a:lnTo>
                  <a:lnTo>
                    <a:pt x="10148" y="5194"/>
                  </a:lnTo>
                  <a:lnTo>
                    <a:pt x="10140" y="4029"/>
                  </a:lnTo>
                  <a:lnTo>
                    <a:pt x="10162" y="2718"/>
                  </a:lnTo>
                  <a:lnTo>
                    <a:pt x="10162" y="1747"/>
                  </a:lnTo>
                  <a:lnTo>
                    <a:pt x="10110" y="1213"/>
                  </a:lnTo>
                  <a:lnTo>
                    <a:pt x="10020" y="1747"/>
                  </a:lnTo>
                  <a:lnTo>
                    <a:pt x="9968" y="2427"/>
                  </a:lnTo>
                  <a:lnTo>
                    <a:pt x="9892" y="2912"/>
                  </a:lnTo>
                  <a:lnTo>
                    <a:pt x="9802" y="3689"/>
                  </a:lnTo>
                  <a:lnTo>
                    <a:pt x="9712" y="4077"/>
                  </a:lnTo>
                  <a:lnTo>
                    <a:pt x="9592" y="4611"/>
                  </a:lnTo>
                  <a:lnTo>
                    <a:pt x="9510" y="4757"/>
                  </a:lnTo>
                  <a:lnTo>
                    <a:pt x="9405" y="4951"/>
                  </a:lnTo>
                  <a:lnTo>
                    <a:pt x="9292" y="5097"/>
                  </a:lnTo>
                  <a:lnTo>
                    <a:pt x="9165" y="5291"/>
                  </a:lnTo>
                  <a:lnTo>
                    <a:pt x="9038" y="5339"/>
                  </a:lnTo>
                  <a:lnTo>
                    <a:pt x="8902" y="5194"/>
                  </a:lnTo>
                  <a:lnTo>
                    <a:pt x="8805" y="5000"/>
                  </a:lnTo>
                  <a:lnTo>
                    <a:pt x="8708" y="4417"/>
                  </a:lnTo>
                  <a:lnTo>
                    <a:pt x="8640" y="4174"/>
                  </a:lnTo>
                  <a:lnTo>
                    <a:pt x="8595" y="3932"/>
                  </a:lnTo>
                  <a:lnTo>
                    <a:pt x="8572" y="3689"/>
                  </a:lnTo>
                  <a:lnTo>
                    <a:pt x="8528" y="3398"/>
                  </a:lnTo>
                  <a:lnTo>
                    <a:pt x="8505" y="3155"/>
                  </a:lnTo>
                  <a:lnTo>
                    <a:pt x="8422" y="874"/>
                  </a:lnTo>
                  <a:lnTo>
                    <a:pt x="8340" y="0"/>
                  </a:lnTo>
                  <a:lnTo>
                    <a:pt x="8194" y="146"/>
                  </a:lnTo>
                  <a:lnTo>
                    <a:pt x="8085" y="777"/>
                  </a:lnTo>
                  <a:lnTo>
                    <a:pt x="7972" y="1068"/>
                  </a:lnTo>
                  <a:lnTo>
                    <a:pt x="7804" y="2378"/>
                  </a:lnTo>
                  <a:lnTo>
                    <a:pt x="7680" y="3107"/>
                  </a:lnTo>
                  <a:lnTo>
                    <a:pt x="7568" y="3689"/>
                  </a:lnTo>
                  <a:lnTo>
                    <a:pt x="7448" y="4660"/>
                  </a:lnTo>
                  <a:lnTo>
                    <a:pt x="7110" y="4951"/>
                  </a:lnTo>
                  <a:lnTo>
                    <a:pt x="6165" y="4951"/>
                  </a:lnTo>
                  <a:lnTo>
                    <a:pt x="6008" y="4660"/>
                  </a:lnTo>
                  <a:lnTo>
                    <a:pt x="5850" y="4417"/>
                  </a:lnTo>
                  <a:lnTo>
                    <a:pt x="5715" y="4174"/>
                  </a:lnTo>
                  <a:lnTo>
                    <a:pt x="5648" y="4174"/>
                  </a:lnTo>
                  <a:lnTo>
                    <a:pt x="5558" y="3689"/>
                  </a:lnTo>
                  <a:lnTo>
                    <a:pt x="5535" y="3398"/>
                  </a:lnTo>
                  <a:lnTo>
                    <a:pt x="5468" y="3155"/>
                  </a:lnTo>
                  <a:lnTo>
                    <a:pt x="5400" y="2670"/>
                  </a:lnTo>
                  <a:lnTo>
                    <a:pt x="5355" y="2427"/>
                  </a:lnTo>
                  <a:lnTo>
                    <a:pt x="5288" y="2427"/>
                  </a:lnTo>
                  <a:lnTo>
                    <a:pt x="5242" y="2136"/>
                  </a:lnTo>
                  <a:lnTo>
                    <a:pt x="5040" y="2136"/>
                  </a:lnTo>
                  <a:lnTo>
                    <a:pt x="4995" y="2427"/>
                  </a:lnTo>
                  <a:lnTo>
                    <a:pt x="4905" y="2670"/>
                  </a:lnTo>
                  <a:lnTo>
                    <a:pt x="4725" y="3398"/>
                  </a:lnTo>
                  <a:lnTo>
                    <a:pt x="4568" y="4174"/>
                  </a:lnTo>
                  <a:lnTo>
                    <a:pt x="4410" y="4660"/>
                  </a:lnTo>
                  <a:lnTo>
                    <a:pt x="4275" y="5194"/>
                  </a:lnTo>
                  <a:lnTo>
                    <a:pt x="4118" y="5679"/>
                  </a:lnTo>
                  <a:lnTo>
                    <a:pt x="3982" y="6213"/>
                  </a:lnTo>
                  <a:lnTo>
                    <a:pt x="3825" y="6456"/>
                  </a:lnTo>
                  <a:lnTo>
                    <a:pt x="3555" y="6941"/>
                  </a:lnTo>
                  <a:lnTo>
                    <a:pt x="3308" y="7232"/>
                  </a:lnTo>
                  <a:lnTo>
                    <a:pt x="3082" y="7232"/>
                  </a:lnTo>
                  <a:lnTo>
                    <a:pt x="2858" y="6941"/>
                  </a:lnTo>
                  <a:lnTo>
                    <a:pt x="2655" y="6698"/>
                  </a:lnTo>
                  <a:lnTo>
                    <a:pt x="2452" y="6213"/>
                  </a:lnTo>
                  <a:lnTo>
                    <a:pt x="2295" y="5679"/>
                  </a:lnTo>
                  <a:lnTo>
                    <a:pt x="2138" y="5194"/>
                  </a:lnTo>
                  <a:lnTo>
                    <a:pt x="2002" y="4660"/>
                  </a:lnTo>
                  <a:lnTo>
                    <a:pt x="1890" y="4174"/>
                  </a:lnTo>
                  <a:lnTo>
                    <a:pt x="1800" y="3689"/>
                  </a:lnTo>
                  <a:lnTo>
                    <a:pt x="1732" y="3155"/>
                  </a:lnTo>
                  <a:lnTo>
                    <a:pt x="1665" y="2670"/>
                  </a:lnTo>
                  <a:lnTo>
                    <a:pt x="1598" y="2136"/>
                  </a:lnTo>
                  <a:lnTo>
                    <a:pt x="1530" y="1650"/>
                  </a:lnTo>
                  <a:lnTo>
                    <a:pt x="1440" y="1650"/>
                  </a:lnTo>
                  <a:lnTo>
                    <a:pt x="1395" y="2136"/>
                  </a:lnTo>
                  <a:lnTo>
                    <a:pt x="1350" y="2670"/>
                  </a:lnTo>
                  <a:lnTo>
                    <a:pt x="1282" y="3398"/>
                  </a:lnTo>
                  <a:lnTo>
                    <a:pt x="1260" y="3689"/>
                  </a:lnTo>
                  <a:lnTo>
                    <a:pt x="1215" y="4174"/>
                  </a:lnTo>
                  <a:lnTo>
                    <a:pt x="1080" y="4660"/>
                  </a:lnTo>
                  <a:lnTo>
                    <a:pt x="990" y="4951"/>
                  </a:lnTo>
                  <a:lnTo>
                    <a:pt x="810" y="5436"/>
                  </a:lnTo>
                  <a:lnTo>
                    <a:pt x="720" y="5436"/>
                  </a:lnTo>
                  <a:lnTo>
                    <a:pt x="630" y="5679"/>
                  </a:lnTo>
                  <a:lnTo>
                    <a:pt x="450" y="5679"/>
                  </a:lnTo>
                  <a:lnTo>
                    <a:pt x="338" y="5436"/>
                  </a:lnTo>
                  <a:lnTo>
                    <a:pt x="248" y="5436"/>
                  </a:lnTo>
                  <a:lnTo>
                    <a:pt x="158" y="5194"/>
                  </a:lnTo>
                  <a:lnTo>
                    <a:pt x="90" y="4951"/>
                  </a:lnTo>
                  <a:lnTo>
                    <a:pt x="0" y="466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0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Line"/>
            <p:cNvSpPr/>
            <p:nvPr/>
          </p:nvSpPr>
          <p:spPr>
            <a:xfrm>
              <a:off x="0" y="6138862"/>
              <a:ext cx="9159875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3" y="2979"/>
                  </a:moveTo>
                  <a:lnTo>
                    <a:pt x="19193" y="3228"/>
                  </a:lnTo>
                  <a:lnTo>
                    <a:pt x="19024" y="3724"/>
                  </a:lnTo>
                  <a:lnTo>
                    <a:pt x="18901" y="4717"/>
                  </a:lnTo>
                  <a:lnTo>
                    <a:pt x="18557" y="10428"/>
                  </a:lnTo>
                  <a:lnTo>
                    <a:pt x="18444" y="12662"/>
                  </a:lnTo>
                  <a:lnTo>
                    <a:pt x="18309" y="14152"/>
                  </a:lnTo>
                  <a:lnTo>
                    <a:pt x="17973" y="16386"/>
                  </a:lnTo>
                  <a:lnTo>
                    <a:pt x="17774" y="16386"/>
                  </a:lnTo>
                  <a:lnTo>
                    <a:pt x="17684" y="15641"/>
                  </a:lnTo>
                  <a:lnTo>
                    <a:pt x="17617" y="14897"/>
                  </a:lnTo>
                  <a:lnTo>
                    <a:pt x="17527" y="14152"/>
                  </a:lnTo>
                  <a:lnTo>
                    <a:pt x="17482" y="13407"/>
                  </a:lnTo>
                  <a:lnTo>
                    <a:pt x="17415" y="12662"/>
                  </a:lnTo>
                  <a:lnTo>
                    <a:pt x="17370" y="11917"/>
                  </a:lnTo>
                  <a:lnTo>
                    <a:pt x="17347" y="10428"/>
                  </a:lnTo>
                  <a:lnTo>
                    <a:pt x="17325" y="9683"/>
                  </a:lnTo>
                  <a:lnTo>
                    <a:pt x="17280" y="6703"/>
                  </a:lnTo>
                  <a:lnTo>
                    <a:pt x="17213" y="4469"/>
                  </a:lnTo>
                  <a:lnTo>
                    <a:pt x="17078" y="2234"/>
                  </a:lnTo>
                  <a:lnTo>
                    <a:pt x="16943" y="2234"/>
                  </a:lnTo>
                  <a:lnTo>
                    <a:pt x="16763" y="3724"/>
                  </a:lnTo>
                  <a:lnTo>
                    <a:pt x="16655" y="4469"/>
                  </a:lnTo>
                  <a:lnTo>
                    <a:pt x="16543" y="5959"/>
                  </a:lnTo>
                  <a:lnTo>
                    <a:pt x="16408" y="7448"/>
                  </a:lnTo>
                  <a:lnTo>
                    <a:pt x="16251" y="8938"/>
                  </a:lnTo>
                  <a:lnTo>
                    <a:pt x="16048" y="11172"/>
                  </a:lnTo>
                  <a:lnTo>
                    <a:pt x="15869" y="11917"/>
                  </a:lnTo>
                  <a:lnTo>
                    <a:pt x="15670" y="13407"/>
                  </a:lnTo>
                  <a:lnTo>
                    <a:pt x="15266" y="14897"/>
                  </a:lnTo>
                  <a:lnTo>
                    <a:pt x="14281" y="14897"/>
                  </a:lnTo>
                  <a:lnTo>
                    <a:pt x="14102" y="14152"/>
                  </a:lnTo>
                  <a:lnTo>
                    <a:pt x="13967" y="13407"/>
                  </a:lnTo>
                  <a:lnTo>
                    <a:pt x="13810" y="11917"/>
                  </a:lnTo>
                  <a:lnTo>
                    <a:pt x="13697" y="11172"/>
                  </a:lnTo>
                  <a:lnTo>
                    <a:pt x="13608" y="9683"/>
                  </a:lnTo>
                  <a:lnTo>
                    <a:pt x="13540" y="8938"/>
                  </a:lnTo>
                  <a:lnTo>
                    <a:pt x="13477" y="7448"/>
                  </a:lnTo>
                  <a:lnTo>
                    <a:pt x="13409" y="7448"/>
                  </a:lnTo>
                  <a:lnTo>
                    <a:pt x="13342" y="6703"/>
                  </a:lnTo>
                  <a:lnTo>
                    <a:pt x="13230" y="6703"/>
                  </a:lnTo>
                  <a:lnTo>
                    <a:pt x="13185" y="7448"/>
                  </a:lnTo>
                  <a:lnTo>
                    <a:pt x="13140" y="7448"/>
                  </a:lnTo>
                  <a:lnTo>
                    <a:pt x="13095" y="8193"/>
                  </a:lnTo>
                  <a:lnTo>
                    <a:pt x="13050" y="8193"/>
                  </a:lnTo>
                  <a:lnTo>
                    <a:pt x="13005" y="9683"/>
                  </a:lnTo>
                  <a:lnTo>
                    <a:pt x="12960" y="10428"/>
                  </a:lnTo>
                  <a:lnTo>
                    <a:pt x="12938" y="10428"/>
                  </a:lnTo>
                  <a:lnTo>
                    <a:pt x="12825" y="11172"/>
                  </a:lnTo>
                  <a:lnTo>
                    <a:pt x="12488" y="11917"/>
                  </a:lnTo>
                  <a:lnTo>
                    <a:pt x="11998" y="13407"/>
                  </a:lnTo>
                  <a:lnTo>
                    <a:pt x="11414" y="16386"/>
                  </a:lnTo>
                  <a:lnTo>
                    <a:pt x="11126" y="17876"/>
                  </a:lnTo>
                  <a:lnTo>
                    <a:pt x="10879" y="18621"/>
                  </a:lnTo>
                  <a:lnTo>
                    <a:pt x="10452" y="18621"/>
                  </a:lnTo>
                  <a:lnTo>
                    <a:pt x="10272" y="17131"/>
                  </a:lnTo>
                  <a:lnTo>
                    <a:pt x="10209" y="16386"/>
                  </a:lnTo>
                  <a:lnTo>
                    <a:pt x="10141" y="15641"/>
                  </a:lnTo>
                  <a:lnTo>
                    <a:pt x="10119" y="11917"/>
                  </a:lnTo>
                  <a:lnTo>
                    <a:pt x="10119" y="9683"/>
                  </a:lnTo>
                  <a:lnTo>
                    <a:pt x="10141" y="5214"/>
                  </a:lnTo>
                  <a:lnTo>
                    <a:pt x="10096" y="4469"/>
                  </a:lnTo>
                  <a:lnTo>
                    <a:pt x="10006" y="5214"/>
                  </a:lnTo>
                  <a:lnTo>
                    <a:pt x="9961" y="7448"/>
                  </a:lnTo>
                  <a:lnTo>
                    <a:pt x="9894" y="8938"/>
                  </a:lnTo>
                  <a:lnTo>
                    <a:pt x="9804" y="11172"/>
                  </a:lnTo>
                  <a:lnTo>
                    <a:pt x="9714" y="12662"/>
                  </a:lnTo>
                  <a:lnTo>
                    <a:pt x="9580" y="14152"/>
                  </a:lnTo>
                  <a:lnTo>
                    <a:pt x="9512" y="14152"/>
                  </a:lnTo>
                  <a:lnTo>
                    <a:pt x="9288" y="15641"/>
                  </a:lnTo>
                  <a:lnTo>
                    <a:pt x="9157" y="15641"/>
                  </a:lnTo>
                  <a:lnTo>
                    <a:pt x="9044" y="16386"/>
                  </a:lnTo>
                  <a:lnTo>
                    <a:pt x="8910" y="15641"/>
                  </a:lnTo>
                  <a:lnTo>
                    <a:pt x="8797" y="14897"/>
                  </a:lnTo>
                  <a:lnTo>
                    <a:pt x="8707" y="13407"/>
                  </a:lnTo>
                  <a:lnTo>
                    <a:pt x="8640" y="12662"/>
                  </a:lnTo>
                  <a:lnTo>
                    <a:pt x="8595" y="11917"/>
                  </a:lnTo>
                  <a:lnTo>
                    <a:pt x="8573" y="11172"/>
                  </a:lnTo>
                  <a:lnTo>
                    <a:pt x="8528" y="10428"/>
                  </a:lnTo>
                  <a:lnTo>
                    <a:pt x="8505" y="9683"/>
                  </a:lnTo>
                  <a:lnTo>
                    <a:pt x="8423" y="7076"/>
                  </a:lnTo>
                  <a:lnTo>
                    <a:pt x="8397" y="4345"/>
                  </a:lnTo>
                  <a:lnTo>
                    <a:pt x="8341" y="2234"/>
                  </a:lnTo>
                  <a:lnTo>
                    <a:pt x="8266" y="2234"/>
                  </a:lnTo>
                  <a:lnTo>
                    <a:pt x="8131" y="2979"/>
                  </a:lnTo>
                  <a:lnTo>
                    <a:pt x="8052" y="4469"/>
                  </a:lnTo>
                  <a:lnTo>
                    <a:pt x="7962" y="6331"/>
                  </a:lnTo>
                  <a:lnTo>
                    <a:pt x="7850" y="7448"/>
                  </a:lnTo>
                  <a:lnTo>
                    <a:pt x="7760" y="8938"/>
                  </a:lnTo>
                  <a:lnTo>
                    <a:pt x="7659" y="10800"/>
                  </a:lnTo>
                  <a:lnTo>
                    <a:pt x="7513" y="12662"/>
                  </a:lnTo>
                  <a:lnTo>
                    <a:pt x="7401" y="14152"/>
                  </a:lnTo>
                  <a:lnTo>
                    <a:pt x="7289" y="14897"/>
                  </a:lnTo>
                  <a:lnTo>
                    <a:pt x="6154" y="14897"/>
                  </a:lnTo>
                  <a:lnTo>
                    <a:pt x="5997" y="14152"/>
                  </a:lnTo>
                  <a:lnTo>
                    <a:pt x="5844" y="13407"/>
                  </a:lnTo>
                  <a:lnTo>
                    <a:pt x="5709" y="12662"/>
                  </a:lnTo>
                  <a:lnTo>
                    <a:pt x="5641" y="12662"/>
                  </a:lnTo>
                  <a:lnTo>
                    <a:pt x="5552" y="11172"/>
                  </a:lnTo>
                  <a:lnTo>
                    <a:pt x="5529" y="10428"/>
                  </a:lnTo>
                  <a:lnTo>
                    <a:pt x="5462" y="9683"/>
                  </a:lnTo>
                  <a:lnTo>
                    <a:pt x="5394" y="8193"/>
                  </a:lnTo>
                  <a:lnTo>
                    <a:pt x="5349" y="7448"/>
                  </a:lnTo>
                  <a:lnTo>
                    <a:pt x="5282" y="7448"/>
                  </a:lnTo>
                  <a:lnTo>
                    <a:pt x="5237" y="6703"/>
                  </a:lnTo>
                  <a:lnTo>
                    <a:pt x="5035" y="6703"/>
                  </a:lnTo>
                  <a:lnTo>
                    <a:pt x="4990" y="7448"/>
                  </a:lnTo>
                  <a:lnTo>
                    <a:pt x="4900" y="8193"/>
                  </a:lnTo>
                  <a:lnTo>
                    <a:pt x="4724" y="10428"/>
                  </a:lnTo>
                  <a:lnTo>
                    <a:pt x="4567" y="12662"/>
                  </a:lnTo>
                  <a:lnTo>
                    <a:pt x="4410" y="14152"/>
                  </a:lnTo>
                  <a:lnTo>
                    <a:pt x="4275" y="15641"/>
                  </a:lnTo>
                  <a:lnTo>
                    <a:pt x="3961" y="18621"/>
                  </a:lnTo>
                  <a:lnTo>
                    <a:pt x="3803" y="19366"/>
                  </a:lnTo>
                  <a:lnTo>
                    <a:pt x="3538" y="20855"/>
                  </a:lnTo>
                  <a:lnTo>
                    <a:pt x="3291" y="21600"/>
                  </a:lnTo>
                  <a:lnTo>
                    <a:pt x="3066" y="21600"/>
                  </a:lnTo>
                  <a:lnTo>
                    <a:pt x="2841" y="20855"/>
                  </a:lnTo>
                  <a:lnTo>
                    <a:pt x="2643" y="20110"/>
                  </a:lnTo>
                  <a:lnTo>
                    <a:pt x="2441" y="18621"/>
                  </a:lnTo>
                  <a:lnTo>
                    <a:pt x="2126" y="15641"/>
                  </a:lnTo>
                  <a:lnTo>
                    <a:pt x="1992" y="14152"/>
                  </a:lnTo>
                  <a:lnTo>
                    <a:pt x="1879" y="12662"/>
                  </a:lnTo>
                  <a:lnTo>
                    <a:pt x="1789" y="11172"/>
                  </a:lnTo>
                  <a:lnTo>
                    <a:pt x="1655" y="8193"/>
                  </a:lnTo>
                  <a:lnTo>
                    <a:pt x="1591" y="6703"/>
                  </a:lnTo>
                  <a:lnTo>
                    <a:pt x="1524" y="5214"/>
                  </a:lnTo>
                  <a:lnTo>
                    <a:pt x="1434" y="5214"/>
                  </a:lnTo>
                  <a:lnTo>
                    <a:pt x="1209" y="12662"/>
                  </a:lnTo>
                  <a:lnTo>
                    <a:pt x="1074" y="14152"/>
                  </a:lnTo>
                  <a:lnTo>
                    <a:pt x="805" y="16386"/>
                  </a:lnTo>
                  <a:lnTo>
                    <a:pt x="715" y="16386"/>
                  </a:lnTo>
                  <a:lnTo>
                    <a:pt x="625" y="17131"/>
                  </a:lnTo>
                  <a:lnTo>
                    <a:pt x="449" y="17131"/>
                  </a:lnTo>
                  <a:lnTo>
                    <a:pt x="337" y="16386"/>
                  </a:lnTo>
                  <a:lnTo>
                    <a:pt x="247" y="16386"/>
                  </a:lnTo>
                  <a:lnTo>
                    <a:pt x="157" y="15641"/>
                  </a:lnTo>
                  <a:lnTo>
                    <a:pt x="90" y="14897"/>
                  </a:lnTo>
                  <a:lnTo>
                    <a:pt x="0" y="14152"/>
                  </a:lnTo>
                  <a:lnTo>
                    <a:pt x="0" y="11917"/>
                  </a:lnTo>
                  <a:lnTo>
                    <a:pt x="90" y="12662"/>
                  </a:lnTo>
                  <a:lnTo>
                    <a:pt x="157" y="13407"/>
                  </a:lnTo>
                  <a:lnTo>
                    <a:pt x="247" y="14152"/>
                  </a:lnTo>
                  <a:lnTo>
                    <a:pt x="337" y="14152"/>
                  </a:lnTo>
                  <a:lnTo>
                    <a:pt x="449" y="14897"/>
                  </a:lnTo>
                  <a:lnTo>
                    <a:pt x="625" y="14897"/>
                  </a:lnTo>
                  <a:lnTo>
                    <a:pt x="715" y="14152"/>
                  </a:lnTo>
                  <a:lnTo>
                    <a:pt x="805" y="14152"/>
                  </a:lnTo>
                  <a:lnTo>
                    <a:pt x="1074" y="11917"/>
                  </a:lnTo>
                  <a:lnTo>
                    <a:pt x="1209" y="10428"/>
                  </a:lnTo>
                  <a:lnTo>
                    <a:pt x="1434" y="2979"/>
                  </a:lnTo>
                  <a:lnTo>
                    <a:pt x="1524" y="2979"/>
                  </a:lnTo>
                  <a:lnTo>
                    <a:pt x="1591" y="4469"/>
                  </a:lnTo>
                  <a:lnTo>
                    <a:pt x="1655" y="5959"/>
                  </a:lnTo>
                  <a:lnTo>
                    <a:pt x="1789" y="8938"/>
                  </a:lnTo>
                  <a:lnTo>
                    <a:pt x="1879" y="10428"/>
                  </a:lnTo>
                  <a:lnTo>
                    <a:pt x="1992" y="11917"/>
                  </a:lnTo>
                  <a:lnTo>
                    <a:pt x="2126" y="13407"/>
                  </a:lnTo>
                  <a:lnTo>
                    <a:pt x="2441" y="16386"/>
                  </a:lnTo>
                  <a:lnTo>
                    <a:pt x="2643" y="17876"/>
                  </a:lnTo>
                  <a:lnTo>
                    <a:pt x="2841" y="18621"/>
                  </a:lnTo>
                  <a:lnTo>
                    <a:pt x="3066" y="19366"/>
                  </a:lnTo>
                  <a:lnTo>
                    <a:pt x="3291" y="19366"/>
                  </a:lnTo>
                  <a:lnTo>
                    <a:pt x="3538" y="18621"/>
                  </a:lnTo>
                  <a:lnTo>
                    <a:pt x="3803" y="17131"/>
                  </a:lnTo>
                  <a:lnTo>
                    <a:pt x="3961" y="16386"/>
                  </a:lnTo>
                  <a:lnTo>
                    <a:pt x="4275" y="13407"/>
                  </a:lnTo>
                  <a:lnTo>
                    <a:pt x="4410" y="11917"/>
                  </a:lnTo>
                  <a:lnTo>
                    <a:pt x="4567" y="10428"/>
                  </a:lnTo>
                  <a:lnTo>
                    <a:pt x="4724" y="8193"/>
                  </a:lnTo>
                  <a:lnTo>
                    <a:pt x="4900" y="5959"/>
                  </a:lnTo>
                  <a:lnTo>
                    <a:pt x="4990" y="5214"/>
                  </a:lnTo>
                  <a:lnTo>
                    <a:pt x="5035" y="4469"/>
                  </a:lnTo>
                  <a:lnTo>
                    <a:pt x="5237" y="4469"/>
                  </a:lnTo>
                  <a:lnTo>
                    <a:pt x="5282" y="5214"/>
                  </a:lnTo>
                  <a:lnTo>
                    <a:pt x="5349" y="5214"/>
                  </a:lnTo>
                  <a:lnTo>
                    <a:pt x="5394" y="5959"/>
                  </a:lnTo>
                  <a:lnTo>
                    <a:pt x="5462" y="7448"/>
                  </a:lnTo>
                  <a:lnTo>
                    <a:pt x="5529" y="8193"/>
                  </a:lnTo>
                  <a:lnTo>
                    <a:pt x="5552" y="8938"/>
                  </a:lnTo>
                  <a:lnTo>
                    <a:pt x="5641" y="10428"/>
                  </a:lnTo>
                  <a:lnTo>
                    <a:pt x="5709" y="10428"/>
                  </a:lnTo>
                  <a:lnTo>
                    <a:pt x="5844" y="11172"/>
                  </a:lnTo>
                  <a:lnTo>
                    <a:pt x="5997" y="11917"/>
                  </a:lnTo>
                  <a:lnTo>
                    <a:pt x="6154" y="12662"/>
                  </a:lnTo>
                  <a:lnTo>
                    <a:pt x="7255" y="12662"/>
                  </a:lnTo>
                  <a:lnTo>
                    <a:pt x="7378" y="11917"/>
                  </a:lnTo>
                  <a:lnTo>
                    <a:pt x="7558" y="9559"/>
                  </a:lnTo>
                  <a:lnTo>
                    <a:pt x="7723" y="7076"/>
                  </a:lnTo>
                  <a:lnTo>
                    <a:pt x="7903" y="4717"/>
                  </a:lnTo>
                  <a:lnTo>
                    <a:pt x="8030" y="2234"/>
                  </a:lnTo>
                  <a:lnTo>
                    <a:pt x="8131" y="1117"/>
                  </a:lnTo>
                  <a:lnTo>
                    <a:pt x="8243" y="0"/>
                  </a:lnTo>
                  <a:lnTo>
                    <a:pt x="8367" y="372"/>
                  </a:lnTo>
                  <a:lnTo>
                    <a:pt x="8423" y="2979"/>
                  </a:lnTo>
                  <a:lnTo>
                    <a:pt x="8468" y="6331"/>
                  </a:lnTo>
                  <a:lnTo>
                    <a:pt x="8573" y="8938"/>
                  </a:lnTo>
                  <a:lnTo>
                    <a:pt x="8595" y="9683"/>
                  </a:lnTo>
                  <a:lnTo>
                    <a:pt x="8640" y="10428"/>
                  </a:lnTo>
                  <a:lnTo>
                    <a:pt x="8707" y="11172"/>
                  </a:lnTo>
                  <a:lnTo>
                    <a:pt x="8797" y="12662"/>
                  </a:lnTo>
                  <a:lnTo>
                    <a:pt x="8910" y="13407"/>
                  </a:lnTo>
                  <a:lnTo>
                    <a:pt x="9044" y="14152"/>
                  </a:lnTo>
                  <a:lnTo>
                    <a:pt x="9157" y="13407"/>
                  </a:lnTo>
                  <a:lnTo>
                    <a:pt x="9288" y="13407"/>
                  </a:lnTo>
                  <a:lnTo>
                    <a:pt x="9512" y="11917"/>
                  </a:lnTo>
                  <a:lnTo>
                    <a:pt x="9580" y="11917"/>
                  </a:lnTo>
                  <a:lnTo>
                    <a:pt x="9714" y="10428"/>
                  </a:lnTo>
                  <a:lnTo>
                    <a:pt x="9804" y="8938"/>
                  </a:lnTo>
                  <a:lnTo>
                    <a:pt x="9894" y="6703"/>
                  </a:lnTo>
                  <a:lnTo>
                    <a:pt x="9961" y="5214"/>
                  </a:lnTo>
                  <a:lnTo>
                    <a:pt x="10006" y="2979"/>
                  </a:lnTo>
                  <a:lnTo>
                    <a:pt x="10096" y="2234"/>
                  </a:lnTo>
                  <a:lnTo>
                    <a:pt x="10164" y="2979"/>
                  </a:lnTo>
                  <a:lnTo>
                    <a:pt x="10164" y="5959"/>
                  </a:lnTo>
                  <a:lnTo>
                    <a:pt x="10141" y="9683"/>
                  </a:lnTo>
                  <a:lnTo>
                    <a:pt x="10141" y="13407"/>
                  </a:lnTo>
                  <a:lnTo>
                    <a:pt x="10209" y="14152"/>
                  </a:lnTo>
                  <a:lnTo>
                    <a:pt x="10272" y="14897"/>
                  </a:lnTo>
                  <a:lnTo>
                    <a:pt x="10452" y="16386"/>
                  </a:lnTo>
                  <a:lnTo>
                    <a:pt x="10879" y="16386"/>
                  </a:lnTo>
                  <a:lnTo>
                    <a:pt x="11126" y="15641"/>
                  </a:lnTo>
                  <a:lnTo>
                    <a:pt x="11414" y="14152"/>
                  </a:lnTo>
                  <a:lnTo>
                    <a:pt x="11998" y="11172"/>
                  </a:lnTo>
                  <a:lnTo>
                    <a:pt x="12488" y="9683"/>
                  </a:lnTo>
                  <a:lnTo>
                    <a:pt x="12825" y="8938"/>
                  </a:lnTo>
                  <a:lnTo>
                    <a:pt x="12938" y="8193"/>
                  </a:lnTo>
                  <a:lnTo>
                    <a:pt x="12960" y="8193"/>
                  </a:lnTo>
                  <a:lnTo>
                    <a:pt x="13005" y="7448"/>
                  </a:lnTo>
                  <a:lnTo>
                    <a:pt x="13050" y="5959"/>
                  </a:lnTo>
                  <a:lnTo>
                    <a:pt x="13095" y="5959"/>
                  </a:lnTo>
                  <a:lnTo>
                    <a:pt x="13140" y="5214"/>
                  </a:lnTo>
                  <a:lnTo>
                    <a:pt x="13185" y="5214"/>
                  </a:lnTo>
                  <a:lnTo>
                    <a:pt x="13230" y="4469"/>
                  </a:lnTo>
                  <a:lnTo>
                    <a:pt x="13342" y="4469"/>
                  </a:lnTo>
                  <a:lnTo>
                    <a:pt x="13409" y="5214"/>
                  </a:lnTo>
                  <a:lnTo>
                    <a:pt x="13477" y="5214"/>
                  </a:lnTo>
                  <a:lnTo>
                    <a:pt x="13540" y="6703"/>
                  </a:lnTo>
                  <a:lnTo>
                    <a:pt x="13608" y="7448"/>
                  </a:lnTo>
                  <a:lnTo>
                    <a:pt x="13697" y="8938"/>
                  </a:lnTo>
                  <a:lnTo>
                    <a:pt x="13810" y="9683"/>
                  </a:lnTo>
                  <a:lnTo>
                    <a:pt x="13967" y="11172"/>
                  </a:lnTo>
                  <a:lnTo>
                    <a:pt x="14102" y="11917"/>
                  </a:lnTo>
                  <a:lnTo>
                    <a:pt x="14281" y="12662"/>
                  </a:lnTo>
                  <a:lnTo>
                    <a:pt x="15266" y="12662"/>
                  </a:lnTo>
                  <a:lnTo>
                    <a:pt x="15670" y="11172"/>
                  </a:lnTo>
                  <a:lnTo>
                    <a:pt x="15869" y="9683"/>
                  </a:lnTo>
                  <a:lnTo>
                    <a:pt x="16048" y="8938"/>
                  </a:lnTo>
                  <a:lnTo>
                    <a:pt x="16251" y="6703"/>
                  </a:lnTo>
                  <a:lnTo>
                    <a:pt x="16408" y="5214"/>
                  </a:lnTo>
                  <a:lnTo>
                    <a:pt x="16543" y="3724"/>
                  </a:lnTo>
                  <a:lnTo>
                    <a:pt x="16655" y="2234"/>
                  </a:lnTo>
                  <a:lnTo>
                    <a:pt x="16763" y="1490"/>
                  </a:lnTo>
                  <a:lnTo>
                    <a:pt x="16943" y="0"/>
                  </a:lnTo>
                  <a:lnTo>
                    <a:pt x="17078" y="0"/>
                  </a:lnTo>
                  <a:lnTo>
                    <a:pt x="17213" y="2234"/>
                  </a:lnTo>
                  <a:lnTo>
                    <a:pt x="17280" y="4469"/>
                  </a:lnTo>
                  <a:lnTo>
                    <a:pt x="17325" y="7448"/>
                  </a:lnTo>
                  <a:lnTo>
                    <a:pt x="17347" y="8193"/>
                  </a:lnTo>
                  <a:lnTo>
                    <a:pt x="17370" y="9683"/>
                  </a:lnTo>
                  <a:lnTo>
                    <a:pt x="17415" y="10428"/>
                  </a:lnTo>
                  <a:lnTo>
                    <a:pt x="17482" y="11172"/>
                  </a:lnTo>
                  <a:lnTo>
                    <a:pt x="17527" y="11917"/>
                  </a:lnTo>
                  <a:lnTo>
                    <a:pt x="17617" y="12662"/>
                  </a:lnTo>
                  <a:lnTo>
                    <a:pt x="17684" y="13407"/>
                  </a:lnTo>
                  <a:lnTo>
                    <a:pt x="17774" y="14152"/>
                  </a:lnTo>
                  <a:lnTo>
                    <a:pt x="17973" y="14152"/>
                  </a:lnTo>
                  <a:lnTo>
                    <a:pt x="18309" y="11917"/>
                  </a:lnTo>
                  <a:lnTo>
                    <a:pt x="18444" y="10428"/>
                  </a:lnTo>
                  <a:lnTo>
                    <a:pt x="18557" y="8193"/>
                  </a:lnTo>
                  <a:lnTo>
                    <a:pt x="18826" y="3724"/>
                  </a:lnTo>
                  <a:lnTo>
                    <a:pt x="18946" y="2979"/>
                  </a:lnTo>
                  <a:lnTo>
                    <a:pt x="19058" y="2110"/>
                  </a:lnTo>
                  <a:lnTo>
                    <a:pt x="19159" y="1738"/>
                  </a:lnTo>
                  <a:lnTo>
                    <a:pt x="19260" y="1117"/>
                  </a:lnTo>
                  <a:lnTo>
                    <a:pt x="19373" y="1117"/>
                  </a:lnTo>
                  <a:lnTo>
                    <a:pt x="19462" y="993"/>
                  </a:lnTo>
                  <a:lnTo>
                    <a:pt x="19537" y="1117"/>
                  </a:lnTo>
                  <a:lnTo>
                    <a:pt x="19608" y="1117"/>
                  </a:lnTo>
                  <a:lnTo>
                    <a:pt x="19683" y="1366"/>
                  </a:lnTo>
                  <a:lnTo>
                    <a:pt x="19766" y="1117"/>
                  </a:lnTo>
                  <a:lnTo>
                    <a:pt x="19856" y="1366"/>
                  </a:lnTo>
                  <a:lnTo>
                    <a:pt x="19942" y="993"/>
                  </a:lnTo>
                  <a:lnTo>
                    <a:pt x="20031" y="993"/>
                  </a:lnTo>
                  <a:lnTo>
                    <a:pt x="20177" y="1117"/>
                  </a:lnTo>
                  <a:lnTo>
                    <a:pt x="20346" y="2979"/>
                  </a:lnTo>
                  <a:lnTo>
                    <a:pt x="20391" y="3724"/>
                  </a:lnTo>
                  <a:lnTo>
                    <a:pt x="20413" y="4469"/>
                  </a:lnTo>
                  <a:lnTo>
                    <a:pt x="20413" y="5214"/>
                  </a:lnTo>
                  <a:lnTo>
                    <a:pt x="20436" y="5959"/>
                  </a:lnTo>
                  <a:lnTo>
                    <a:pt x="20436" y="8193"/>
                  </a:lnTo>
                  <a:lnTo>
                    <a:pt x="20458" y="8193"/>
                  </a:lnTo>
                  <a:lnTo>
                    <a:pt x="20458" y="8938"/>
                  </a:lnTo>
                  <a:lnTo>
                    <a:pt x="20503" y="8938"/>
                  </a:lnTo>
                  <a:lnTo>
                    <a:pt x="20593" y="10428"/>
                  </a:lnTo>
                  <a:lnTo>
                    <a:pt x="20660" y="10428"/>
                  </a:lnTo>
                  <a:lnTo>
                    <a:pt x="20795" y="11172"/>
                  </a:lnTo>
                  <a:lnTo>
                    <a:pt x="21173" y="11172"/>
                  </a:lnTo>
                  <a:lnTo>
                    <a:pt x="21375" y="10428"/>
                  </a:lnTo>
                  <a:lnTo>
                    <a:pt x="21600" y="8938"/>
                  </a:lnTo>
                  <a:lnTo>
                    <a:pt x="21600" y="11172"/>
                  </a:lnTo>
                  <a:lnTo>
                    <a:pt x="21375" y="12662"/>
                  </a:lnTo>
                  <a:lnTo>
                    <a:pt x="21173" y="13407"/>
                  </a:lnTo>
                  <a:lnTo>
                    <a:pt x="20795" y="13407"/>
                  </a:lnTo>
                  <a:lnTo>
                    <a:pt x="20660" y="12662"/>
                  </a:lnTo>
                  <a:lnTo>
                    <a:pt x="20593" y="12662"/>
                  </a:lnTo>
                  <a:lnTo>
                    <a:pt x="20503" y="11172"/>
                  </a:lnTo>
                  <a:lnTo>
                    <a:pt x="20458" y="11172"/>
                  </a:lnTo>
                  <a:lnTo>
                    <a:pt x="20458" y="10428"/>
                  </a:lnTo>
                  <a:lnTo>
                    <a:pt x="20436" y="10428"/>
                  </a:lnTo>
                  <a:lnTo>
                    <a:pt x="20436" y="8193"/>
                  </a:lnTo>
                  <a:lnTo>
                    <a:pt x="20413" y="7448"/>
                  </a:lnTo>
                  <a:lnTo>
                    <a:pt x="20413" y="6703"/>
                  </a:lnTo>
                  <a:lnTo>
                    <a:pt x="20391" y="5959"/>
                  </a:lnTo>
                  <a:lnTo>
                    <a:pt x="20346" y="5214"/>
                  </a:lnTo>
                  <a:lnTo>
                    <a:pt x="20323" y="4469"/>
                  </a:lnTo>
                  <a:lnTo>
                    <a:pt x="20301" y="4469"/>
                  </a:lnTo>
                  <a:lnTo>
                    <a:pt x="20234" y="3724"/>
                  </a:lnTo>
                  <a:lnTo>
                    <a:pt x="20189" y="3724"/>
                  </a:lnTo>
                  <a:lnTo>
                    <a:pt x="20103" y="2855"/>
                  </a:lnTo>
                  <a:lnTo>
                    <a:pt x="20013" y="2979"/>
                  </a:lnTo>
                  <a:lnTo>
                    <a:pt x="19934" y="3352"/>
                  </a:lnTo>
                  <a:lnTo>
                    <a:pt x="19833" y="3600"/>
                  </a:lnTo>
                  <a:lnTo>
                    <a:pt x="19728" y="3600"/>
                  </a:lnTo>
                  <a:lnTo>
                    <a:pt x="19642" y="3228"/>
                  </a:lnTo>
                  <a:lnTo>
                    <a:pt x="19537" y="2979"/>
                  </a:lnTo>
                  <a:lnTo>
                    <a:pt x="19462" y="2607"/>
                  </a:lnTo>
                  <a:lnTo>
                    <a:pt x="19369" y="2979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80808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5660" y="6243637"/>
            <a:ext cx="231141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ละครในศตวรรษที่ 20: แนวโน้มละครร่วมสมัย"/>
          <p:cNvSpPr txBox="1">
            <a:spLocks noGrp="1"/>
          </p:cNvSpPr>
          <p:nvPr>
            <p:ph type="title" idx="4294967295"/>
          </p:nvPr>
        </p:nvSpPr>
        <p:spPr>
          <a:xfrm>
            <a:off x="228600" y="98148"/>
            <a:ext cx="8686800" cy="1133476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720" b="1">
                <a:solidFill>
                  <a:srgbClr val="EBF25A"/>
                </a:solidFill>
                <a:effectLst>
                  <a:outerShdw blurRad="11811" dist="23622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ละครในศตวรรษที่ 20: แนวโน้มละครร่วมสมัย</a:t>
            </a:r>
          </a:p>
        </p:txBody>
      </p:sp>
      <p:sp>
        <p:nvSpPr>
          <p:cNvPr id="52" name="โดย  ผู้ช่วยศาสตราจารย์ ดร.ชุติมา   มณีวัฒนา"/>
          <p:cNvSpPr txBox="1">
            <a:spLocks noGrp="1"/>
          </p:cNvSpPr>
          <p:nvPr>
            <p:ph type="body" idx="4294967295"/>
          </p:nvPr>
        </p:nvSpPr>
        <p:spPr>
          <a:xfrm>
            <a:off x="457200" y="3591200"/>
            <a:ext cx="8229600" cy="32385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3172" indent="-233172" algn="ctr" defTabSz="621791">
              <a:spcBef>
                <a:spcPts val="500"/>
              </a:spcBef>
              <a:buSzTx/>
              <a:buFont typeface="Wingdings"/>
              <a:buNone/>
              <a:defRPr sz="2176" b="1">
                <a:solidFill>
                  <a:srgbClr val="800000"/>
                </a:solidFill>
                <a:effectLst>
                  <a:outerShdw blurRad="8636" dist="17272" dir="2700000" rotWithShape="0">
                    <a:srgbClr val="000000"/>
                  </a:outerShdw>
                </a:effectLst>
              </a:defRPr>
            </a:pPr>
            <a:endParaRPr/>
          </a:p>
          <a:p>
            <a:pPr marL="233172" indent="-233172" algn="ctr" defTabSz="621791">
              <a:spcBef>
                <a:spcPts val="500"/>
              </a:spcBef>
              <a:buSzTx/>
              <a:buFont typeface="Wingdings"/>
              <a:buNone/>
              <a:defRPr sz="2176" b="1">
                <a:solidFill>
                  <a:srgbClr val="800000"/>
                </a:solidFill>
                <a:effectLst>
                  <a:outerShdw blurRad="8636" dist="17272" dir="2700000" rotWithShape="0">
                    <a:srgbClr val="000000"/>
                  </a:outerShdw>
                </a:effectLst>
              </a:defRPr>
            </a:pPr>
            <a:endParaRPr/>
          </a:p>
          <a:p>
            <a:pPr marL="233172" indent="-233172" algn="ctr" defTabSz="621791">
              <a:spcBef>
                <a:spcPts val="500"/>
              </a:spcBef>
              <a:buSzTx/>
              <a:buFont typeface="Wingdings"/>
              <a:buNone/>
              <a:defRPr sz="2176" b="1">
                <a:solidFill>
                  <a:srgbClr val="800000"/>
                </a:solidFill>
                <a:effectLst>
                  <a:outerShdw blurRad="8636" dist="17272" dir="2700000" rotWithShape="0">
                    <a:srgbClr val="000000"/>
                  </a:outerShdw>
                </a:effectLst>
              </a:defRPr>
            </a:pPr>
            <a:endParaRPr/>
          </a:p>
          <a:p>
            <a:pPr marL="233172" indent="-233172" algn="ctr" defTabSz="621791">
              <a:spcBef>
                <a:spcPts val="500"/>
              </a:spcBef>
              <a:buSzTx/>
              <a:buFont typeface="Wingdings"/>
              <a:buNone/>
              <a:defRPr sz="2176" b="1">
                <a:solidFill>
                  <a:srgbClr val="800000"/>
                </a:solidFill>
                <a:effectLst>
                  <a:outerShdw blurRad="8636" dist="17272" dir="2700000" rotWithShape="0">
                    <a:srgbClr val="000000"/>
                  </a:outerShdw>
                </a:effectLst>
              </a:defRPr>
            </a:pPr>
            <a:endParaRPr/>
          </a:p>
          <a:p>
            <a:pPr marL="233172" indent="-233172" algn="ctr" defTabSz="621791">
              <a:spcBef>
                <a:spcPts val="500"/>
              </a:spcBef>
              <a:buSzTx/>
              <a:buFont typeface="Wingdings"/>
              <a:buNone/>
              <a:defRPr sz="2176" b="1">
                <a:solidFill>
                  <a:srgbClr val="800000"/>
                </a:solidFill>
                <a:effectLst>
                  <a:outerShdw blurRad="8636" dist="17272" dir="2700000" rotWithShape="0">
                    <a:srgbClr val="000000"/>
                  </a:outerShdw>
                </a:effectLst>
              </a:defRPr>
            </a:pPr>
            <a:endParaRPr/>
          </a:p>
          <a:p>
            <a:pPr marL="233172" indent="-233172" algn="ctr" defTabSz="621791">
              <a:spcBef>
                <a:spcPts val="500"/>
              </a:spcBef>
              <a:buSzTx/>
              <a:buFont typeface="Wingdings"/>
              <a:buNone/>
              <a:defRPr sz="2176" b="1">
                <a:solidFill>
                  <a:srgbClr val="800000"/>
                </a:solidFill>
                <a:effectLst>
                  <a:outerShdw blurRad="8636" dist="17272" dir="2700000" rotWithShape="0">
                    <a:srgbClr val="000000"/>
                  </a:outerShdw>
                </a:effectLst>
              </a:defRPr>
            </a:pPr>
            <a:endParaRPr/>
          </a:p>
          <a:p>
            <a:pPr marL="233172" indent="-233172" algn="ctr" defTabSz="621791">
              <a:spcBef>
                <a:spcPts val="500"/>
              </a:spcBef>
              <a:buSzTx/>
              <a:buFont typeface="Wingdings"/>
              <a:buNone/>
              <a:defRPr sz="2176" b="1">
                <a:solidFill>
                  <a:srgbClr val="800000"/>
                </a:solidFill>
                <a:effectLst>
                  <a:outerShdw blurRad="8636" dist="17272" dir="2700000" rotWithShape="0">
                    <a:srgbClr val="000000"/>
                  </a:outerShdw>
                </a:effectLst>
              </a:defRPr>
            </a:pPr>
            <a:endParaRPr/>
          </a:p>
          <a:p>
            <a:pPr marL="233172" indent="-233172" algn="ctr" defTabSz="621791">
              <a:spcBef>
                <a:spcPts val="500"/>
              </a:spcBef>
              <a:buSzTx/>
              <a:buFont typeface="Wingdings"/>
              <a:buNone/>
              <a:defRPr sz="2176" b="1">
                <a:solidFill>
                  <a:srgbClr val="EBF25A"/>
                </a:solidFill>
                <a:effectLst>
                  <a:outerShdw blurRad="8636" dist="17272" dir="2700000" rotWithShape="0">
                    <a:srgbClr val="000000"/>
                  </a:outerShdw>
                </a:effectLst>
              </a:defRPr>
            </a:pPr>
            <a:r>
              <a:t>โดย  ผู้ช่วยศาสตราจารย์ ดร.ชุติมา   มณีวัฒนา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66" y="1473020"/>
            <a:ext cx="5629468" cy="4222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75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75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75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animBg="1" advAuto="0"/>
      <p:bldP spid="52" grpId="2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87" y="277812"/>
            <a:ext cx="6192838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88912"/>
            <a:ext cx="7561263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1087437" y="879475"/>
            <a:ext cx="6897688" cy="4930775"/>
            <a:chOff x="0" y="0"/>
            <a:chExt cx="6897687" cy="4930775"/>
          </a:xfrm>
        </p:grpSpPr>
        <p:pic>
          <p:nvPicPr>
            <p:cNvPr id="122" name="image.png" descr="image.png"/>
            <p:cNvPicPr>
              <a:picLocks noChangeAspect="1"/>
            </p:cNvPicPr>
            <p:nvPr/>
          </p:nvPicPr>
          <p:blipFill>
            <a:blip r:embed="rId2"/>
            <a:srcRect t="2876"/>
            <a:stretch>
              <a:fillRect/>
            </a:stretch>
          </p:blipFill>
          <p:spPr>
            <a:xfrm>
              <a:off x="28575" y="28574"/>
              <a:ext cx="6840538" cy="4845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Rectangle"/>
            <p:cNvSpPr/>
            <p:nvPr/>
          </p:nvSpPr>
          <p:spPr>
            <a:xfrm>
              <a:off x="0" y="0"/>
              <a:ext cx="6897688" cy="4930775"/>
            </a:xfrm>
            <a:prstGeom prst="rect">
              <a:avLst/>
            </a:prstGeom>
            <a:noFill/>
            <a:ln w="571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2" y="260350"/>
            <a:ext cx="6148388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277812"/>
            <a:ext cx="8040688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41" y="406524"/>
            <a:ext cx="6138118" cy="4094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 Shot 2564-02-15 at 18.56.15.png" descr="Screen Shot 2564-02-15 at 18.56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1" y="4953810"/>
            <a:ext cx="9144001" cy="1117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.png" descr="image.png"/>
          <p:cNvPicPr>
            <a:picLocks noChangeAspect="1"/>
          </p:cNvPicPr>
          <p:nvPr/>
        </p:nvPicPr>
        <p:blipFill>
          <a:blip r:embed="rId2"/>
          <a:srcRect l="11926" t="60293"/>
          <a:stretch>
            <a:fillRect/>
          </a:stretch>
        </p:blipFill>
        <p:spPr>
          <a:xfrm>
            <a:off x="408677" y="1475477"/>
            <a:ext cx="3908122" cy="3637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.png" descr="image.png"/>
          <p:cNvPicPr>
            <a:picLocks noChangeAspect="1"/>
          </p:cNvPicPr>
          <p:nvPr/>
        </p:nvPicPr>
        <p:blipFill>
          <a:blip r:embed="rId2"/>
          <a:srcRect l="17021" t="3688" r="4255" b="40954"/>
          <a:stretch>
            <a:fillRect/>
          </a:stretch>
        </p:blipFill>
        <p:spPr>
          <a:xfrm>
            <a:off x="4641987" y="332581"/>
            <a:ext cx="4265614" cy="6192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erformance Art"/>
          <p:cNvSpPr txBox="1"/>
          <p:nvPr/>
        </p:nvSpPr>
        <p:spPr>
          <a:xfrm>
            <a:off x="441007" y="620712"/>
            <a:ext cx="192832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400"/>
              </a:spcBef>
              <a:buClr>
                <a:srgbClr val="EBF25A"/>
              </a:buClr>
              <a:buSzPct val="80000"/>
              <a:buChar char="●"/>
              <a:defRPr sz="18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Performance Art</a:t>
            </a:r>
            <a:r>
              <a:rPr b="0"/>
              <a:t> 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3" y="2333756"/>
            <a:ext cx="6617836" cy="4378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295" y="525708"/>
            <a:ext cx="3856723" cy="2565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เปรียบเทียบลักษณะของละคร แนวหน้า (avant garde) และละครตามแบบแผน"/>
          <p:cNvSpPr txBox="1">
            <a:spLocks noGrp="1"/>
          </p:cNvSpPr>
          <p:nvPr>
            <p:ph type="title" idx="4294967295"/>
          </p:nvPr>
        </p:nvSpPr>
        <p:spPr>
          <a:xfrm>
            <a:off x="533400" y="473075"/>
            <a:ext cx="8153400" cy="51165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900"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เปรียบเทียบลักษณะของละคร</a:t>
            </a:r>
            <a:br/>
            <a:r>
              <a:t>แนวหน้า </a:t>
            </a:r>
            <a:r>
              <a:rPr sz="4200">
                <a:solidFill>
                  <a:srgbClr val="FF99FF"/>
                </a:solidFill>
              </a:rPr>
              <a:t>(avant garde)</a:t>
            </a:r>
            <a:r>
              <a:rPr sz="4200"/>
              <a:t> </a:t>
            </a:r>
            <a:r>
              <a:t>และละครตามแบบแผน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เปรียบเทียบลักษณะของละคร แนวหน้าและละครตามแบบแผน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76072">
              <a:defRPr sz="3087">
                <a:effectLst>
                  <a:outerShdw blurRad="8001" dist="1600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เปรียบเทียบลักษณะของละคร</a:t>
            </a:r>
            <a:br/>
            <a:r>
              <a:t>แนวหน้าและละครตามแบบแผน</a:t>
            </a:r>
          </a:p>
        </p:txBody>
      </p:sp>
      <p:sp>
        <p:nvSpPr>
          <p:cNvPr id="143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468312" y="2349500"/>
            <a:ext cx="4038601" cy="3341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500"/>
              </a:spcBef>
              <a:buSzTx/>
              <a:buFont typeface="Wingdings"/>
              <a:buNone/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          </a:t>
            </a:r>
            <a:r>
              <a:rPr b="1" u="sng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  <a:endParaRPr u="sng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โน้มเอียงไปทางการ</a:t>
            </a:r>
            <a:r>
              <a:rPr b="1">
                <a:solidFill>
                  <a:srgbClr val="0099FF"/>
                </a:solidFill>
              </a:rPr>
              <a:t>มองโลกในแง่ร้าย</a:t>
            </a:r>
            <a:r>
              <a:t> ถึงขั้นปฏิเสธโลกเสียด้วยซ้ำ ชีวิตถูกมองว่าเป็นสิ่งไร้สาระ มีความหวังน้อยมากสำหรับปัจเจกบุคคลโลกในอนาคตยิ่งไม่ชวนอยู่ยิ่งขึ้นไปอีก</a:t>
            </a:r>
          </a:p>
        </p:txBody>
      </p:sp>
      <p:sp>
        <p:nvSpPr>
          <p:cNvPr id="144" name="ละครตามแบบแผน…"/>
          <p:cNvSpPr txBox="1"/>
          <p:nvPr/>
        </p:nvSpPr>
        <p:spPr>
          <a:xfrm>
            <a:off x="4617720" y="2420937"/>
            <a:ext cx="3947160" cy="3413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22325" indent="-322325" algn="ctr" defTabSz="859536">
              <a:spcBef>
                <a:spcPts val="600"/>
              </a:spcBef>
              <a:defRPr sz="2632" b="1" u="sng">
                <a:solidFill>
                  <a:srgbClr val="FFFFFF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</a:p>
          <a:p>
            <a:pPr marL="322325" indent="-322325" defTabSz="859536">
              <a:spcBef>
                <a:spcPts val="600"/>
              </a:spcBef>
              <a:buClr>
                <a:srgbClr val="EBF25A"/>
              </a:buClr>
              <a:buSzPct val="80000"/>
              <a:buChar char="●"/>
              <a:defRPr sz="2632">
                <a:solidFill>
                  <a:srgbClr val="FFFFFF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</a:defRPr>
            </a:pPr>
            <a:r>
              <a:t>โน้มเอียงไปทางการ</a:t>
            </a:r>
            <a:r>
              <a:rPr b="1">
                <a:solidFill>
                  <a:srgbClr val="0099FF"/>
                </a:solidFill>
              </a:rPr>
              <a:t>มองโลกในแง่ดี</a:t>
            </a:r>
            <a:r>
              <a:t>ชีวิตถูกมองว่ามีค่า มีความหวังสำหรับปัจเจกบุคคล คาดหวังว่าจะมีโลกที่ดียิ่งขึ้นในอนาคต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แนวโน้มของละครสมัยใหม่"/>
          <p:cNvSpPr txBox="1">
            <a:spLocks noGrp="1"/>
          </p:cNvSpPr>
          <p:nvPr>
            <p:ph type="title" idx="4294967295"/>
          </p:nvPr>
        </p:nvSpPr>
        <p:spPr>
          <a:xfrm>
            <a:off x="533400" y="473075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 defTabSz="804672">
              <a:defRPr sz="5808">
                <a:solidFill>
                  <a:srgbClr val="0099FF"/>
                </a:solidFill>
                <a:effectLst>
                  <a:outerShdw blurRad="11176" dist="335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แนวโน้มของละครสมัยใหม่</a:t>
            </a:r>
          </a:p>
        </p:txBody>
      </p:sp>
      <p:sp>
        <p:nvSpPr>
          <p:cNvPr id="99" name="ซับซ้อน และมีรูปแบบต่าง ๆ มากมาย  แนวที่เกิดขึ้นใหม่ ๆ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spcBef>
                <a:spcPts val="600"/>
              </a:spcBef>
              <a:defRPr sz="2656" b="1">
                <a:effectLst>
                  <a:outerShdw blurRad="10541" dist="21082" dir="2700000" rotWithShape="0">
                    <a:srgbClr val="000000"/>
                  </a:outerShdw>
                </a:effectLst>
              </a:defRPr>
            </a:pPr>
            <a:r>
              <a:t>ซับซ้อน และมีรูปแบบต่าง ๆ มากมาย  แนวที่เกิดขึ้นใหม่ ๆ </a:t>
            </a:r>
          </a:p>
          <a:p>
            <a:pPr marL="284606" indent="-284606" defTabSz="758951">
              <a:spcBef>
                <a:spcPts val="600"/>
              </a:spcBef>
              <a:defRPr sz="2656" b="1">
                <a:effectLst>
                  <a:outerShdw blurRad="10541" dist="21082" dir="2700000" rotWithShape="0">
                    <a:srgbClr val="000000"/>
                  </a:outerShdw>
                </a:effectLst>
              </a:defRPr>
            </a:pPr>
            <a:r>
              <a:t>มีแนวโน้มไม่ยอมรับแบบแผนที่มีมา </a:t>
            </a:r>
          </a:p>
          <a:p>
            <a:pPr marL="284606" indent="-284606" defTabSz="758951">
              <a:spcBef>
                <a:spcPts val="600"/>
              </a:spcBef>
              <a:defRPr sz="2656" b="1">
                <a:effectLst>
                  <a:outerShdw blurRad="10541" dist="21082" dir="2700000" rotWithShape="0">
                    <a:srgbClr val="000000"/>
                  </a:outerShdw>
                </a:effectLst>
              </a:defRPr>
            </a:pPr>
            <a:r>
              <a:t>ต้นคริสต์ศตวรรษที่  20 ภาพยนตร์ และโทรทัศน์  (หลังสงครามโลกครั้งที่  2)  ได้กลายเป็นคู่แข่งสำคัญของละครเวที ละครเวทีได้เริ่มแสวงหาแนวของตัวเอง  โดยหันเข้าสู่การหาเนื้อหาสาระที่มีคุณค่าของชีวิต  มีการใช้ละครเป็นเครื่องมือเรียกร้องทางการเมืองและสังคม  ต่อต้านสงครามคัดค้านขนบประเพณีและค่านิยมของสังคม  บางทีก็เปิดการแสดงตามถนนหนทางหรือที่สาธารณะเพื่อประท้วง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539750" y="981075"/>
            <a:ext cx="4038600" cy="47513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algn="ctr" defTabSz="731520">
              <a:spcBef>
                <a:spcPts val="500"/>
              </a:spcBef>
              <a:buSzTx/>
              <a:buFont typeface="Wingdings"/>
              <a:buNone/>
              <a:defRPr sz="2240">
                <a:effectLst>
                  <a:outerShdw blurRad="10160" dist="20320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 </a:t>
            </a:r>
            <a:r>
              <a:rPr b="1" u="sng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</a:p>
          <a:p>
            <a:pPr marL="274320" indent="-274320" defTabSz="731520">
              <a:spcBef>
                <a:spcPts val="500"/>
              </a:spcBef>
              <a:defRPr sz="2240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พบว่าความงามนั้นคลุมเครือเกินไป ชื่นชอบความตื่นเต้นและลางสังหรณ์ ถือว่า</a:t>
            </a:r>
            <a:r>
              <a:rPr b="1">
                <a:solidFill>
                  <a:srgbClr val="0099FF"/>
                </a:solidFill>
              </a:rPr>
              <a:t>สัจธรรมไม่ได้มีอยู่ตายตัว</a:t>
            </a:r>
            <a:r>
              <a:t> แต่เพียงถูกนำมาใช้เท่านั้นถือว่าบทละครอาจจะชัดเจนตรงเป้าได้ในด้านความรู้สึก แต่อาจจะไม่มีความจริงแฝงอยู่เลยพบว่าเนื้อหาสาระนั้นไม่ใคร่จะสำคัญนัก </a:t>
            </a:r>
            <a:r>
              <a:rPr b="1">
                <a:solidFill>
                  <a:srgbClr val="0099FF"/>
                </a:solidFill>
              </a:rPr>
              <a:t>สนใจในการพัฒนา สไตล์หรือรูปแบบใหม่ขึ้นมากว่า</a:t>
            </a:r>
            <a:r>
              <a:t> </a:t>
            </a:r>
          </a:p>
        </p:txBody>
      </p:sp>
      <p:sp>
        <p:nvSpPr>
          <p:cNvPr id="147" name="ละครตามแบบแผน…"/>
          <p:cNvSpPr txBox="1"/>
          <p:nvPr/>
        </p:nvSpPr>
        <p:spPr>
          <a:xfrm>
            <a:off x="4762182" y="1268412"/>
            <a:ext cx="3947161" cy="4535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22325" indent="-322325" algn="ctr" defTabSz="859536">
              <a:spcBef>
                <a:spcPts val="600"/>
              </a:spcBef>
              <a:defRPr sz="2632" b="1" u="sng">
                <a:solidFill>
                  <a:srgbClr val="FFFFFF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  <a:endParaRPr b="0">
              <a:latin typeface="Tahoma Bold"/>
              <a:ea typeface="Tahoma Bold"/>
              <a:cs typeface="Tahoma Bold"/>
              <a:sym typeface="Tahoma Bold"/>
            </a:endParaRPr>
          </a:p>
          <a:p>
            <a:pPr marL="322325" indent="-322325" defTabSz="859536">
              <a:spcBef>
                <a:spcPts val="600"/>
              </a:spcBef>
              <a:buClr>
                <a:srgbClr val="EBF25A"/>
              </a:buClr>
              <a:buSzPct val="80000"/>
              <a:buChar char="●"/>
              <a:defRPr sz="2632" b="1">
                <a:solidFill>
                  <a:srgbClr val="0099FF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</a:defRPr>
            </a:pPr>
            <a:r>
              <a:t>แสวงหาความงามและสัจธรรม พบว่าเนื้อหาสาระสำคัญยิ่ง</a:t>
            </a:r>
            <a:r>
              <a:rPr b="0">
                <a:solidFill>
                  <a:srgbClr val="FFFFFF"/>
                </a:solidFill>
              </a:rPr>
              <a:t> ในอันที่กำหนดความเป็นมนุษย์ และโลกมนุษย์ดำเนินไปตามลำดับที่มีระเบียบแบบแผน และ</a:t>
            </a:r>
            <a:r>
              <a:t>ยอมรับสไตส์ หรือรูปแบบที่มีกำหนดไว้แล้ว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323850" y="476250"/>
            <a:ext cx="4038600" cy="5832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4032" indent="-264032" algn="ctr" defTabSz="704087">
              <a:lnSpc>
                <a:spcPct val="80000"/>
              </a:lnSpc>
              <a:spcBef>
                <a:spcPts val="400"/>
              </a:spcBef>
              <a:buSzTx/>
              <a:buFont typeface="Wingdings"/>
              <a:buNone/>
              <a:defRPr sz="1848">
                <a:effectLst>
                  <a:outerShdw blurRad="9779" dist="19558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 </a:t>
            </a:r>
            <a:r>
              <a:rPr b="1" u="sng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</a:p>
          <a:p>
            <a:pPr marL="264032" indent="-264032" defTabSz="704087">
              <a:lnSpc>
                <a:spcPct val="80000"/>
              </a:lnSpc>
              <a:spcBef>
                <a:spcPts val="500"/>
              </a:spcBef>
              <a:defRPr sz="2156"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มักจะ</a:t>
            </a:r>
            <a:r>
              <a:rPr b="1">
                <a:solidFill>
                  <a:srgbClr val="0099FF"/>
                </a:solidFill>
              </a:rPr>
              <a:t>ทิ้งโครงเรื่องและเนื้อเรื่องไป</a:t>
            </a:r>
            <a:r>
              <a:t>เสียกว่า มักจะทิ้งโครงเรื่องและเนื้อเรื่องไปเสียใช้ตัวละครในลักษณะ ที่เป็นพื้นๆหรือเป็นสัญลักษณ์อย่างมากมาย ใช้แก่นเรื่องที่เป็นนามธรรม ยอมให้ใช้บทพูดที่เป็นพิธีรีตอง หรือแบบง่ายๆ หรือไม่ให้เลย มักจะไม่เป็นในรูปแบบง่ายๆ วรรณกรรม  พยายามทำให้เป็นร้อยกรอง รื้อพื้นการใช้บทรำพึงรำพัน บทพูดป้อง และการใช้คอรัส (กลุ่มนักแสดงที่มีบทเป็นอันหนึ่งอันเดียวกัน เริ่มมีมาตั้งแต่สมัยกรีกโบราณ) หรือใช้สิ่งที่คล้ายคลึงกันนี้ ไม่มีความพยายามจะถ่ายทอดเรื่องราวออกมา ให้รู้เรื่อง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 </a:t>
            </a:r>
          </a:p>
        </p:txBody>
      </p:sp>
      <p:sp>
        <p:nvSpPr>
          <p:cNvPr id="150" name="ละครตามแบบแผน…"/>
          <p:cNvSpPr txBox="1"/>
          <p:nvPr/>
        </p:nvSpPr>
        <p:spPr>
          <a:xfrm>
            <a:off x="4689157" y="549275"/>
            <a:ext cx="3947161" cy="4535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74320" indent="-274320" algn="ctr" defTabSz="731520">
              <a:lnSpc>
                <a:spcPct val="80000"/>
              </a:lnSpc>
              <a:spcBef>
                <a:spcPts val="400"/>
              </a:spcBef>
              <a:defRPr sz="1920" b="1" u="sng">
                <a:solidFill>
                  <a:srgbClr val="FFFF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  <a:endParaRPr b="0">
              <a:latin typeface="Tahoma Bold"/>
              <a:ea typeface="Tahoma Bold"/>
              <a:cs typeface="Tahoma Bold"/>
              <a:sym typeface="Tahoma Bold"/>
            </a:endParaRPr>
          </a:p>
          <a:p>
            <a:pPr marL="274320" indent="-274320" defTabSz="731520">
              <a:lnSpc>
                <a:spcPct val="8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240" b="1">
                <a:solidFill>
                  <a:srgbClr val="00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เน้นที่โครงเรื่องหรือตัวละครและแก่นเรื่องเป็นรูปธรรม</a:t>
            </a:r>
            <a:r>
              <a:rPr b="0">
                <a:solidFill>
                  <a:srgbClr val="FFFFFF"/>
                </a:solidFill>
              </a:rPr>
              <a:t> ใช้บทพูดในลักษณะการสนทนาอย่างธรรมดาๆ พยายามทำให้บทละคร เป็นวรรณกรรม และโน้มเอียงไปทางการใช้ร้อยแก้ว เลิกใช้การรำพึงรำพันกับการพูดป้อง และเลิกใช้คอรัสเชื่อว่ามนุษย์ที </a:t>
            </a:r>
            <a:r>
              <a:rPr b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>
                <a:solidFill>
                  <a:srgbClr val="FFFFFF"/>
                </a:solidFill>
              </a:rPr>
              <a:t>ความตั้งใจมั่น</a:t>
            </a:r>
            <a:r>
              <a:rPr b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r>
              <a:rPr b="0">
                <a:solidFill>
                  <a:srgbClr val="FFFFFF"/>
                </a:solidFill>
              </a:rPr>
              <a:t> และสามารถทำให้ภาวะความดำรงอยู่ของตัวเองดีขึ้นได้ สามารถถ่ายทอดเรื่องราให้รู้เรื่องได้ดี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539750" y="981075"/>
            <a:ext cx="4038600" cy="47513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8609" indent="-308609" algn="ctr" defTabSz="822959">
              <a:spcBef>
                <a:spcPts val="600"/>
              </a:spcBef>
              <a:buSzTx/>
              <a:buFont typeface="Wingdings"/>
              <a:buNone/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 </a:t>
            </a:r>
            <a:r>
              <a:rPr b="1" u="sng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  <a:endParaRPr u="sng"/>
          </a:p>
          <a:p>
            <a:pPr marL="308609" indent="-308609" defTabSz="822959">
              <a:spcBef>
                <a:spcPts val="600"/>
              </a:spcBef>
              <a:defRPr sz="2520" b="1">
                <a:solidFill>
                  <a:srgbClr val="0099FF"/>
                </a:solidFill>
                <a:effectLst>
                  <a:outerShdw blurRad="11430" dist="22860" dir="2700000" rotWithShape="0">
                    <a:srgbClr val="000000"/>
                  </a:outerShdw>
                </a:effectLst>
              </a:defRPr>
            </a:pPr>
            <a:r>
              <a:t>ทำลายการลวงตา โดยใช้สิ่งที่ไม่สมจริง</a:t>
            </a:r>
            <a:r>
              <a:rPr b="0">
                <a:solidFill>
                  <a:srgbClr val="FFFFFF"/>
                </a:solidFill>
              </a:rPr>
              <a:t> พยายามเสนอสิ่งที่อยู่ภายใน ปฏิเสธไม่ยอมรับสัจนิยมเป็นวิธีทางการแสดงออก มุ่งที่ความคลุมเครือเสนอภาพด้วยการขยายให้ใหญ่โต เกินจริงอย่างมากมาย ใช้ความเป็นจริงแบบจิตวิสัย</a:t>
            </a:r>
          </a:p>
        </p:txBody>
      </p:sp>
      <p:sp>
        <p:nvSpPr>
          <p:cNvPr id="153" name="ละครตามแบบแผน…"/>
          <p:cNvSpPr txBox="1"/>
          <p:nvPr/>
        </p:nvSpPr>
        <p:spPr>
          <a:xfrm>
            <a:off x="4762182" y="1268412"/>
            <a:ext cx="3947161" cy="4535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98322" indent="-298322" algn="ctr" defTabSz="795527">
              <a:spcBef>
                <a:spcPts val="500"/>
              </a:spcBef>
              <a:defRPr sz="2436" b="1" u="sng">
                <a:solidFill>
                  <a:srgbClr val="FFFF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  <a:endParaRPr b="0">
              <a:latin typeface="Tahoma Bold"/>
              <a:ea typeface="Tahoma Bold"/>
              <a:cs typeface="Tahoma Bold"/>
              <a:sym typeface="Tahoma Bold"/>
            </a:endParaRPr>
          </a:p>
          <a:p>
            <a:pPr marL="298322" indent="-298322" defTabSz="795527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36" b="1">
                <a:solidFill>
                  <a:srgbClr val="00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เสริมสร้างภาพลวงของความเป็นจริงโดยใช้การเลียนแบบชีวิต</a:t>
            </a:r>
            <a:r>
              <a:rPr b="0">
                <a:solidFill>
                  <a:srgbClr val="FFFFFF"/>
                </a:solidFill>
              </a:rPr>
              <a:t> เสนอภาพที่เห็นจากภายนอก ยกกระจกขึ้นส่องให้เห็นธรรมชาติ มุ่งที่ความกระจ่างแจ้ง เลียนแบบชีวิตที่เห็นได้จากภายนอก ใช้ความเป็นจริงแบบวัตถุวิสัย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539750" y="981075"/>
            <a:ext cx="4038600" cy="47513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8035" indent="-288035" algn="ctr" defTabSz="768095">
              <a:spcBef>
                <a:spcPts val="500"/>
              </a:spcBef>
              <a:buSzTx/>
              <a:buFont typeface="Wingdings"/>
              <a:buNone/>
              <a:defRPr sz="2351">
                <a:effectLst>
                  <a:outerShdw blurRad="10668" dist="21336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 </a:t>
            </a:r>
            <a:r>
              <a:rPr b="1" u="sng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  <a:endParaRPr u="sng"/>
          </a:p>
          <a:p>
            <a:pPr marL="288035" indent="-288035" defTabSz="768095">
              <a:spcBef>
                <a:spcPts val="500"/>
              </a:spcBef>
              <a:defRPr sz="2351" b="1">
                <a:solidFill>
                  <a:srgbClr val="0099FF"/>
                </a:solidFill>
                <a:effectLst>
                  <a:outerShdw blurRad="10668" dist="21336" dir="2700000" rotWithShape="0">
                    <a:srgbClr val="000000"/>
                  </a:outerShdw>
                </a:effectLst>
              </a:defRPr>
            </a:pPr>
            <a:r>
              <a:t>ยอมรับความเคลือบคลุมเป็นส่วนหนึ่งภาวะทั่วๆไป ของมนุษย์</a:t>
            </a:r>
            <a:r>
              <a:rPr b="0">
                <a:solidFill>
                  <a:srgbClr val="FFFFFF"/>
                </a:solidFill>
              </a:rPr>
              <a:t> พยายามให้มีลักษณะความเป็นละครอยู่เต็มที่หลีกเลี่ยงการเลียนแบบโดยที่หันมาใช้การสวมหน้ากาก ละครสัตว์ ท่าเต้นรำ พิธีกรรม และนิทานปรัมปรา ให้เป็นสัญลักษณ์ฯลฯ กระตุ้นให้เกิดจินตนาการ</a:t>
            </a:r>
          </a:p>
        </p:txBody>
      </p:sp>
      <p:sp>
        <p:nvSpPr>
          <p:cNvPr id="156" name="ละครตามแบบแผน…"/>
          <p:cNvSpPr txBox="1"/>
          <p:nvPr/>
        </p:nvSpPr>
        <p:spPr>
          <a:xfrm>
            <a:off x="4762182" y="1268412"/>
            <a:ext cx="3947161" cy="4535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98322" indent="-298322" algn="ctr" defTabSz="795527">
              <a:spcBef>
                <a:spcPts val="500"/>
              </a:spcBef>
              <a:defRPr sz="2436" b="1" u="sng">
                <a:solidFill>
                  <a:srgbClr val="FFFF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  <a:endParaRPr b="0">
              <a:latin typeface="Tahoma Bold"/>
              <a:ea typeface="Tahoma Bold"/>
              <a:cs typeface="Tahoma Bold"/>
              <a:sym typeface="Tahoma Bold"/>
            </a:endParaRPr>
          </a:p>
          <a:p>
            <a:pPr marL="298322" indent="-298322" defTabSz="795527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36" b="1">
                <a:solidFill>
                  <a:srgbClr val="00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พยายามวิเคราะห์และเข้าใจปัญหาเฉพาะเรื่องของมนุษย์ </a:t>
            </a:r>
            <a:r>
              <a:rPr b="0">
                <a:solidFill>
                  <a:srgbClr val="FFFFFF"/>
                </a:solidFill>
              </a:rPr>
              <a:t>ต้องการลดลักษณะความเป็นละครให้เหลือน้อยที่สุด ในด้านการดำเนินเรื่องราว ทำให้การแสดงมีลักษณะเป็นการเลียนแบบกระตุ้นให้เกิดปัญญาพร้อมๆไปกับอารมณ์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539750" y="981075"/>
            <a:ext cx="4038600" cy="47513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algn="ctr" defTabSz="731520">
              <a:lnSpc>
                <a:spcPct val="90000"/>
              </a:lnSpc>
              <a:spcBef>
                <a:spcPts val="400"/>
              </a:spcBef>
              <a:buSzTx/>
              <a:buFont typeface="Wingdings"/>
              <a:buNone/>
              <a:defRPr sz="1920">
                <a:effectLst>
                  <a:outerShdw blurRad="10160" dist="20320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 </a:t>
            </a:r>
            <a:r>
              <a:rPr b="1" u="sng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  <a:endParaRPr u="sng"/>
          </a:p>
          <a:p>
            <a:pPr marL="274320" indent="-274320" defTabSz="731520">
              <a:lnSpc>
                <a:spcPct val="90000"/>
              </a:lnSpc>
              <a:spcBef>
                <a:spcPts val="500"/>
              </a:spcBef>
              <a:defRPr sz="2240" b="1">
                <a:solidFill>
                  <a:srgbClr val="00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ไม่เห็นความจำเป็นต้อง ให้มีเหตุจูงใจในการกระทำ ทำลายการลวงตากทุกชนิด</a:t>
            </a:r>
            <a:r>
              <a:rPr b="0">
                <a:solidFill>
                  <a:srgbClr val="FFFFFF"/>
                </a:solidFill>
              </a:rPr>
              <a:t> ไม่สนับสนุนให้คนดูเอาตัวเองไปเทียบเคียงกับเรื่องสร้างโครงสร้างแปลกๆใหม่ๆขึ้นมา ซึ่งประกอบด้วยช่วงกลางๆ เรื่องเป็นส่วนใหญ่มีจุดเริ่มต้น และจุดลงเอยเพียงเล็กน้อยหรือไม่มีเลย มีการดำเนินเรื่องที่เวียนมาบรรจบที่เดิม (ถ้าหากว่ามีโครงเรื่องอยู่ด้วย)ละครมักจบลงตรงจุดที่เริ่มเรื่อง</a:t>
            </a:r>
          </a:p>
        </p:txBody>
      </p:sp>
      <p:sp>
        <p:nvSpPr>
          <p:cNvPr id="159" name="ละครตามแบบแผน…"/>
          <p:cNvSpPr txBox="1"/>
          <p:nvPr/>
        </p:nvSpPr>
        <p:spPr>
          <a:xfrm>
            <a:off x="4762182" y="1268412"/>
            <a:ext cx="3947161" cy="4535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70890" indent="-270890" algn="ctr" defTabSz="722376">
              <a:lnSpc>
                <a:spcPct val="90000"/>
              </a:lnSpc>
              <a:spcBef>
                <a:spcPts val="400"/>
              </a:spcBef>
              <a:defRPr sz="1896" b="1" u="sng">
                <a:solidFill>
                  <a:srgbClr val="FFFFFF"/>
                </a:solidFill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  <a:endParaRPr b="0">
              <a:latin typeface="Tahoma Bold"/>
              <a:ea typeface="Tahoma Bold"/>
              <a:cs typeface="Tahoma Bold"/>
              <a:sym typeface="Tahoma Bold"/>
            </a:endParaRPr>
          </a:p>
          <a:p>
            <a:pPr marL="270890" indent="-270890" defTabSz="722376">
              <a:lnSpc>
                <a:spcPct val="9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212" b="1">
                <a:solidFill>
                  <a:srgbClr val="0099FF"/>
                </a:solidFill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แสวงหาเหตุจูงใจให้การกระทำของตัวละคร สร้างให้เกิดภาพลวงตา พยายามเสริมสร้าง</a:t>
            </a:r>
            <a:r>
              <a:rPr b="0">
                <a:solidFill>
                  <a:srgbClr val="FFFFFF"/>
                </a:solidFill>
              </a:rPr>
              <a:t> ให้คนดูเอาตัวเองไปเทียบเคียงกับตัวละคร ยอมรับโครงสร้างพื้นฐานและกฎเกณฑ์สำหรับการเขียนบท ที่มีมาแต่ดั้งเดิม ยืนยันให้มีจุดเริ่มต้น ช่วงกลางและจุดลงเอย มีโครงเรื่องต่อเนื่องกัน ละครนำไปสู่ตอนจบที่แตกต่างออกไปจากตอนเริ่มเรื่อง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539750" y="404812"/>
            <a:ext cx="4038600" cy="47513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7749" indent="-277749" algn="ctr" defTabSz="740663">
              <a:spcBef>
                <a:spcPts val="500"/>
              </a:spcBef>
              <a:buSzTx/>
              <a:buFont typeface="Wingdings"/>
              <a:buNone/>
              <a:defRPr sz="2268">
                <a:effectLst>
                  <a:outerShdw blurRad="10287" dist="2057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 </a:t>
            </a:r>
            <a:r>
              <a:rPr b="1" u="sng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  <a:endParaRPr u="sng"/>
          </a:p>
          <a:p>
            <a:pPr marL="277749" indent="-277749" defTabSz="740663">
              <a:spcBef>
                <a:spcPts val="500"/>
              </a:spcBef>
              <a:defRPr sz="2268">
                <a:effectLst>
                  <a:outerShdw blurRad="10287" dist="20574" dir="2700000" rotWithShape="0">
                    <a:srgbClr val="000000"/>
                  </a:outerShdw>
                </a:effectLst>
              </a:defRPr>
            </a:pPr>
            <a:r>
              <a:t>ละทิ้งการใช้ฉากแบบเหมือนจริง โดย</a:t>
            </a:r>
            <a:r>
              <a:rPr b="1">
                <a:solidFill>
                  <a:srgbClr val="0099FF"/>
                </a:solidFill>
              </a:rPr>
              <a:t>ขจัด “ฝาด้านที่สี่” ออกไป </a:t>
            </a:r>
            <a:r>
              <a:t> ทำให้คนดูเห็นการใช้เทคนิคสร้างละครอยู่ต่อหน้าต่อตา ทำให้คนดูสำนึกอยู่ตลอดเวลาว่ากำลังนั่งอยู่ในโรงละคร</a:t>
            </a:r>
          </a:p>
          <a:p>
            <a:pPr marL="277749" indent="-277749" defTabSz="740663">
              <a:spcBef>
                <a:spcPts val="500"/>
              </a:spcBef>
              <a:defRPr sz="2268">
                <a:effectLst>
                  <a:outerShdw blurRad="10287" dist="20574" dir="2700000" rotWithShape="0">
                    <a:srgbClr val="000000"/>
                  </a:outerShdw>
                </a:effectLst>
              </a:defRPr>
            </a:pPr>
            <a:endParaRPr/>
          </a:p>
          <a:p>
            <a:pPr marL="277749" indent="-277749" defTabSz="740663">
              <a:spcBef>
                <a:spcPts val="500"/>
              </a:spcBef>
              <a:defRPr sz="2268">
                <a:effectLst>
                  <a:outerShdw blurRad="10287" dist="20574" dir="2700000" rotWithShape="0">
                    <a:srgbClr val="000000"/>
                  </a:outerShdw>
                </a:effectLst>
              </a:defRPr>
            </a:pPr>
            <a:r>
              <a:t> พยายามไขว่คว้า</a:t>
            </a:r>
            <a:r>
              <a:rPr b="1">
                <a:solidFill>
                  <a:srgbClr val="0099FF"/>
                </a:solidFill>
              </a:rPr>
              <a:t>หาสิ่งที่ไร้เหตุผลและไม่เป็นเรื่องเป็นราว ไม่มีจุดเน้นเป็นพิเศษ</a:t>
            </a:r>
          </a:p>
        </p:txBody>
      </p:sp>
      <p:sp>
        <p:nvSpPr>
          <p:cNvPr id="162" name="ละครตามแบบแผน…"/>
          <p:cNvSpPr txBox="1"/>
          <p:nvPr/>
        </p:nvSpPr>
        <p:spPr>
          <a:xfrm>
            <a:off x="4762182" y="476250"/>
            <a:ext cx="3947161" cy="4535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94894" indent="-294894" algn="ctr" defTabSz="786384">
              <a:spcBef>
                <a:spcPts val="500"/>
              </a:spcBef>
              <a:defRPr sz="2408" b="1" u="sng">
                <a:solidFill>
                  <a:srgbClr val="FFFFFF"/>
                </a:solidFill>
                <a:effectLst>
                  <a:outerShdw blurRad="10922" dist="21844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  <a:endParaRPr b="0">
              <a:latin typeface="Tahoma Bold"/>
              <a:ea typeface="Tahoma Bold"/>
              <a:cs typeface="Tahoma Bold"/>
              <a:sym typeface="Tahoma Bold"/>
            </a:endParaRPr>
          </a:p>
          <a:p>
            <a:pPr marL="294894" indent="-294894" defTabSz="786384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08">
                <a:solidFill>
                  <a:srgbClr val="FFFFFF"/>
                </a:solidFill>
                <a:effectLst>
                  <a:outerShdw blurRad="10922" dist="21844" dir="2700000" rotWithShape="0">
                    <a:srgbClr val="000000"/>
                  </a:outerShdw>
                </a:effectLst>
              </a:defRPr>
            </a:pPr>
            <a:r>
              <a:t>สร้างฉากแบบเหมือนจริง รวมทั้งให้</a:t>
            </a:r>
            <a:r>
              <a:rPr b="1">
                <a:solidFill>
                  <a:srgbClr val="0099FF"/>
                </a:solidFill>
              </a:rPr>
              <a:t>มี “ฝาด้านที่สี่”</a:t>
            </a:r>
            <a:r>
              <a:t> พยายามอำพรางเทคนิคของการสร้างละคร</a:t>
            </a:r>
          </a:p>
          <a:p>
            <a:pPr marL="294894" indent="-294894" defTabSz="786384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08">
                <a:solidFill>
                  <a:srgbClr val="FFFFFF"/>
                </a:solidFill>
                <a:effectLst>
                  <a:outerShdw blurRad="10922" dist="21844" dir="2700000" rotWithShape="0">
                    <a:srgbClr val="000000"/>
                  </a:outerShdw>
                </a:effectLst>
              </a:defRPr>
            </a:pPr>
            <a:endParaRPr/>
          </a:p>
          <a:p>
            <a:pPr marL="294894" indent="-294894" defTabSz="786384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08">
                <a:solidFill>
                  <a:srgbClr val="FFFFFF"/>
                </a:solidFill>
                <a:effectLst>
                  <a:outerShdw blurRad="10922" dist="21844" dir="2700000" rotWithShape="0">
                    <a:srgbClr val="000000"/>
                  </a:outerShdw>
                </a:effectLst>
              </a:defRPr>
            </a:pPr>
            <a:endParaRPr/>
          </a:p>
          <a:p>
            <a:pPr marL="294894" indent="-294894" defTabSz="786384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08" b="1">
                <a:solidFill>
                  <a:srgbClr val="0099FF"/>
                </a:solidFill>
                <a:effectLst>
                  <a:outerShdw blurRad="10922" dist="21844" dir="2700000" rotWithShape="0">
                    <a:srgbClr val="000000"/>
                  </a:outerShdw>
                </a:effectLst>
              </a:defRPr>
            </a:pPr>
            <a:r>
              <a:t>แสวงหาเหตุผลในทุกสิ่งทุกอย่าง มีระเบียบเรียบร้อยและจุดเน้นชัดเจน</a:t>
            </a:r>
          </a:p>
        </p:txBody>
      </p:sp>
      <p:sp>
        <p:nvSpPr>
          <p:cNvPr id="163" name="*เทคนิคซึ่งใช่ในละครเรียลิสม์และเนทเซลลิสม์  ซึ่งเป็นแบบเสนอเรื่องโดยทางอ้อมอย่างเต็มที่โดยทำประหนึ่งว่าช่องกรอบเวทีเป็น ประดุจผิวด้านที่สี่ของห้อง  และไม่รับรู้ว่าเป็นผู้ชมอยู่ตรงนั้น"/>
          <p:cNvSpPr txBox="1"/>
          <p:nvPr/>
        </p:nvSpPr>
        <p:spPr>
          <a:xfrm>
            <a:off x="225107" y="5486400"/>
            <a:ext cx="8657273" cy="160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800">
                <a:solidFill>
                  <a:srgbClr val="FFFF00"/>
                </a:solidFill>
              </a:defRPr>
            </a:pPr>
            <a:r>
              <a:t>*เทคนิคซึ่งใช่ในละครเรียลิสม์และเนทเซลลิสม์  ซึ่งเป็นแบบเสนอเรื่องโดยทางอ้อมอย่างเต็มที่โดยทำประหนึ่งว่าช่องกรอบเวทีเป็น ประดุจผิวด้านที่สี่ของห้อง  และไม่รับรู้ว่าเป็นผู้ชมอยู่ตรงนั้น</a:t>
            </a:r>
          </a:p>
          <a:p>
            <a:pPr defTabSz="457200">
              <a:defRPr sz="1800">
                <a:solidFill>
                  <a:srgbClr val="FFFFFF"/>
                </a:solidFill>
              </a:defRPr>
            </a:pPr>
            <a:br>
              <a:rPr>
                <a:solidFill>
                  <a:srgbClr val="FFFF00"/>
                </a:solidFill>
              </a:rPr>
            </a:b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539750" y="260349"/>
            <a:ext cx="4038600" cy="57610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algn="ctr" defTabSz="731520">
              <a:spcBef>
                <a:spcPts val="400"/>
              </a:spcBef>
              <a:buSzTx/>
              <a:buFont typeface="Wingdings"/>
              <a:buNone/>
              <a:defRPr sz="1920">
                <a:effectLst>
                  <a:outerShdw blurRad="10160" dist="20320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 </a:t>
            </a:r>
            <a:r>
              <a:rPr b="1" u="sng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  <a:endParaRPr u="sng"/>
          </a:p>
          <a:p>
            <a:pPr marL="274320" indent="-274320" defTabSz="731520">
              <a:spcBef>
                <a:spcPts val="400"/>
              </a:spcBef>
              <a:defRPr sz="1920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ละเลย</a:t>
            </a:r>
            <a:r>
              <a:rPr b="1">
                <a:solidFill>
                  <a:srgbClr val="0099FF"/>
                </a:solidFill>
              </a:rPr>
              <a:t>ไม่สนใจการใช้ระยะห่างทางสุนทรียะ</a:t>
            </a:r>
          </a:p>
          <a:p>
            <a:pPr marL="274320" indent="-274320" defTabSz="731520">
              <a:spcBef>
                <a:spcPts val="500"/>
              </a:spcBef>
              <a:defRPr sz="1920" b="1">
                <a:solidFill>
                  <a:srgbClr val="00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endParaRPr b="1">
              <a:solidFill>
                <a:srgbClr val="0099FF"/>
              </a:solidFill>
            </a:endParaRPr>
          </a:p>
          <a:p>
            <a:pPr marL="274320" indent="-274320" defTabSz="731520">
              <a:spcBef>
                <a:spcPts val="500"/>
              </a:spcBef>
              <a:defRPr sz="1920" b="1">
                <a:solidFill>
                  <a:srgbClr val="00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endParaRPr b="1">
              <a:solidFill>
                <a:srgbClr val="0099FF"/>
              </a:solidFill>
            </a:endParaRPr>
          </a:p>
          <a:p>
            <a:pPr marL="274320" indent="-274320" defTabSz="731520">
              <a:spcBef>
                <a:spcPts val="400"/>
              </a:spcBef>
              <a:defRPr sz="1920" b="1">
                <a:solidFill>
                  <a:srgbClr val="00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เห็นว่าความตระการตาสำคัญที่สุดในบรรดาองค์ประกอบทั้งหลายของละคร</a:t>
            </a:r>
          </a:p>
          <a:p>
            <a:pPr marL="274320" indent="-274320" defTabSz="731520">
              <a:spcBef>
                <a:spcPts val="500"/>
              </a:spcBef>
              <a:defRPr sz="1920" b="1">
                <a:solidFill>
                  <a:srgbClr val="00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endParaRPr/>
          </a:p>
          <a:p>
            <a:pPr marL="274320" indent="-274320" defTabSz="731520">
              <a:spcBef>
                <a:spcPts val="400"/>
              </a:spcBef>
              <a:defRPr sz="1920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ปฏิเสธ</a:t>
            </a:r>
            <a:r>
              <a:rPr b="1">
                <a:solidFill>
                  <a:srgbClr val="0099FF"/>
                </a:solidFill>
              </a:rPr>
              <a:t>ไม่ยอมรับสุนทรียภาพเก่าๆ</a:t>
            </a:r>
            <a:r>
              <a:t> ของละครเลือกเรื่องราวจากสัญลักษณ์ นิทานปรัมปรา ความตระการตาแบบดึกดำบรรพ์ เรื่องชวนหัวแบบยุคกลางและสิ่งอื่นๆ เสนอสถานการณ์ซึ่งแสดงให้เห็นความเป็นจริงของชีวิตเท่านั้น				</a:t>
            </a:r>
          </a:p>
        </p:txBody>
      </p:sp>
      <p:sp>
        <p:nvSpPr>
          <p:cNvPr id="166" name="ละครตามแบบแผน…"/>
          <p:cNvSpPr txBox="1"/>
          <p:nvPr/>
        </p:nvSpPr>
        <p:spPr>
          <a:xfrm>
            <a:off x="4762182" y="333375"/>
            <a:ext cx="3947161" cy="597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08609" indent="-308609" algn="ctr" defTabSz="822959">
              <a:spcBef>
                <a:spcPts val="500"/>
              </a:spcBef>
              <a:defRPr sz="2159" b="1" u="sng">
                <a:solidFill>
                  <a:srgbClr val="FFFFFF"/>
                </a:solidFill>
                <a:effectLst>
                  <a:outerShdw blurRad="11430" dist="22860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  <a:endParaRPr b="0">
              <a:latin typeface="Tahoma Bold"/>
              <a:ea typeface="Tahoma Bold"/>
              <a:cs typeface="Tahoma Bold"/>
              <a:sym typeface="Tahoma Bold"/>
            </a:endParaRPr>
          </a:p>
          <a:p>
            <a:pPr marL="308609" indent="-308609" defTabSz="822959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159">
                <a:solidFill>
                  <a:srgbClr val="FFFFFF"/>
                </a:solidFill>
                <a:effectLst>
                  <a:outerShdw blurRad="11430" dist="22860" dir="2700000" rotWithShape="0">
                    <a:srgbClr val="000000"/>
                  </a:outerShdw>
                </a:effectLst>
              </a:defRPr>
            </a:pPr>
            <a:r>
              <a:t>ระมัดระวังให้</a:t>
            </a:r>
            <a:r>
              <a:rPr b="1">
                <a:solidFill>
                  <a:srgbClr val="0099FF"/>
                </a:solidFill>
              </a:rPr>
              <a:t>มีดุลระหว่างการก่อให้เกิดอารมณ์ร่วมกับระยะห่างทางสุรทรียะ</a:t>
            </a:r>
            <a:r>
              <a:t>อย่างเหมาะเจาะดี</a:t>
            </a:r>
          </a:p>
          <a:p>
            <a:pPr marL="308609" indent="-308609" defTabSz="822959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159" b="1">
                <a:solidFill>
                  <a:srgbClr val="0099FF"/>
                </a:solidFill>
                <a:effectLst>
                  <a:outerShdw blurRad="11430" dist="22860" dir="2700000" rotWithShape="0">
                    <a:srgbClr val="000000"/>
                  </a:outerShdw>
                </a:effectLst>
              </a:defRPr>
            </a:pPr>
            <a:r>
              <a:t>เห็นว่าความตระการตาสำคัญน้อยที่สุดในบรรดาองค์ประกอบทั้งหลายของละคร</a:t>
            </a:r>
          </a:p>
          <a:p>
            <a:pPr marL="308609" indent="-308609" defTabSz="822959">
              <a:spcBef>
                <a:spcPts val="600"/>
              </a:spcBef>
              <a:buClr>
                <a:srgbClr val="EBF25A"/>
              </a:buClr>
              <a:buSzPct val="80000"/>
              <a:buChar char="●"/>
              <a:defRPr sz="2159" b="1">
                <a:solidFill>
                  <a:srgbClr val="0099FF"/>
                </a:solidFill>
                <a:effectLst>
                  <a:outerShdw blurRad="11430" dist="22860" dir="2700000" rotWithShape="0">
                    <a:srgbClr val="000000"/>
                  </a:outerShdw>
                </a:effectLst>
              </a:defRPr>
            </a:pPr>
            <a:endParaRPr/>
          </a:p>
          <a:p>
            <a:pPr marL="308609" indent="-308609" defTabSz="822959"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159" b="1">
                <a:solidFill>
                  <a:srgbClr val="0099FF"/>
                </a:solidFill>
                <a:effectLst>
                  <a:outerShdw blurRad="11430" dist="22860" dir="2700000" rotWithShape="0">
                    <a:srgbClr val="000000"/>
                  </a:outerShdw>
                </a:effectLst>
              </a:defRPr>
            </a:pPr>
            <a:r>
              <a:t>เชื่อในละครที่มีสุนทรียาภาพ</a:t>
            </a:r>
            <a:r>
              <a:rPr b="0">
                <a:solidFill>
                  <a:srgbClr val="FFFFFF"/>
                </a:solidFill>
              </a:rPr>
              <a:t> เลือกเรื่องราวจากจินตนาการ เรื่องที่แต่งขึ้น และประวัติศาสตร์แสวงหาสถานการณ์และเรื่องราวที่เกี่ยวพันกับความเป็นอยู่ของคนเรา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ละครแนวหน้า…"/>
          <p:cNvSpPr txBox="1">
            <a:spLocks noGrp="1"/>
          </p:cNvSpPr>
          <p:nvPr>
            <p:ph type="body" sz="half" idx="4294967295"/>
          </p:nvPr>
        </p:nvSpPr>
        <p:spPr>
          <a:xfrm>
            <a:off x="539750" y="260349"/>
            <a:ext cx="4038600" cy="57610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algn="ctr" defTabSz="713231">
              <a:lnSpc>
                <a:spcPct val="90000"/>
              </a:lnSpc>
              <a:spcBef>
                <a:spcPts val="500"/>
              </a:spcBef>
              <a:buSzTx/>
              <a:buFont typeface="Wingdings"/>
              <a:buNone/>
              <a:defRPr sz="2184">
                <a:effectLst>
                  <a:outerShdw blurRad="9906" dist="19812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dirty="0"/>
              <a:t> </a:t>
            </a:r>
            <a:r>
              <a:rPr b="1" u="sng" dirty="0" err="1">
                <a:latin typeface="Angsana New"/>
                <a:ea typeface="Angsana New"/>
                <a:cs typeface="Angsana New"/>
                <a:sym typeface="Angsana New"/>
              </a:rPr>
              <a:t>ละครแนวหน้า</a:t>
            </a:r>
            <a:endParaRPr u="sng" dirty="0"/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defRPr sz="2184" b="1">
                <a:solidFill>
                  <a:srgbClr val="0099FF"/>
                </a:solidFill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rPr dirty="0" err="1"/>
              <a:t>จู่โจมถึงตัวคนดู</a:t>
            </a:r>
            <a:r>
              <a:rPr b="0" dirty="0">
                <a:solidFill>
                  <a:srgbClr val="FFFFFF"/>
                </a:solidFill>
              </a:rPr>
              <a:t> </a:t>
            </a:r>
            <a:r>
              <a:rPr b="0" dirty="0" err="1">
                <a:solidFill>
                  <a:srgbClr val="FFFFFF"/>
                </a:solidFill>
              </a:rPr>
              <a:t>หรือมิฉะนั้นก็ดึงคนดูเข้ามาร่วมอยู่ในการแสดง</a:t>
            </a:r>
            <a:r>
              <a:rPr b="0" dirty="0">
                <a:solidFill>
                  <a:srgbClr val="FFFFFF"/>
                </a:solidFill>
              </a:rPr>
              <a:t> </a:t>
            </a:r>
            <a:r>
              <a:rPr b="0" dirty="0" err="1">
                <a:solidFill>
                  <a:srgbClr val="FFFFFF"/>
                </a:solidFill>
              </a:rPr>
              <a:t>ทำลายการแยกตัวระหว่างคนดูกับนักแสดง</a:t>
            </a:r>
            <a:r>
              <a:rPr b="0" dirty="0">
                <a:solidFill>
                  <a:srgbClr val="FFFFFF"/>
                </a:solidFill>
              </a:rPr>
              <a:t> </a:t>
            </a:r>
            <a:r>
              <a:rPr b="0" dirty="0" err="1">
                <a:solidFill>
                  <a:srgbClr val="FFFFFF"/>
                </a:solidFill>
              </a:rPr>
              <a:t>ทำให้โรงละครทั้งโรงกลายเป็นเวทีแสดงในทุกส่วน</a:t>
            </a:r>
            <a:endParaRPr b="0" dirty="0">
              <a:solidFill>
                <a:srgbClr val="FFFFFF"/>
              </a:solidFill>
            </a:endParaRP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defRPr sz="2184" b="1">
                <a:solidFill>
                  <a:srgbClr val="0099FF"/>
                </a:solidFill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rPr dirty="0" err="1"/>
              <a:t>ไม่พยายามตั้งตัวเป็นผู้ชี้ขาด</a:t>
            </a:r>
            <a:r>
              <a:rPr dirty="0"/>
              <a:t> </a:t>
            </a:r>
            <a:r>
              <a:rPr dirty="0" err="1"/>
              <a:t>ทางศีลธรรมจรรยา</a:t>
            </a:r>
            <a:r>
              <a:rPr b="0" dirty="0">
                <a:solidFill>
                  <a:srgbClr val="FFFFFF"/>
                </a:solidFill>
              </a:rPr>
              <a:t> </a:t>
            </a:r>
            <a:r>
              <a:rPr b="0" dirty="0" err="1">
                <a:solidFill>
                  <a:srgbClr val="FFFFFF"/>
                </a:solidFill>
              </a:rPr>
              <a:t>ไม่มีสิ่งต้องห้ามใดๆ</a:t>
            </a:r>
            <a:r>
              <a:rPr b="0" dirty="0">
                <a:solidFill>
                  <a:srgbClr val="FFFFFF"/>
                </a:solidFill>
              </a:rPr>
              <a:t> </a:t>
            </a:r>
            <a:r>
              <a:rPr b="0" dirty="0" err="1">
                <a:solidFill>
                  <a:srgbClr val="FFFFFF"/>
                </a:solidFill>
              </a:rPr>
              <a:t>ยืนยันให้มีเสรีภาพอย่างที่สุด</a:t>
            </a:r>
            <a:r>
              <a:rPr b="0" dirty="0">
                <a:solidFill>
                  <a:srgbClr val="FFFFFF"/>
                </a:solidFill>
              </a:rPr>
              <a:t> </a:t>
            </a:r>
            <a:r>
              <a:rPr b="0" dirty="0" err="1">
                <a:solidFill>
                  <a:srgbClr val="FFFFFF"/>
                </a:solidFill>
              </a:rPr>
              <a:t>สนใจก่อให้เกิดความตระหนกตกใจ</a:t>
            </a:r>
            <a:r>
              <a:rPr b="0" dirty="0">
                <a:solidFill>
                  <a:srgbClr val="FFFFFF"/>
                </a:solidFill>
              </a:rPr>
              <a:t> </a:t>
            </a:r>
            <a:r>
              <a:rPr b="0" dirty="0" err="1">
                <a:solidFill>
                  <a:srgbClr val="FFFFFF"/>
                </a:solidFill>
              </a:rPr>
              <a:t>ถึงขั้นที่ให้คนดูขุ่นเคืองได้</a:t>
            </a:r>
            <a:endParaRPr b="0" dirty="0">
              <a:solidFill>
                <a:srgbClr val="FFFFFF"/>
              </a:solidFill>
            </a:endParaRP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defRPr sz="2184" b="1">
                <a:solidFill>
                  <a:srgbClr val="0099FF"/>
                </a:solidFill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rPr dirty="0" err="1"/>
              <a:t>เชื่อใน</a:t>
            </a:r>
            <a:r>
              <a:rPr dirty="0"/>
              <a:t> “</a:t>
            </a:r>
            <a:r>
              <a:rPr dirty="0" err="1"/>
              <a:t>ศิลปะ</a:t>
            </a:r>
            <a:r>
              <a:rPr dirty="0"/>
              <a:t> </a:t>
            </a:r>
            <a:r>
              <a:rPr dirty="0" err="1"/>
              <a:t>เพื่อศิลปะ</a:t>
            </a:r>
            <a:r>
              <a:rPr dirty="0"/>
              <a:t>” (Art for art’s sake)</a:t>
            </a:r>
            <a:r>
              <a:rPr b="0" dirty="0">
                <a:solidFill>
                  <a:srgbClr val="FFFFFF"/>
                </a:solidFill>
              </a:rPr>
              <a:t>  </a:t>
            </a:r>
            <a:r>
              <a:rPr b="0" dirty="0" err="1">
                <a:solidFill>
                  <a:srgbClr val="FFFFFF"/>
                </a:solidFill>
              </a:rPr>
              <a:t>และ</a:t>
            </a:r>
            <a:r>
              <a:rPr b="0" dirty="0">
                <a:solidFill>
                  <a:srgbClr val="FFFFFF"/>
                </a:solidFill>
              </a:rPr>
              <a:t> “</a:t>
            </a:r>
            <a:r>
              <a:rPr b="0" dirty="0" err="1">
                <a:solidFill>
                  <a:srgbClr val="FFFFFF"/>
                </a:solidFill>
              </a:rPr>
              <a:t>ละครเพื่อละคร</a:t>
            </a:r>
            <a:r>
              <a:rPr b="0" dirty="0">
                <a:solidFill>
                  <a:srgbClr val="FFFFFF"/>
                </a:solidFill>
              </a:rPr>
              <a:t>” 			</a:t>
            </a:r>
          </a:p>
        </p:txBody>
      </p:sp>
      <p:sp>
        <p:nvSpPr>
          <p:cNvPr id="169" name="ละครตามแบบแผน…"/>
          <p:cNvSpPr txBox="1"/>
          <p:nvPr/>
        </p:nvSpPr>
        <p:spPr>
          <a:xfrm>
            <a:off x="4762182" y="333375"/>
            <a:ext cx="3947161" cy="597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98322" indent="-298322" algn="ctr" defTabSz="795527">
              <a:lnSpc>
                <a:spcPct val="90000"/>
              </a:lnSpc>
              <a:spcBef>
                <a:spcPts val="500"/>
              </a:spcBef>
              <a:defRPr sz="2436" b="1" u="sng">
                <a:solidFill>
                  <a:srgbClr val="FFFF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ละครตามแบบแผน</a:t>
            </a:r>
          </a:p>
          <a:p>
            <a:pPr marL="298322" indent="-298322" defTabSz="795527">
              <a:lnSpc>
                <a:spcPct val="9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36" b="1">
                <a:solidFill>
                  <a:srgbClr val="00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ส่งเสริมให้คนดูร่วมสนุกกับการดูโดยผ่านการแสดงบนเวที </a:t>
            </a:r>
            <a:r>
              <a:rPr>
                <a:solidFill>
                  <a:srgbClr val="FFFFFF"/>
                </a:solidFill>
              </a:rPr>
              <a:t>คงสภาพการจัดที่นั่งตามแบบแผนโดยให้เวทีและที่นั่งคนดูแยกอยู่ต่างหากจากกัน</a:t>
            </a:r>
          </a:p>
          <a:p>
            <a:pPr marL="298322" indent="-298322" defTabSz="795527">
              <a:lnSpc>
                <a:spcPct val="9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36" b="1">
                <a:solidFill>
                  <a:srgbClr val="00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FFFF"/>
              </a:solidFill>
            </a:endParaRPr>
          </a:p>
          <a:p>
            <a:pPr marL="298322" indent="-298322" defTabSz="795527">
              <a:lnSpc>
                <a:spcPct val="9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36" b="1">
                <a:solidFill>
                  <a:srgbClr val="00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มีสิ่งต้องห้ามต่อการเปลือยกาย เรื่องลามกและความอนาจาร สำนึกอยู่ตลอดเวลาใน“รสนิยมที่ดี” และต้องการการยอมรับจากคนดู</a:t>
            </a:r>
          </a:p>
          <a:p>
            <a:pPr marL="298322" indent="-298322" defTabSz="795527">
              <a:lnSpc>
                <a:spcPct val="9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36" b="1">
                <a:solidFill>
                  <a:srgbClr val="00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endParaRPr/>
          </a:p>
          <a:p>
            <a:pPr marL="298322" indent="-298322" defTabSz="795527">
              <a:lnSpc>
                <a:spcPct val="9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436" b="1">
                <a:solidFill>
                  <a:srgbClr val="00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เชื่อในศิลปะ “เพื่อชีวิต”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.png" descr="image.png"/>
          <p:cNvPicPr>
            <a:picLocks noChangeAspect="1"/>
          </p:cNvPicPr>
          <p:nvPr/>
        </p:nvPicPr>
        <p:blipFill>
          <a:blip r:embed="rId2"/>
          <a:srcRect b="49021"/>
          <a:stretch>
            <a:fillRect/>
          </a:stretch>
        </p:blipFill>
        <p:spPr>
          <a:xfrm>
            <a:off x="395287" y="404812"/>
            <a:ext cx="8243888" cy="6088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88912"/>
            <a:ext cx="8229601" cy="585311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Reinterpreted Piece"/>
          <p:cNvSpPr txBox="1"/>
          <p:nvPr/>
        </p:nvSpPr>
        <p:spPr>
          <a:xfrm>
            <a:off x="2888932" y="6092825"/>
            <a:ext cx="2645411" cy="105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3200" b="1">
                <a:solidFill>
                  <a:srgbClr val="FFFF00"/>
                </a:solidFill>
              </a:defRPr>
            </a:lvl1pPr>
          </a:lstStyle>
          <a:p>
            <a:r>
              <a:t>Reinterpreted Piece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แนวโน้มของละครสมัยใหม่"/>
          <p:cNvSpPr txBox="1">
            <a:spLocks noGrp="1"/>
          </p:cNvSpPr>
          <p:nvPr>
            <p:ph type="title" idx="4294967295"/>
          </p:nvPr>
        </p:nvSpPr>
        <p:spPr>
          <a:xfrm>
            <a:off x="533400" y="473075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 defTabSz="804672">
              <a:defRPr sz="5808">
                <a:solidFill>
                  <a:srgbClr val="0099FF"/>
                </a:solidFill>
                <a:effectLst>
                  <a:outerShdw blurRad="11176" dist="335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แนวโน้มของละครสมัยใหม่</a:t>
            </a:r>
          </a:p>
        </p:txBody>
      </p:sp>
      <p:sp>
        <p:nvSpPr>
          <p:cNvPr id="102" name="สรรหาเทคนิคพิเศษ และเทคโนโลยีอันทันสมัย มาใช้ในการแสดงอย่างหลากหลาย  เช่น การใช้สื่อผสม (Multimedia)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สรรหาเทคนิคพิเศษ และเทคโนโลยีอันทันสมัย มาใช้ในการแสดงอย่างหลากหลาย  เช่น </a:t>
            </a:r>
            <a:r>
              <a:rPr>
                <a:solidFill>
                  <a:srgbClr val="FFFF00"/>
                </a:solidFill>
              </a:rPr>
              <a:t>การใช้สื่อผสม (Multimedia) </a:t>
            </a:r>
          </a:p>
          <a:p>
            <a:pPr>
              <a:defRPr b="1"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พยายามทดลองที่จะลดทอนองค์ประกอบอันฟุ่มเฟือยของละครออกไปให้เหลือ</a:t>
            </a:r>
            <a:r>
              <a:rPr>
                <a:solidFill>
                  <a:srgbClr val="FFFF00"/>
                </a:solidFill>
              </a:rPr>
              <a:t>น้อยที่สุด (Minimalist)</a:t>
            </a:r>
            <a:r>
              <a:rPr b="0">
                <a:solidFill>
                  <a:srgbClr val="FFFF00"/>
                </a:solidFill>
              </a:rPr>
              <a:t>  -- Poor  Theatre</a:t>
            </a:r>
            <a:r>
              <a:rPr b="0"/>
              <a:t>  ของ  เจอร์ซี  โกรโทวสกี  (Jerzy  Grotowski)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2" y="188912"/>
            <a:ext cx="6408738" cy="625316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interpreted Piece"/>
          <p:cNvSpPr txBox="1"/>
          <p:nvPr/>
        </p:nvSpPr>
        <p:spPr>
          <a:xfrm>
            <a:off x="6403174" y="5224393"/>
            <a:ext cx="264541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3200" b="1">
                <a:solidFill>
                  <a:srgbClr val="FFFF00"/>
                </a:solidFill>
              </a:defRPr>
            </a:lvl1pPr>
          </a:lstStyle>
          <a:p>
            <a:r>
              <a:t>Reinterpreted Piece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2"/>
          <a:srcRect t="9844"/>
          <a:stretch>
            <a:fillRect/>
          </a:stretch>
        </p:blipFill>
        <p:spPr>
          <a:xfrm>
            <a:off x="179387" y="188912"/>
            <a:ext cx="5048251" cy="527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2"/>
          <a:srcRect l="42797" r="12986" b="90155"/>
          <a:stretch>
            <a:fillRect/>
          </a:stretch>
        </p:blipFill>
        <p:spPr>
          <a:xfrm>
            <a:off x="545271" y="5560969"/>
            <a:ext cx="4464051" cy="115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Living Theatre กลุ่มละครแนวทดลองในอเมริกา"/>
          <p:cNvSpPr txBox="1"/>
          <p:nvPr/>
        </p:nvSpPr>
        <p:spPr>
          <a:xfrm>
            <a:off x="5338445" y="4005262"/>
            <a:ext cx="3582035" cy="1749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3200" b="1">
                <a:solidFill>
                  <a:srgbClr val="FFFF00"/>
                </a:solidFill>
              </a:defRPr>
            </a:lvl1pPr>
          </a:lstStyle>
          <a:p>
            <a:r>
              <a:t>Living Theatre กลุ่มละครแนวทดลองในอเมริกา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2"/>
          <a:srcRect t="43992"/>
          <a:stretch>
            <a:fillRect/>
          </a:stretch>
        </p:blipFill>
        <p:spPr>
          <a:xfrm>
            <a:off x="503237" y="178973"/>
            <a:ext cx="8137526" cy="612933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Living Theatre กลุ่มละครแนวทดลองในอเมริกา"/>
          <p:cNvSpPr txBox="1"/>
          <p:nvPr/>
        </p:nvSpPr>
        <p:spPr>
          <a:xfrm>
            <a:off x="2025332" y="6278562"/>
            <a:ext cx="6318886" cy="119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3200" b="1">
                <a:solidFill>
                  <a:srgbClr val="FFFF00"/>
                </a:solidFill>
              </a:defRPr>
            </a:lvl1pPr>
          </a:lstStyle>
          <a:p>
            <a:r>
              <a:t>Living Theatre กลุ่มละครแนวทดลองในอเมริกา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.png" descr="image.png"/>
          <p:cNvPicPr>
            <a:picLocks noChangeAspect="1"/>
          </p:cNvPicPr>
          <p:nvPr/>
        </p:nvPicPr>
        <p:blipFill>
          <a:blip r:embed="rId2"/>
          <a:srcRect b="56007"/>
          <a:stretch>
            <a:fillRect/>
          </a:stretch>
        </p:blipFill>
        <p:spPr>
          <a:xfrm>
            <a:off x="775528" y="900871"/>
            <a:ext cx="7416801" cy="438943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Living Theatre กลุ่มละครแนวทดลองในอเมริกา"/>
          <p:cNvSpPr txBox="1"/>
          <p:nvPr/>
        </p:nvSpPr>
        <p:spPr>
          <a:xfrm>
            <a:off x="475850" y="5557009"/>
            <a:ext cx="8192300" cy="631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3200" b="1">
                <a:solidFill>
                  <a:srgbClr val="FFFF00"/>
                </a:solidFill>
              </a:defRPr>
            </a:lvl1pPr>
          </a:lstStyle>
          <a:p>
            <a:r>
              <a:t>Living Theatre กลุ่มละครแนวทดลองในอเมริกา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2"/>
          <a:srcRect l="4577" t="68325"/>
          <a:stretch>
            <a:fillRect/>
          </a:stretch>
        </p:blipFill>
        <p:spPr>
          <a:xfrm>
            <a:off x="250825" y="3573462"/>
            <a:ext cx="4533900" cy="2198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2"/>
          <a:srcRect b="31044"/>
          <a:stretch>
            <a:fillRect/>
          </a:stretch>
        </p:blipFill>
        <p:spPr>
          <a:xfrm>
            <a:off x="4932362" y="1125537"/>
            <a:ext cx="4002088" cy="4032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620712"/>
            <a:ext cx="5489575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0987"/>
            <a:ext cx="8229600" cy="5846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7" y="188912"/>
            <a:ext cx="6626226" cy="6434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2" y="277812"/>
            <a:ext cx="4179888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" y="277812"/>
            <a:ext cx="8120063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90587"/>
            <a:ext cx="8229600" cy="4625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77812"/>
            <a:ext cx="5924550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812" y="277812"/>
            <a:ext cx="4016376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77812"/>
            <a:ext cx="3962400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9625"/>
            <a:ext cx="8229600" cy="478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12" y="333375"/>
            <a:ext cx="3813176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“ ผู้ศึกษาการละครสมัยใหม่  ไม่ควรที่จะลุ่มหลงและเคร่งครัดใน ป้ายชื่อ ของ แบบแผน หรืออิสม์ต่างๆ มากจนเกินไป  เพราะละครที่เกิดขึ้นใหม่ๆ นี้ หลายต่อหลายแนวจะคาบเกี่ยวและเหลื่อมล้ำกัน   และละครบางเรื่องก็มีหลายแนวอยู่ในเรื่องเดียวกัน”…"/>
          <p:cNvSpPr txBox="1">
            <a:spLocks noGrp="1"/>
          </p:cNvSpPr>
          <p:nvPr>
            <p:ph type="body" idx="4294967295"/>
          </p:nvPr>
        </p:nvSpPr>
        <p:spPr>
          <a:xfrm>
            <a:off x="457200" y="258279"/>
            <a:ext cx="8229600" cy="45307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5180" indent="-305180" defTabSz="813816">
              <a:lnSpc>
                <a:spcPct val="90000"/>
              </a:lnSpc>
              <a:spcBef>
                <a:spcPts val="800"/>
              </a:spcBef>
              <a:buSzTx/>
              <a:buFont typeface="Wingdings"/>
              <a:buNone/>
              <a:defRPr sz="3559">
                <a:solidFill>
                  <a:srgbClr val="FFFF00"/>
                </a:solidFill>
                <a:effectLst>
                  <a:outerShdw blurRad="11303" dist="2260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</a:t>
            </a:r>
            <a:r>
              <a:rPr b="1"/>
              <a:t>“ ผู้ศึกษาการละครสมัยใหม่  ไม่ควรที่จะลุ่มหลงและเคร่งครัดใน ป้ายชื่อ ของ แบบแผน หรืออิสม์ต่างๆ มากจนเกินไป  เพราะละครที่เกิดขึ้นใหม่ๆ นี้ หลายต่อหลายแนวจะคาบเกี่ยวและเหลื่อมล้ำกัน   และละครบางเรื่องก็มีหลายแนวอยู่ในเรื่องเดียวกัน”</a:t>
            </a:r>
          </a:p>
          <a:p>
            <a:pPr marL="305180" indent="-305180" algn="r" defTabSz="813816">
              <a:lnSpc>
                <a:spcPct val="90000"/>
              </a:lnSpc>
              <a:spcBef>
                <a:spcPts val="800"/>
              </a:spcBef>
              <a:buSzTx/>
              <a:buFont typeface="Wingdings"/>
              <a:buNone/>
              <a:defRPr sz="3559" b="1">
                <a:effectLst>
                  <a:outerShdw blurRad="11303" dist="2260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สดใส  พันธุมโกมล</a:t>
            </a:r>
          </a:p>
        </p:txBody>
      </p:sp>
      <p:sp>
        <p:nvSpPr>
          <p:cNvPr id="213" name="“ ในการเขียนงาน  สิ่งที่ผมจะคำนึงเป็นลำดับสุดท้ายคือ  งานชิ้นนี้เป็น ism อะไร”…"/>
          <p:cNvSpPr txBox="1"/>
          <p:nvPr/>
        </p:nvSpPr>
        <p:spPr>
          <a:xfrm>
            <a:off x="426443" y="4949272"/>
            <a:ext cx="8138161" cy="171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ts val="900"/>
              </a:spcBef>
              <a:defRPr sz="40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</a:t>
            </a:r>
            <a:r>
              <a:rPr sz="3200" b="1"/>
              <a:t>“ ในการเขียนงาน  สิ่งที่ผมจะคำนึงเป็นลำดับสุดท้ายคือ  งานชิ้นนี้เป็น ism อะไร”</a:t>
            </a:r>
          </a:p>
          <a:p>
            <a:pPr marL="342900" indent="-342900" algn="r" defTabSz="457200">
              <a:lnSpc>
                <a:spcPct val="90000"/>
              </a:lnSpc>
              <a:spcBef>
                <a:spcPts val="600"/>
              </a:spcBef>
              <a:defRPr sz="28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วินทร์  เลียววารินทร์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oor  Theatre"/>
          <p:cNvSpPr txBox="1"/>
          <p:nvPr/>
        </p:nvSpPr>
        <p:spPr>
          <a:xfrm>
            <a:off x="6129372" y="5269188"/>
            <a:ext cx="23387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Poor  Theatre</a:t>
            </a:r>
          </a:p>
        </p:txBody>
      </p:sp>
      <p:pic>
        <p:nvPicPr>
          <p:cNvPr id="1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73" y="508276"/>
            <a:ext cx="6502401" cy="433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ละครรูปแบบอื่นๆ"/>
          <p:cNvSpPr txBox="1">
            <a:spLocks noGrp="1"/>
          </p:cNvSpPr>
          <p:nvPr>
            <p:ph type="title" idx="4294967295"/>
          </p:nvPr>
        </p:nvSpPr>
        <p:spPr>
          <a:xfrm>
            <a:off x="533400" y="473075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rPr dirty="0" err="1"/>
              <a:t>ละครร</a:t>
            </a:r>
            <a:r>
              <a:rPr lang="th-TH" dirty="0" err="1"/>
              <a:t>่วมส</a:t>
            </a:r>
            <a:r>
              <a:rPr lang="th-TH" dirty="0"/>
              <a:t>มัยรูปแบบต่างๆ</a:t>
            </a:r>
            <a:endParaRPr dirty="0"/>
          </a:p>
        </p:txBody>
      </p:sp>
      <p:sp>
        <p:nvSpPr>
          <p:cNvPr id="110" name="ละครสัจนิยมแปรรูป (Modify Realism)…"/>
          <p:cNvSpPr txBox="1">
            <a:spLocks noGrp="1"/>
          </p:cNvSpPr>
          <p:nvPr>
            <p:ph type="body" idx="4294967295"/>
          </p:nvPr>
        </p:nvSpPr>
        <p:spPr>
          <a:xfrm>
            <a:off x="395287" y="1844675"/>
            <a:ext cx="8229601" cy="4105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defRPr sz="2624" b="1">
                <a:solidFill>
                  <a:srgbClr val="FFFF00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ละครสัจนิยมแปรรูป</a:t>
            </a:r>
            <a:r>
              <a:rPr>
                <a:solidFill>
                  <a:srgbClr val="FFFFFF"/>
                </a:solidFill>
              </a:rPr>
              <a:t> (Modify Realism)</a:t>
            </a:r>
          </a:p>
          <a:p>
            <a:pPr marL="281177" indent="-281177" defTabSz="749808">
              <a:spcBef>
                <a:spcPts val="600"/>
              </a:spcBef>
              <a:defRPr sz="2624" b="1">
                <a:solidFill>
                  <a:srgbClr val="FFFF00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สัจจนยมคัดสรร</a:t>
            </a:r>
            <a:r>
              <a:rPr>
                <a:solidFill>
                  <a:srgbClr val="FFFFFF"/>
                </a:solidFill>
              </a:rPr>
              <a:t>  (Selective Realism)</a:t>
            </a:r>
          </a:p>
          <a:p>
            <a:pPr marL="281177" indent="-281177" defTabSz="749808">
              <a:spcBef>
                <a:spcPts val="600"/>
              </a:spcBef>
              <a:defRPr sz="2624" b="1">
                <a:solidFill>
                  <a:srgbClr val="FFFF00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ละครเพลง</a:t>
            </a:r>
            <a:r>
              <a:rPr>
                <a:solidFill>
                  <a:srgbClr val="FFFFFF"/>
                </a:solidFill>
              </a:rPr>
              <a:t> (The Musical)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Environmental Theatre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ละครสารคดี (Documentary Drama)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Happenings and Multimedia (Paratheatrical Experiment)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Performance Art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277812"/>
            <a:ext cx="8210550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7" y="277812"/>
            <a:ext cx="7945438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.png" descr="image.png"/>
          <p:cNvPicPr>
            <a:picLocks noChangeAspect="1"/>
          </p:cNvPicPr>
          <p:nvPr/>
        </p:nvPicPr>
        <p:blipFill>
          <a:blip r:embed="rId2"/>
          <a:srcRect t="52117"/>
          <a:stretch>
            <a:fillRect/>
          </a:stretch>
        </p:blipFill>
        <p:spPr>
          <a:xfrm>
            <a:off x="395287" y="549275"/>
            <a:ext cx="7991476" cy="5541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rtain Call">
  <a:themeElements>
    <a:clrScheme name="Curtain Call">
      <a:dk1>
        <a:srgbClr val="800000"/>
      </a:dk1>
      <a:lt1>
        <a:srgbClr val="800000"/>
      </a:lt1>
      <a:dk2>
        <a:srgbClr val="A7A7A7"/>
      </a:dk2>
      <a:lt2>
        <a:srgbClr val="535353"/>
      </a:lt2>
      <a:accent1>
        <a:srgbClr val="FF3300"/>
      </a:accent1>
      <a:accent2>
        <a:srgbClr val="70707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rtain Cal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urtain Ca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rtain Call">
  <a:themeElements>
    <a:clrScheme name="Curtain Cal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00"/>
      </a:accent1>
      <a:accent2>
        <a:srgbClr val="70707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rtain Cal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urtain Ca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1577</Words>
  <Application>Microsoft Macintosh PowerPoint</Application>
  <PresentationFormat>On-screen Show (4:3)</PresentationFormat>
  <Paragraphs>94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Angsana New</vt:lpstr>
      <vt:lpstr>Browallia New</vt:lpstr>
      <vt:lpstr>Helvetica Neue</vt:lpstr>
      <vt:lpstr>Tahoma</vt:lpstr>
      <vt:lpstr>Tahoma Bold</vt:lpstr>
      <vt:lpstr>Wingdings</vt:lpstr>
      <vt:lpstr>Curtain Call</vt:lpstr>
      <vt:lpstr>ละครในศตวรรษที่ 20: แนวโน้มละครร่วมสมัย</vt:lpstr>
      <vt:lpstr>แนวโน้มของละครสมัยใหม่</vt:lpstr>
      <vt:lpstr>แนวโน้มของละครสมัยใหม่</vt:lpstr>
      <vt:lpstr>PowerPoint Presentation</vt:lpstr>
      <vt:lpstr>PowerPoint Presentation</vt:lpstr>
      <vt:lpstr>ละครร่วมสมัยรูปแบบต่างๆ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เปรียบเทียบลักษณะของละคร แนวหน้า (avant garde) และละครตามแบบแผน</vt:lpstr>
      <vt:lpstr>เปรียบเทียบลักษณะของละคร แนวหน้าและละครตามแบบแผน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ละครในศตวรรษที่ 20: แนวโน้มละครร่วมสมัย</dc:title>
  <cp:lastModifiedBy>CHUTIMA  MANEEWATTANA  PLENGKHOM</cp:lastModifiedBy>
  <cp:revision>1</cp:revision>
  <dcterms:modified xsi:type="dcterms:W3CDTF">2023-07-27T04:16:33Z</dcterms:modified>
</cp:coreProperties>
</file>