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6.bin" ContentType="application/vnd.openxmlformats-officedocument.oleObject"/>
  <Override PartName="/ppt/notesSlides/notesSlide28.xml" ContentType="application/vnd.openxmlformats-officedocument.presentationml.notesSlide+xml"/>
  <Override PartName="/ppt/embeddings/oleObject7.bin" ContentType="application/vnd.openxmlformats-officedocument.oleObject"/>
  <Override PartName="/ppt/notesSlides/notesSlide29.xml" ContentType="application/vnd.openxmlformats-officedocument.presentationml.notesSlide+xml"/>
  <Override PartName="/ppt/embeddings/oleObject8.bin" ContentType="application/vnd.openxmlformats-officedocument.oleObject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53" r:id="rId1"/>
  </p:sldMasterIdLst>
  <p:notesMasterIdLst>
    <p:notesMasterId r:id="rId77"/>
  </p:notesMasterIdLst>
  <p:handoutMasterIdLst>
    <p:handoutMasterId r:id="rId78"/>
  </p:handoutMasterIdLst>
  <p:sldIdLst>
    <p:sldId id="256" r:id="rId2"/>
    <p:sldId id="322" r:id="rId3"/>
    <p:sldId id="323" r:id="rId4"/>
    <p:sldId id="324" r:id="rId5"/>
    <p:sldId id="325" r:id="rId6"/>
    <p:sldId id="326" r:id="rId7"/>
    <p:sldId id="387" r:id="rId8"/>
    <p:sldId id="388" r:id="rId9"/>
    <p:sldId id="389" r:id="rId10"/>
    <p:sldId id="391" r:id="rId11"/>
    <p:sldId id="392" r:id="rId12"/>
    <p:sldId id="393" r:id="rId13"/>
    <p:sldId id="394" r:id="rId14"/>
    <p:sldId id="395" r:id="rId15"/>
    <p:sldId id="331" r:id="rId16"/>
    <p:sldId id="332" r:id="rId17"/>
    <p:sldId id="268" r:id="rId18"/>
    <p:sldId id="269" r:id="rId19"/>
    <p:sldId id="329" r:id="rId20"/>
    <p:sldId id="359" r:id="rId21"/>
    <p:sldId id="357" r:id="rId22"/>
    <p:sldId id="360" r:id="rId23"/>
    <p:sldId id="271" r:id="rId24"/>
    <p:sldId id="270" r:id="rId25"/>
    <p:sldId id="321" r:id="rId26"/>
    <p:sldId id="327" r:id="rId27"/>
    <p:sldId id="328" r:id="rId28"/>
    <p:sldId id="333" r:id="rId29"/>
    <p:sldId id="334" r:id="rId30"/>
    <p:sldId id="361" r:id="rId31"/>
    <p:sldId id="362" r:id="rId32"/>
    <p:sldId id="363" r:id="rId33"/>
    <p:sldId id="398" r:id="rId34"/>
    <p:sldId id="396" r:id="rId35"/>
    <p:sldId id="397" r:id="rId36"/>
    <p:sldId id="399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344" r:id="rId47"/>
    <p:sldId id="345" r:id="rId48"/>
    <p:sldId id="346" r:id="rId49"/>
    <p:sldId id="347" r:id="rId50"/>
    <p:sldId id="348" r:id="rId51"/>
    <p:sldId id="407" r:id="rId52"/>
    <p:sldId id="349" r:id="rId53"/>
    <p:sldId id="352" r:id="rId54"/>
    <p:sldId id="353" r:id="rId55"/>
    <p:sldId id="350" r:id="rId56"/>
    <p:sldId id="354" r:id="rId57"/>
    <p:sldId id="355" r:id="rId58"/>
    <p:sldId id="400" r:id="rId59"/>
    <p:sldId id="402" r:id="rId60"/>
    <p:sldId id="364" r:id="rId61"/>
    <p:sldId id="374" r:id="rId62"/>
    <p:sldId id="375" r:id="rId63"/>
    <p:sldId id="376" r:id="rId64"/>
    <p:sldId id="365" r:id="rId65"/>
    <p:sldId id="379" r:id="rId66"/>
    <p:sldId id="367" r:id="rId67"/>
    <p:sldId id="368" r:id="rId68"/>
    <p:sldId id="369" r:id="rId69"/>
    <p:sldId id="370" r:id="rId70"/>
    <p:sldId id="371" r:id="rId71"/>
    <p:sldId id="373" r:id="rId72"/>
    <p:sldId id="380" r:id="rId73"/>
    <p:sldId id="405" r:id="rId74"/>
    <p:sldId id="404" r:id="rId75"/>
    <p:sldId id="406" r:id="rId76"/>
  </p:sldIdLst>
  <p:sldSz cx="9144000" cy="6858000" type="screen4x3"/>
  <p:notesSz cx="6781800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Angsana New" panose="02020603050405020304" pitchFamily="18" charset="-34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Angsana New" panose="02020603050405020304" pitchFamily="18" charset="-34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Angsana New" panose="02020603050405020304" pitchFamily="18" charset="-34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Angsana New" panose="02020603050405020304" pitchFamily="18" charset="-34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Angsana New" panose="02020603050405020304" pitchFamily="18" charset="-34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Angsana New" panose="02020603050405020304" pitchFamily="18" charset="-34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Angsana New" panose="02020603050405020304" pitchFamily="18" charset="-34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Angsana New" panose="02020603050405020304" pitchFamily="18" charset="-34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Angsana New" panose="02020603050405020304" pitchFamily="18" charset="-34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1"/>
    <p:restoredTop sz="94588"/>
  </p:normalViewPr>
  <p:slideViewPr>
    <p:cSldViewPr>
      <p:cViewPr varScale="1">
        <p:scale>
          <a:sx n="107" d="100"/>
          <a:sy n="107" d="100"/>
        </p:scale>
        <p:origin x="140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0"/>
      </p:cViewPr>
      <p:guideLst>
        <p:guide orient="horz" pos="3127"/>
        <p:guide pos="21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F7F7E88B-1697-06DB-7BE3-C6DE20EA195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en-TH"/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361CD237-55BA-7BED-8EE4-B2FEC22A7FB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6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en-TH"/>
          </a:p>
        </p:txBody>
      </p:sp>
      <p:sp>
        <p:nvSpPr>
          <p:cNvPr id="113668" name="Rectangle 4">
            <a:extLst>
              <a:ext uri="{FF2B5EF4-FFF2-40B4-BE49-F238E27FC236}">
                <a16:creationId xmlns:a16="http://schemas.microsoft.com/office/drawing/2014/main" id="{321A3D6F-5CC8-01A6-6FD0-95262252CB0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38463" cy="496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800">
                <a:latin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en-TH"/>
          </a:p>
        </p:txBody>
      </p:sp>
      <p:sp>
        <p:nvSpPr>
          <p:cNvPr id="113669" name="Rectangle 5">
            <a:extLst>
              <a:ext uri="{FF2B5EF4-FFF2-40B4-BE49-F238E27FC236}">
                <a16:creationId xmlns:a16="http://schemas.microsoft.com/office/drawing/2014/main" id="{B9B90CC4-DD77-5E77-7877-47775943BBB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29750"/>
            <a:ext cx="2938462" cy="496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Cordia New" panose="020B0304020202020204" pitchFamily="34" charset="-34"/>
              </a:defRPr>
            </a:lvl1pPr>
          </a:lstStyle>
          <a:p>
            <a:pPr>
              <a:defRPr/>
            </a:pPr>
            <a:fld id="{0D9A41C9-9ADB-BC49-ABA1-D04B9AE7F723}" type="slidenum">
              <a:rPr lang="en-US" altLang="en-TH"/>
              <a:pPr>
                <a:defRPr/>
              </a:pPr>
              <a:t>‹#›</a:t>
            </a:fld>
            <a:endParaRPr lang="th-TH" altLang="en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77C241FC-E88C-6680-EB66-F7C324D478B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en-TH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B25E85C-B26C-6C57-E2E7-97EA3BD1848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6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en-TH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10C4ACB4-5E45-9026-C564-85C7B345DFCF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0963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46A2D96C-017A-43C4-8884-E3BD85B1AF0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4875"/>
            <a:ext cx="4972050" cy="4467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TH" noProof="0"/>
              <a:t>Click to edit Master text styles</a:t>
            </a:r>
          </a:p>
          <a:p>
            <a:pPr lvl="1"/>
            <a:r>
              <a:rPr lang="th-TH" altLang="en-TH" noProof="0"/>
              <a:t>Second level</a:t>
            </a:r>
          </a:p>
          <a:p>
            <a:pPr lvl="2"/>
            <a:r>
              <a:rPr lang="th-TH" altLang="en-TH" noProof="0"/>
              <a:t>Third level</a:t>
            </a:r>
          </a:p>
          <a:p>
            <a:pPr lvl="3"/>
            <a:r>
              <a:rPr lang="th-TH" altLang="en-TH" noProof="0"/>
              <a:t>Fourth level</a:t>
            </a:r>
          </a:p>
          <a:p>
            <a:pPr lvl="4"/>
            <a:r>
              <a:rPr lang="th-TH" altLang="en-TH" noProof="0"/>
              <a:t>Fifth level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BE5B7D1F-A2DB-AABB-CF86-498327C1FDC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38463" cy="496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800">
                <a:latin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en-TH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9DEB71E8-C347-92BD-3EF9-52324E2B33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29750"/>
            <a:ext cx="2938462" cy="496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Cordia New" panose="020B0304020202020204" pitchFamily="34" charset="-34"/>
              </a:defRPr>
            </a:lvl1pPr>
          </a:lstStyle>
          <a:p>
            <a:pPr>
              <a:defRPr/>
            </a:pPr>
            <a:fld id="{C999F3A5-E6BA-F343-B0D7-AD474821B204}" type="slidenum">
              <a:rPr lang="en-US" altLang="en-TH"/>
              <a:pPr>
                <a:defRPr/>
              </a:pPr>
              <a:t>‹#›</a:t>
            </a:fld>
            <a:endParaRPr lang="th-TH" altLang="en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rdia New"/>
        <a:ea typeface="Cordia New"/>
        <a:cs typeface="Cordia New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rdia New"/>
        <a:ea typeface="Cordia New"/>
        <a:cs typeface="Cordia New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rdia New"/>
        <a:ea typeface="Cordia New"/>
        <a:cs typeface="Cordia New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rdia New"/>
        <a:ea typeface="Cordia New"/>
        <a:cs typeface="Cordia New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rdia New"/>
        <a:ea typeface="Cordia New"/>
        <a:cs typeface="Cordia New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56DAF3E1-E8F5-95C9-F1FD-5B01AB90E0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67C8A2AF-A09F-5C4E-B222-8615721667D7}" type="slidenum">
              <a:rPr lang="en-US" altLang="en-TH" sz="1800" smtClean="0">
                <a:latin typeface="Cordia New" panose="020B0304020202020204" pitchFamily="34" charset="-34"/>
              </a:rPr>
              <a:pPr/>
              <a:t>1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6B67C4E2-9980-66C0-E8B2-5582945F25F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317474E-01C6-3D71-A131-B26783CB4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E1FF06EF-2FB3-A26C-14FD-E4B780AD4E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E92B5943-8708-E249-8685-F4C35771D235}" type="slidenum">
              <a:rPr lang="en-US" altLang="en-TH" sz="1800" smtClean="0">
                <a:latin typeface="Cordia New" panose="020B0304020202020204" pitchFamily="34" charset="-34"/>
              </a:rPr>
              <a:pPr/>
              <a:t>17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A9DBFA7C-D39A-DD2F-639D-60B3132A120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4E50BD85-0415-B8F8-C32F-36F1C9DDF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DF040B2B-BF92-416D-C566-11249C7A97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4DDEFC18-AC22-6243-A7E1-0F5E08DEF6FB}" type="slidenum">
              <a:rPr lang="en-US" altLang="en-TH" sz="1800" smtClean="0">
                <a:latin typeface="Cordia New" panose="020B0304020202020204" pitchFamily="34" charset="-34"/>
              </a:rPr>
              <a:pPr/>
              <a:t>18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8A904603-8C76-DBDD-F671-DC073771D11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A847AC3-F16C-64C0-3A3D-721157B447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DD38AFFA-5CDD-B526-D293-038EF4201E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1D463942-0C1B-CA47-9AE6-F7E0E319D84E}" type="slidenum">
              <a:rPr lang="en-US" altLang="en-TH" sz="1800" smtClean="0">
                <a:latin typeface="Cordia New" panose="020B0304020202020204" pitchFamily="34" charset="-34"/>
              </a:rPr>
              <a:pPr/>
              <a:t>19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6C39D083-06AC-9642-91DA-43B7AC87709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1171A73D-1F33-A7D5-B9DF-1F92B0A469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AA1C1109-8D34-3CD2-F285-37CE06A341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ADF19032-6731-024F-B00A-E8F78CB58959}" type="slidenum">
              <a:rPr lang="en-US" altLang="en-TH" sz="1800" smtClean="0">
                <a:latin typeface="Cordia New" panose="020B0304020202020204" pitchFamily="34" charset="-34"/>
              </a:rPr>
              <a:pPr/>
              <a:t>20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355E81FD-397F-C25A-6183-97FD4FD5E29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0A23D9E8-23DE-E537-F190-EDF8D78644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AB306DF8-5246-BB70-E005-5864F219AF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2A0F5F3B-C555-8E41-B333-0AB38A918F26}" type="slidenum">
              <a:rPr lang="en-US" altLang="en-TH" sz="1800" smtClean="0">
                <a:latin typeface="Cordia New" panose="020B0304020202020204" pitchFamily="34" charset="-34"/>
              </a:rPr>
              <a:pPr/>
              <a:t>23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5A2AC117-6D5E-2748-D4D6-AA1724D11EA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A8B4FA3-5ED9-910F-03DE-DE6641817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BBE3561D-39EF-F481-7F1C-94463FBBA9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05354775-3135-C942-AC4E-91B161413097}" type="slidenum">
              <a:rPr lang="en-US" altLang="en-TH" sz="1800" smtClean="0">
                <a:latin typeface="Cordia New" panose="020B0304020202020204" pitchFamily="34" charset="-34"/>
              </a:rPr>
              <a:pPr/>
              <a:t>24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5E47E39D-7B6A-F458-CD8C-68BBBD4C2C0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912FD730-D668-BFE3-5553-4C9A14AE25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D5892DAC-CC6F-F199-F53A-DC68E23A3B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403A685D-C65E-CB42-A1FC-2B0EBB2EEE62}" type="slidenum">
              <a:rPr lang="en-US" altLang="en-TH" sz="1800" smtClean="0">
                <a:latin typeface="Cordia New" panose="020B0304020202020204" pitchFamily="34" charset="-34"/>
              </a:rPr>
              <a:pPr/>
              <a:t>25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65A8B1F4-88AB-35F7-5F23-2D969D2BF5C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D9227C6F-F63B-8299-DEEB-D3269200F0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68868B7D-02E6-BE00-8862-32698A94C8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2992DC41-0918-5840-A0E4-4C44FB1B05F4}" type="slidenum">
              <a:rPr lang="en-US" altLang="en-TH" sz="1800" smtClean="0">
                <a:latin typeface="Cordia New" panose="020B0304020202020204" pitchFamily="34" charset="-34"/>
              </a:rPr>
              <a:pPr/>
              <a:t>26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954C7262-EFC9-2AD3-4C88-83448E87EC2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B9900558-BEBD-925E-1F9C-252B838DB6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D3CBAA5D-CDB7-5437-68F4-72AEB25097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F4699F5B-ACA4-8941-971B-31625207A8A0}" type="slidenum">
              <a:rPr lang="en-US" altLang="en-TH" sz="1800" smtClean="0">
                <a:latin typeface="Cordia New" panose="020B0304020202020204" pitchFamily="34" charset="-34"/>
              </a:rPr>
              <a:pPr/>
              <a:t>27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95D7D925-0471-E703-CD7C-E04416F7637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CC91D8D1-F387-E6F1-7014-83D0F1FA66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10DBFABC-BB1D-4C1A-7671-4A8CC94BD3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E2C8288E-3FF1-064E-9094-4F85FDC264D1}" type="slidenum">
              <a:rPr lang="en-US" altLang="en-TH" sz="1800" smtClean="0">
                <a:latin typeface="Cordia New" panose="020B0304020202020204" pitchFamily="34" charset="-34"/>
              </a:rPr>
              <a:pPr/>
              <a:t>28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9B22B863-2ABF-64E2-A9C9-26CFDBDC6BC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3BBEC2ED-2F7B-59CA-512D-201EED50E0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D7970DF9-7154-6EF2-76FB-C0BD7E72A0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4EDAE4D5-6C0B-E746-955F-827551597861}" type="slidenum">
              <a:rPr lang="en-US" altLang="en-TH" sz="1800" smtClean="0">
                <a:latin typeface="Cordia New" panose="020B0304020202020204" pitchFamily="34" charset="-34"/>
              </a:rPr>
              <a:pPr/>
              <a:t>2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BC5AF30D-0040-F776-261B-4AFDBB67706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A3BAF0D-C162-6A46-3F90-275708E65F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CAC1CD3E-696A-5D24-99B0-60FD03E71E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BFFB1897-30C9-BC46-8531-6BE2100DBA52}" type="slidenum">
              <a:rPr lang="en-US" altLang="en-TH" sz="1800" smtClean="0">
                <a:latin typeface="Cordia New" panose="020B0304020202020204" pitchFamily="34" charset="-34"/>
              </a:rPr>
              <a:pPr/>
              <a:t>29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18BA976A-DF1B-AAC3-D6BC-0A001FDD252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B175D337-FCF8-63D9-1823-CBF29699D3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87ABE23C-1D48-8392-9414-5F07C92CF4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AF58C86C-C862-314C-9A0E-81F966EA6A26}" type="slidenum">
              <a:rPr lang="en-US" altLang="en-TH" sz="1800" smtClean="0">
                <a:latin typeface="Cordia New" panose="020B0304020202020204" pitchFamily="34" charset="-34"/>
              </a:rPr>
              <a:pPr/>
              <a:t>37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32832ED8-1E04-CE43-4709-7E3CA71182B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2B65EA52-4583-C6B0-2B2E-5F551A46B3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A4A65F59-21F7-2B30-101E-219D4C4984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FC03718E-2CAB-4C4D-AB7F-D88CE46A86A6}" type="slidenum">
              <a:rPr lang="en-US" altLang="en-TH" sz="1800" smtClean="0">
                <a:latin typeface="Cordia New" panose="020B0304020202020204" pitchFamily="34" charset="-34"/>
              </a:rPr>
              <a:pPr/>
              <a:t>38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0246D7F1-F60E-472B-310B-50D6B853C2F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5845A7F1-59CB-198C-64A6-B0849F3E09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A69C4070-FDDB-9829-F8F2-AE1F978BD6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EA1A595B-5418-2947-A76E-BAECD2050650}" type="slidenum">
              <a:rPr lang="en-US" altLang="en-TH" sz="1800" smtClean="0">
                <a:latin typeface="Cordia New" panose="020B0304020202020204" pitchFamily="34" charset="-34"/>
              </a:rPr>
              <a:pPr/>
              <a:t>39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B2F6F5B0-62C9-DBE3-BC43-504123449E9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5FD3C07D-1739-D978-37F4-4B0CBD6FB8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0B01C8EB-ED1C-2B05-F424-206D3690FD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80232D7A-71B1-3147-BB08-9BFFBB30F335}" type="slidenum">
              <a:rPr lang="en-US" altLang="en-TH" sz="1800" smtClean="0">
                <a:latin typeface="Cordia New" panose="020B0304020202020204" pitchFamily="34" charset="-34"/>
              </a:rPr>
              <a:pPr/>
              <a:t>40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403E2B94-7073-80E1-DDE1-114B2DCDBCB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10F236B6-C1D9-C486-94AD-66A86EA583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617007DF-0780-248F-FE54-8E11DC60F2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E757CAD7-F707-5742-84DE-1445409F61C5}" type="slidenum">
              <a:rPr lang="en-US" altLang="en-TH" sz="1800" smtClean="0">
                <a:latin typeface="Cordia New" panose="020B0304020202020204" pitchFamily="34" charset="-34"/>
              </a:rPr>
              <a:pPr/>
              <a:t>41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2B0D09B6-9A8B-7809-62D4-8E8CB364740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9BB0797D-2CE2-37FF-482B-4907A70E0C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0859BE32-D4A7-345C-918D-C594A6382C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AD6D3DDF-A82E-6644-9386-BEF86557FBCE}" type="slidenum">
              <a:rPr lang="en-US" altLang="en-TH" sz="1800" smtClean="0">
                <a:latin typeface="Cordia New" panose="020B0304020202020204" pitchFamily="34" charset="-34"/>
              </a:rPr>
              <a:pPr/>
              <a:t>42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462CD332-9147-0063-68B1-9BB63779228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28A75E34-3C80-3EB8-BE53-EA3E6B6F4A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36B4F2FD-A8C2-42BC-A95E-56CAF4E6E7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828BFA70-4E13-3A48-9775-1780E7597012}" type="slidenum">
              <a:rPr lang="en-US" altLang="en-TH" sz="1800" smtClean="0">
                <a:latin typeface="Cordia New" panose="020B0304020202020204" pitchFamily="34" charset="-34"/>
              </a:rPr>
              <a:pPr/>
              <a:t>43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473BA132-41ED-3C48-0E86-AD247794524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2E40AC58-E6EC-A703-1808-3CFE58472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5BF20B33-74D1-1338-E743-28B8F08824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7ADE77A3-3251-7A40-B6B0-B4BD65BCF4D4}" type="slidenum">
              <a:rPr lang="en-US" altLang="en-TH" sz="1800" smtClean="0">
                <a:latin typeface="Cordia New" panose="020B0304020202020204" pitchFamily="34" charset="-34"/>
              </a:rPr>
              <a:pPr/>
              <a:t>44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6994074F-329A-178F-F696-86DF3D52B61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04F96CB9-AAA9-53D2-F6E2-19F21ED9DA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AE1C3166-5D3E-7BC6-81AA-244D959D4D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3D9ABFEE-1F98-EB47-8652-6AF95B061000}" type="slidenum">
              <a:rPr lang="en-US" altLang="en-TH" sz="1800" smtClean="0">
                <a:latin typeface="Cordia New" panose="020B0304020202020204" pitchFamily="34" charset="-34"/>
              </a:rPr>
              <a:pPr/>
              <a:t>45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9739AA75-66EE-ABBC-F2BC-FA5F1708B8A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1B300659-2AEB-BF75-783B-941BE684D3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17D3494C-890E-6F7A-3CE0-8B6BC61050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F7D8A470-D082-7340-89AC-87B4E73A8C42}" type="slidenum">
              <a:rPr lang="en-US" altLang="en-TH" sz="1800" smtClean="0">
                <a:latin typeface="Cordia New" panose="020B0304020202020204" pitchFamily="34" charset="-34"/>
              </a:rPr>
              <a:pPr/>
              <a:t>3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7886E37C-98E0-4556-4FBE-1B18A4D57C5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CD50603-BB5A-79BC-F087-3644D49D5C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0EF99B79-DA12-2136-0466-808436DBA4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4D4F0814-EF53-0B4B-A0D8-622D31B852CC}" type="slidenum">
              <a:rPr lang="en-US" altLang="en-TH" sz="1800" smtClean="0">
                <a:latin typeface="Cordia New" panose="020B0304020202020204" pitchFamily="34" charset="-34"/>
              </a:rPr>
              <a:pPr/>
              <a:t>46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E9AC24A2-B826-1BCF-9C5D-99A2BF30492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78429F31-08D6-A5CD-7479-96026BFF02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024419A3-3283-E669-E1CC-970BDA402E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8F58360F-4258-F74D-AA6D-A1E6B15006BC}" type="slidenum">
              <a:rPr lang="en-US" altLang="en-TH" sz="1800" smtClean="0">
                <a:latin typeface="Cordia New" panose="020B0304020202020204" pitchFamily="34" charset="-34"/>
              </a:rPr>
              <a:pPr/>
              <a:t>47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97A2BDE6-63B0-DF14-AC6B-92B1488A67F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05219F5A-510F-309A-CAEA-54573BD291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862314DF-6724-4366-F31D-80BA323896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DFED3475-9F74-5F4A-AC41-52C0C67B3B72}" type="slidenum">
              <a:rPr lang="en-US" altLang="en-TH" sz="1800" smtClean="0">
                <a:latin typeface="Cordia New" panose="020B0304020202020204" pitchFamily="34" charset="-34"/>
              </a:rPr>
              <a:pPr/>
              <a:t>48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C009B6FF-B036-50B6-76BD-33B8ADB32C8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43910974-D7E2-4461-2860-B6655FE0C0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C9CC23AE-C01A-6D43-42B9-C1F7A5D14E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24760212-DC60-C041-837E-E316B8FF5DB0}" type="slidenum">
              <a:rPr lang="en-US" altLang="en-TH" sz="1800" smtClean="0">
                <a:latin typeface="Cordia New" panose="020B0304020202020204" pitchFamily="34" charset="-34"/>
              </a:rPr>
              <a:pPr/>
              <a:t>49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02606736-C8B2-2E01-3E19-7DC34FFEA24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0A09E717-DE1D-4A97-D4D1-2445A32D8F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49BDBDE8-A16D-8DEE-419D-CADF54DD3E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F88488F5-B590-5948-94DE-EFB2DFE6EE44}" type="slidenum">
              <a:rPr lang="en-US" altLang="en-TH" sz="1800" smtClean="0">
                <a:latin typeface="Cordia New" panose="020B0304020202020204" pitchFamily="34" charset="-34"/>
              </a:rPr>
              <a:pPr/>
              <a:t>50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79959D2C-1F47-9198-6320-D7DDD8DF879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CF02E2F9-D1E5-510B-2CD3-59DF888F8A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E675283A-975F-A323-2E18-786D954C6F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A230249B-4386-1F41-948D-876975BA94F3}" type="slidenum">
              <a:rPr lang="en-US" altLang="en-TH" sz="1800" smtClean="0">
                <a:latin typeface="Cordia New" panose="020B0304020202020204" pitchFamily="34" charset="-34"/>
              </a:rPr>
              <a:pPr/>
              <a:t>52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D95BF92F-1333-976B-21F7-6585B92BF84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D9A96E0B-17B6-0B9A-3170-E002C6524D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4E3CC9FE-7DD6-F6A6-6A54-EB28C5B882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3EEF9398-DF75-0146-960E-95F43327805A}" type="slidenum">
              <a:rPr lang="en-US" altLang="en-TH" sz="1800" smtClean="0">
                <a:latin typeface="Cordia New" panose="020B0304020202020204" pitchFamily="34" charset="-34"/>
              </a:rPr>
              <a:pPr/>
              <a:t>53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C29979D6-9B23-D883-549C-DAF2994BBAA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E474BA8C-2379-1BB0-A221-B8BC638407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84F85E82-6EA4-88C5-4075-F63D8F1B57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97EDF127-8C36-994A-8D9B-22D31A7FF5C6}" type="slidenum">
              <a:rPr lang="en-US" altLang="en-TH" sz="1800" smtClean="0">
                <a:latin typeface="Cordia New" panose="020B0304020202020204" pitchFamily="34" charset="-34"/>
              </a:rPr>
              <a:pPr/>
              <a:t>54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4D65DBF0-9F95-C4FA-9C76-053A91B8971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CEA82134-2C53-7D8C-7619-106EE7356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B3851071-5FB1-D342-9E57-6F56F5C9F3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DD46875E-3718-584D-9318-F4D69BC79589}" type="slidenum">
              <a:rPr lang="en-US" altLang="en-TH" sz="1800" smtClean="0">
                <a:latin typeface="Cordia New" panose="020B0304020202020204" pitchFamily="34" charset="-34"/>
              </a:rPr>
              <a:pPr/>
              <a:t>55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7586C611-05BF-8DC8-7BBB-7ADC1ADAA48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DCCB229C-04EA-2E26-9E7F-6FE863E0AE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8D2BDCAE-B4DD-0C00-4803-2C4909F0F7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73D88841-F0B2-2245-B044-9F7BBAE8F7D6}" type="slidenum">
              <a:rPr lang="en-US" altLang="en-TH" sz="1800" smtClean="0">
                <a:latin typeface="Cordia New" panose="020B0304020202020204" pitchFamily="34" charset="-34"/>
              </a:rPr>
              <a:pPr/>
              <a:t>56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29CBAFBB-E59D-419F-F020-C114FFD8D56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A710E9D2-54CD-6A53-1498-7F713E5764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C0F0DC17-6C59-5F68-D2B7-50076547C6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8614520A-BD82-D041-A0A1-1A40BD1B12FB}" type="slidenum">
              <a:rPr lang="en-US" altLang="en-TH" sz="1800" smtClean="0">
                <a:latin typeface="Cordia New" panose="020B0304020202020204" pitchFamily="34" charset="-34"/>
              </a:rPr>
              <a:pPr/>
              <a:t>4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F8866BC9-68A8-6541-EA4D-2271460D092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41236F38-F397-9A3E-3E06-4AFBFE3F23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27BD953C-C46A-3715-CCDB-F8DA283184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34D12AAA-6A91-E148-9B22-4A39A5E4B6B8}" type="slidenum">
              <a:rPr lang="en-US" altLang="en-TH" sz="1800" smtClean="0">
                <a:latin typeface="Cordia New" panose="020B0304020202020204" pitchFamily="34" charset="-34"/>
              </a:rPr>
              <a:pPr/>
              <a:t>57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B638EE05-5647-0891-CBB7-9BA5DBF598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43267399-7501-4A30-6000-2EA3317776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C0146103-382B-0ACA-A40F-5A5D4AED56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16CA1C36-DF63-4148-B3A8-1BDACABD8F38}" type="slidenum">
              <a:rPr lang="en-US" altLang="en-TH" sz="1800" smtClean="0">
                <a:latin typeface="Cordia New" panose="020B0304020202020204" pitchFamily="34" charset="-34"/>
              </a:rPr>
              <a:pPr/>
              <a:t>60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17F074CC-A7A0-F415-118A-237E24AA1D8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8E834ABE-D6FA-791D-C49F-278EE932E1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6181EE2D-48DD-324D-B2F5-F29990384A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72EA3CAC-615E-464E-A994-83D4B163B0A4}" type="slidenum">
              <a:rPr lang="en-US" altLang="en-TH" sz="1800" smtClean="0">
                <a:latin typeface="Cordia New" panose="020B0304020202020204" pitchFamily="34" charset="-34"/>
              </a:rPr>
              <a:pPr/>
              <a:t>61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7C205A9F-EB51-5798-F526-C24E741DB9C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730F0003-9BD4-2E3C-9487-76C50D2EC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83FFB261-F3F8-0EAF-804A-A082BBD2E3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409AA155-55AC-B745-A5F2-C17AB1B8A175}" type="slidenum">
              <a:rPr lang="en-US" altLang="en-TH" sz="1800" smtClean="0">
                <a:latin typeface="Cordia New" panose="020B0304020202020204" pitchFamily="34" charset="-34"/>
              </a:rPr>
              <a:pPr/>
              <a:t>62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38F1508D-9B5B-15C0-DF43-9988EB0950D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6464F636-8D50-6CAB-4E8F-DA98D53EBC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F6E730D4-1410-0B41-F670-2099096A6D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44634C0F-B783-C140-AB36-0A8FE79EDBFD}" type="slidenum">
              <a:rPr lang="en-US" altLang="en-TH" sz="1800" smtClean="0">
                <a:latin typeface="Cordia New" panose="020B0304020202020204" pitchFamily="34" charset="-34"/>
              </a:rPr>
              <a:pPr/>
              <a:t>63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FB2EBE5D-7A05-6A5A-69A8-75F782950E1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60227FF1-B9D0-0067-F751-C3B2D0689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8B68B542-CA69-51B7-73CF-E6D112B91A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3ED64FA6-EA0D-CC43-AB99-26115244171F}" type="slidenum">
              <a:rPr lang="en-US" altLang="en-TH" sz="1800" smtClean="0">
                <a:latin typeface="Cordia New" panose="020B0304020202020204" pitchFamily="34" charset="-34"/>
              </a:rPr>
              <a:pPr/>
              <a:t>64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2CDE9427-570B-7ACA-E586-A00E2C352EF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C85C92BD-D374-F632-DC82-DE56FAF98C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26C6B36B-790C-0115-F95D-791B659688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B28E9D32-7576-3F47-B882-038AC0884995}" type="slidenum">
              <a:rPr lang="en-US" altLang="en-TH" sz="1800" smtClean="0">
                <a:latin typeface="Cordia New" panose="020B0304020202020204" pitchFamily="34" charset="-34"/>
              </a:rPr>
              <a:pPr/>
              <a:t>65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78EF0D33-54AE-94EB-37BD-5AED4398AA5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450B24C7-6D0A-3B3A-CD05-E2889BED42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>
            <a:extLst>
              <a:ext uri="{FF2B5EF4-FFF2-40B4-BE49-F238E27FC236}">
                <a16:creationId xmlns:a16="http://schemas.microsoft.com/office/drawing/2014/main" id="{F779D6A4-4ABF-0F2C-5D11-61A8634D0D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FEAE5E75-7E13-6F47-A35A-B0A43AE0F6CB}" type="slidenum">
              <a:rPr lang="en-US" altLang="en-TH" sz="1800" smtClean="0">
                <a:latin typeface="Cordia New" panose="020B0304020202020204" pitchFamily="34" charset="-34"/>
              </a:rPr>
              <a:pPr/>
              <a:t>66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0876B182-79FB-0A23-F44B-1A45D4C8AEF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ADDB80FE-84C2-25CB-039D-787A2F8A58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>
            <a:extLst>
              <a:ext uri="{FF2B5EF4-FFF2-40B4-BE49-F238E27FC236}">
                <a16:creationId xmlns:a16="http://schemas.microsoft.com/office/drawing/2014/main" id="{D8355931-8EF4-6195-1D22-B326ECF1B0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370965E6-EA0D-564A-8561-8043BBEC7AE6}" type="slidenum">
              <a:rPr lang="en-US" altLang="en-TH" sz="1800" smtClean="0">
                <a:latin typeface="Cordia New" panose="020B0304020202020204" pitchFamily="34" charset="-34"/>
              </a:rPr>
              <a:pPr/>
              <a:t>67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3325F4AD-697D-3AAC-670F-F8F0F6B14F3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8EED471E-4047-CA28-8FE6-3D9CA939E6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>
            <a:extLst>
              <a:ext uri="{FF2B5EF4-FFF2-40B4-BE49-F238E27FC236}">
                <a16:creationId xmlns:a16="http://schemas.microsoft.com/office/drawing/2014/main" id="{52CA5821-BF11-27C3-4329-C6FFF62385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87B62B00-74C0-1946-AB48-713447AA5D0D}" type="slidenum">
              <a:rPr lang="en-US" altLang="en-TH" sz="1800" smtClean="0">
                <a:latin typeface="Cordia New" panose="020B0304020202020204" pitchFamily="34" charset="-34"/>
              </a:rPr>
              <a:pPr/>
              <a:t>68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F0107B1E-5928-9C9A-E76A-B1C03FE344D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4EA5FAFC-4A3E-2A90-1B37-6F032713A4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5B2C8B62-41B9-71B2-6CB9-399365B180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B6D150B8-355F-0449-BC0A-3A77901E042F}" type="slidenum">
              <a:rPr lang="en-US" altLang="en-TH" sz="1800" smtClean="0">
                <a:latin typeface="Cordia New" panose="020B0304020202020204" pitchFamily="34" charset="-34"/>
              </a:rPr>
              <a:pPr/>
              <a:t>5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DB0CA0C3-1567-95CA-DA65-A0B3E7D79DD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FD7628A-929D-BD2D-DAF8-F53F36E8D5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>
            <a:extLst>
              <a:ext uri="{FF2B5EF4-FFF2-40B4-BE49-F238E27FC236}">
                <a16:creationId xmlns:a16="http://schemas.microsoft.com/office/drawing/2014/main" id="{A4FF3451-E2F4-1D13-52D9-776FCDAD1C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D56823E6-3AB0-434A-A3EE-F43CE9EEE988}" type="slidenum">
              <a:rPr lang="en-US" altLang="en-TH" sz="1800" smtClean="0">
                <a:latin typeface="Cordia New" panose="020B0304020202020204" pitchFamily="34" charset="-34"/>
              </a:rPr>
              <a:pPr/>
              <a:t>69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E9831FAB-36BB-846F-EA25-5E8F1979113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555FA85E-EA03-9712-AE44-BC4E9E07DD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>
            <a:extLst>
              <a:ext uri="{FF2B5EF4-FFF2-40B4-BE49-F238E27FC236}">
                <a16:creationId xmlns:a16="http://schemas.microsoft.com/office/drawing/2014/main" id="{74238C32-92AA-6C8B-FAD9-5F26ED1A5D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45FBCC1B-99E3-1546-94B1-58CA73354A4E}" type="slidenum">
              <a:rPr lang="en-US" altLang="en-TH" sz="1800" smtClean="0">
                <a:latin typeface="Cordia New" panose="020B0304020202020204" pitchFamily="34" charset="-34"/>
              </a:rPr>
              <a:pPr/>
              <a:t>70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0CDF20C2-8F6B-B939-D2E5-B4EE68A4250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C5D3283F-82D8-3F30-E97A-5DD88AFEEF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>
            <a:extLst>
              <a:ext uri="{FF2B5EF4-FFF2-40B4-BE49-F238E27FC236}">
                <a16:creationId xmlns:a16="http://schemas.microsoft.com/office/drawing/2014/main" id="{7980061A-3BF1-6ACC-A9A0-C287F6B373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98BE3E85-9D87-B046-9825-8A679544DFD1}" type="slidenum">
              <a:rPr lang="en-US" altLang="en-TH" sz="1800" smtClean="0">
                <a:latin typeface="Cordia New" panose="020B0304020202020204" pitchFamily="34" charset="-34"/>
              </a:rPr>
              <a:pPr/>
              <a:t>71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E58A5B9D-A993-BBDB-FB3E-110A73F3DE4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4F65E065-C01B-5A36-1A4E-75353FC9EF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>
            <a:extLst>
              <a:ext uri="{FF2B5EF4-FFF2-40B4-BE49-F238E27FC236}">
                <a16:creationId xmlns:a16="http://schemas.microsoft.com/office/drawing/2014/main" id="{C4C642E8-D1B6-F030-729C-46345639A4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9F38A6C3-71BF-464F-92F2-0CB21B588040}" type="slidenum">
              <a:rPr lang="en-US" altLang="en-TH" sz="1800" smtClean="0">
                <a:latin typeface="Cordia New" panose="020B0304020202020204" pitchFamily="34" charset="-34"/>
              </a:rPr>
              <a:pPr/>
              <a:t>72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04ECBD00-45C3-C893-0380-6DA4AC03BEA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4466D858-8015-7DD6-C5F3-17C3E0A5D7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26DE267B-F5BA-F777-C3A5-49672E35AE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633716C1-5ACB-774D-ADBD-6216F0801B25}" type="slidenum">
              <a:rPr lang="en-US" altLang="en-TH" sz="1800" smtClean="0">
                <a:latin typeface="Cordia New" panose="020B0304020202020204" pitchFamily="34" charset="-34"/>
              </a:rPr>
              <a:pPr/>
              <a:t>6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E077F4D3-5E80-4A4D-C7D5-5ACE3F9634C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16CDF0C-5616-4EA5-3DDD-4FAD9C817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040A4B2C-6DB0-5190-A658-98EA787AA5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7ABD67FA-E3F8-8B3D-9B3B-DD12B2FB74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7C210A46-12D9-DE41-8563-E452A8F40C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C36988EB-A12A-1344-A959-6161E628E47E}" type="slidenum">
              <a:rPr lang="en-US" altLang="en-TH" sz="1800" smtClean="0">
                <a:latin typeface="Cordia New" panose="020B0304020202020204" pitchFamily="34" charset="-34"/>
              </a:rPr>
              <a:pPr/>
              <a:t>7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3CCF98E9-4DAA-B288-2730-9CFFCF13E9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7236EAFD-9912-7846-BF0B-E5960FC8A4E6}" type="slidenum">
              <a:rPr lang="en-US" altLang="en-TH" sz="1800" smtClean="0">
                <a:latin typeface="Cordia New" panose="020B0304020202020204" pitchFamily="34" charset="-34"/>
              </a:rPr>
              <a:pPr/>
              <a:t>15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2FE59412-D235-3D50-0716-AA534E7FB49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45FDB3E-C730-EE28-7DF8-1AFBB699BF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51E38D07-FC81-DACF-1138-77AF99D58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ngsana New" panose="02020603050405020304" pitchFamily="18" charset="-34"/>
                <a:ea typeface="ＭＳ Ｐゴシック" panose="020B0600070205080204" pitchFamily="34" charset="-128"/>
              </a:defRPr>
            </a:lvl9pPr>
          </a:lstStyle>
          <a:p>
            <a:fld id="{B7F7E1CA-D198-7A45-B986-FC06293BD0B3}" type="slidenum">
              <a:rPr lang="en-US" altLang="en-TH" sz="1800" smtClean="0">
                <a:latin typeface="Cordia New" panose="020B0304020202020204" pitchFamily="34" charset="-34"/>
              </a:rPr>
              <a:pPr/>
              <a:t>16</a:t>
            </a:fld>
            <a:endParaRPr lang="th-TH" altLang="en-TH" sz="1800">
              <a:latin typeface="Cordia New" panose="020B0304020202020204" pitchFamily="34" charset="-34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22895BBD-0972-3812-8F6B-5AB7A58CAB5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491C46D4-F275-1000-FB9F-6A0E4ED1B8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4026AAB-9886-48B5-2385-C9C37431264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3" name="Rectangle 3" descr="Stationery">
              <a:extLst>
                <a:ext uri="{FF2B5EF4-FFF2-40B4-BE49-F238E27FC236}">
                  <a16:creationId xmlns:a16="http://schemas.microsoft.com/office/drawing/2014/main" id="{215F7B1B-E9B7-0B9A-1DD0-93932DD05C62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336" y="150"/>
              <a:ext cx="5253" cy="4026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5400">
                  <a:solidFill>
                    <a:schemeClr val="tx1"/>
                  </a:solidFill>
                  <a:latin typeface="Angsana New" panose="02020603050405020304" pitchFamily="18" charset="-34"/>
                  <a:ea typeface="ＭＳ Ｐゴシック" panose="020B0600070205080204" pitchFamily="34" charset="-128"/>
                </a:defRPr>
              </a:lvl1pPr>
              <a:lvl2pPr marL="37931725" indent="-37474525">
                <a:defRPr sz="5400">
                  <a:solidFill>
                    <a:schemeClr val="tx1"/>
                  </a:solidFill>
                  <a:latin typeface="Angsana New" panose="02020603050405020304" pitchFamily="18" charset="-34"/>
                  <a:ea typeface="ＭＳ Ｐゴシック" panose="020B0600070205080204" pitchFamily="34" charset="-128"/>
                </a:defRPr>
              </a:lvl2pPr>
              <a:lvl3pPr>
                <a:defRPr sz="5400">
                  <a:solidFill>
                    <a:schemeClr val="tx1"/>
                  </a:solidFill>
                  <a:latin typeface="Angsana New" panose="02020603050405020304" pitchFamily="18" charset="-34"/>
                  <a:ea typeface="ＭＳ Ｐゴシック" panose="020B0600070205080204" pitchFamily="34" charset="-128"/>
                </a:defRPr>
              </a:lvl3pPr>
              <a:lvl4pPr>
                <a:defRPr sz="5400">
                  <a:solidFill>
                    <a:schemeClr val="tx1"/>
                  </a:solidFill>
                  <a:latin typeface="Angsana New" panose="02020603050405020304" pitchFamily="18" charset="-34"/>
                  <a:ea typeface="ＭＳ Ｐゴシック" panose="020B0600070205080204" pitchFamily="34" charset="-128"/>
                </a:defRPr>
              </a:lvl4pPr>
              <a:lvl5pPr>
                <a:defRPr sz="5400">
                  <a:solidFill>
                    <a:schemeClr val="tx1"/>
                  </a:solidFill>
                  <a:latin typeface="Angsana New" panose="02020603050405020304" pitchFamily="18" charset="-34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ngsana New" panose="02020603050405020304" pitchFamily="18" charset="-34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ngsana New" panose="02020603050405020304" pitchFamily="18" charset="-34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ngsana New" panose="02020603050405020304" pitchFamily="18" charset="-34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ngsana New" panose="02020603050405020304" pitchFamily="18" charset="-34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TH" altLang="en-TH">
                <a:latin typeface="Cordia New" panose="020B0304020202020204" pitchFamily="34" charset="-34"/>
              </a:endParaRPr>
            </a:p>
          </p:txBody>
        </p:sp>
        <p:pic>
          <p:nvPicPr>
            <p:cNvPr id="4" name="Picture 4" descr="minispir">
              <a:extLst>
                <a:ext uri="{FF2B5EF4-FFF2-40B4-BE49-F238E27FC236}">
                  <a16:creationId xmlns:a16="http://schemas.microsoft.com/office/drawing/2014/main" id="{2D298A15-D512-66C1-3D10-D8D01F08F6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62025" y="1925638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647825" y="3738563"/>
            <a:ext cx="6400800" cy="1752600"/>
          </a:xfrm>
        </p:spPr>
        <p:txBody>
          <a:bodyPr/>
          <a:lstStyle>
            <a:lvl1pPr marL="0" indent="0" algn="ctr">
              <a:buFont typeface="Monotype Sorts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B1DB3D5-F81E-1201-79B1-FAE71790C6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62025" y="6100763"/>
            <a:ext cx="19050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A3DEB43-3BF8-8EA6-AE4A-FDC45C5696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400425" y="6100763"/>
            <a:ext cx="28956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D1ACAFD1-9296-1CD7-235C-927D414030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29425" y="6100763"/>
            <a:ext cx="19050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pPr>
              <a:defRPr/>
            </a:pPr>
            <a:fld id="{7621E8F1-1447-D049-8D61-3A0CCBE96AAB}" type="slidenum">
              <a:rPr lang="en-US" altLang="en-TH"/>
              <a:pPr>
                <a:defRPr/>
              </a:pPr>
              <a:t>‹#›</a:t>
            </a:fld>
            <a:endParaRPr lang="en-US" altLang="en-TH"/>
          </a:p>
        </p:txBody>
      </p:sp>
    </p:spTree>
    <p:extLst>
      <p:ext uri="{BB962C8B-B14F-4D97-AF65-F5344CB8AC3E}">
        <p14:creationId xmlns:p14="http://schemas.microsoft.com/office/powerpoint/2010/main" val="3940060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Click to edit Master text styles</a:t>
            </a:r>
          </a:p>
          <a:p>
            <a:pPr lvl="1"/>
            <a:r>
              <a:rPr lang="th-TH"/>
              <a:t>Second level</a:t>
            </a:r>
          </a:p>
          <a:p>
            <a:pPr lvl="2"/>
            <a:r>
              <a:rPr lang="th-TH"/>
              <a:t>Third level</a:t>
            </a:r>
          </a:p>
          <a:p>
            <a:pPr lvl="3"/>
            <a:r>
              <a:rPr lang="th-TH"/>
              <a:t>Fourth level</a:t>
            </a:r>
          </a:p>
          <a:p>
            <a:pPr lvl="4"/>
            <a:r>
              <a:rPr lang="th-TH"/>
              <a:t>Fifth level</a:t>
            </a: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DB525786-056D-7669-6204-6A9EA1C25B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E156888-4C03-52F9-E686-52547B169D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ED7CFA7B-BF12-D204-E1F9-FC25F5A8EB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A87E1-F7FB-6149-A81F-058F94AA3103}" type="slidenum">
              <a:rPr lang="en-US" altLang="en-TH"/>
              <a:pPr>
                <a:defRPr/>
              </a:pPr>
              <a:t>‹#›</a:t>
            </a:fld>
            <a:endParaRPr lang="en-US" altLang="en-TH"/>
          </a:p>
        </p:txBody>
      </p:sp>
    </p:spTree>
    <p:extLst>
      <p:ext uri="{BB962C8B-B14F-4D97-AF65-F5344CB8AC3E}">
        <p14:creationId xmlns:p14="http://schemas.microsoft.com/office/powerpoint/2010/main" val="293315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1943100" cy="5486400"/>
          </a:xfrm>
        </p:spPr>
        <p:txBody>
          <a:bodyPr vert="eaVert"/>
          <a:lstStyle/>
          <a:p>
            <a:r>
              <a:rPr lang="th-T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457200"/>
            <a:ext cx="5676900" cy="5486400"/>
          </a:xfrm>
        </p:spPr>
        <p:txBody>
          <a:bodyPr vert="eaVert"/>
          <a:lstStyle/>
          <a:p>
            <a:pPr lvl="0"/>
            <a:r>
              <a:rPr lang="th-TH"/>
              <a:t>Click to edit Master text styles</a:t>
            </a:r>
          </a:p>
          <a:p>
            <a:pPr lvl="1"/>
            <a:r>
              <a:rPr lang="th-TH"/>
              <a:t>Second level</a:t>
            </a:r>
          </a:p>
          <a:p>
            <a:pPr lvl="2"/>
            <a:r>
              <a:rPr lang="th-TH"/>
              <a:t>Third level</a:t>
            </a:r>
          </a:p>
          <a:p>
            <a:pPr lvl="3"/>
            <a:r>
              <a:rPr lang="th-TH"/>
              <a:t>Fourth level</a:t>
            </a:r>
          </a:p>
          <a:p>
            <a:pPr lvl="4"/>
            <a:r>
              <a:rPr lang="th-TH"/>
              <a:t>Fifth level</a:t>
            </a: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CA86267-FF73-5C0C-E6B9-BF619F2909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6319305-21B0-D19B-67E5-4A313BC3DC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17E5CB0-AF57-3D6A-6446-25D893B9D2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65534-D85C-974B-9999-6CD07F65BE7C}" type="slidenum">
              <a:rPr lang="en-US" altLang="en-TH"/>
              <a:pPr>
                <a:defRPr/>
              </a:pPr>
              <a:t>‹#›</a:t>
            </a:fld>
            <a:endParaRPr lang="en-US" altLang="en-TH"/>
          </a:p>
        </p:txBody>
      </p:sp>
    </p:spTree>
    <p:extLst>
      <p:ext uri="{BB962C8B-B14F-4D97-AF65-F5344CB8AC3E}">
        <p14:creationId xmlns:p14="http://schemas.microsoft.com/office/powerpoint/2010/main" val="278173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Click to edit Master text styles</a:t>
            </a:r>
          </a:p>
          <a:p>
            <a:pPr lvl="1"/>
            <a:r>
              <a:rPr lang="th-TH"/>
              <a:t>Second level</a:t>
            </a:r>
          </a:p>
          <a:p>
            <a:pPr lvl="2"/>
            <a:r>
              <a:rPr lang="th-TH"/>
              <a:t>Third level</a:t>
            </a:r>
          </a:p>
          <a:p>
            <a:pPr lvl="3"/>
            <a:r>
              <a:rPr lang="th-TH"/>
              <a:t>Fourth level</a:t>
            </a:r>
          </a:p>
          <a:p>
            <a:pPr lvl="4"/>
            <a:r>
              <a:rPr lang="th-TH"/>
              <a:t>Fifth level</a:t>
            </a: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0CA3A00-C697-2E80-C93C-F6A73D10A9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573D2B28-25B4-8559-E55E-9F337D142A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6E7B316-A515-14E5-3D02-9AEE82AE6E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079F7-8153-374E-A429-AFF6A8E8FE97}" type="slidenum">
              <a:rPr lang="en-US" altLang="en-TH"/>
              <a:pPr>
                <a:defRPr/>
              </a:pPr>
              <a:t>‹#›</a:t>
            </a:fld>
            <a:endParaRPr lang="en-US" altLang="en-TH"/>
          </a:p>
        </p:txBody>
      </p:sp>
    </p:spTree>
    <p:extLst>
      <p:ext uri="{BB962C8B-B14F-4D97-AF65-F5344CB8AC3E}">
        <p14:creationId xmlns:p14="http://schemas.microsoft.com/office/powerpoint/2010/main" val="4107354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Click to edit Master text styles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8BAF3781-532E-C308-C37A-147F039DD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70C1BECE-5B8E-A56B-53CD-169FAB124A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75A43F2-1485-662B-D251-C0A5B69A29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A3367-18E3-AA45-835E-F34872EE46AE}" type="slidenum">
              <a:rPr lang="en-US" altLang="en-TH"/>
              <a:pPr>
                <a:defRPr/>
              </a:pPr>
              <a:t>‹#›</a:t>
            </a:fld>
            <a:endParaRPr lang="en-US" altLang="en-TH"/>
          </a:p>
        </p:txBody>
      </p:sp>
    </p:spTree>
    <p:extLst>
      <p:ext uri="{BB962C8B-B14F-4D97-AF65-F5344CB8AC3E}">
        <p14:creationId xmlns:p14="http://schemas.microsoft.com/office/powerpoint/2010/main" val="232300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Click to edit Master text styles</a:t>
            </a:r>
          </a:p>
          <a:p>
            <a:pPr lvl="1"/>
            <a:r>
              <a:rPr lang="th-TH"/>
              <a:t>Second level</a:t>
            </a:r>
          </a:p>
          <a:p>
            <a:pPr lvl="2"/>
            <a:r>
              <a:rPr lang="th-TH"/>
              <a:t>Third level</a:t>
            </a:r>
          </a:p>
          <a:p>
            <a:pPr lvl="3"/>
            <a:r>
              <a:rPr lang="th-TH"/>
              <a:t>Fourth level</a:t>
            </a:r>
          </a:p>
          <a:p>
            <a:pPr lvl="4"/>
            <a:r>
              <a:rPr lang="th-T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Click to edit Master text styles</a:t>
            </a:r>
          </a:p>
          <a:p>
            <a:pPr lvl="1"/>
            <a:r>
              <a:rPr lang="th-TH"/>
              <a:t>Second level</a:t>
            </a:r>
          </a:p>
          <a:p>
            <a:pPr lvl="2"/>
            <a:r>
              <a:rPr lang="th-TH"/>
              <a:t>Third level</a:t>
            </a:r>
          </a:p>
          <a:p>
            <a:pPr lvl="3"/>
            <a:r>
              <a:rPr lang="th-TH"/>
              <a:t>Fourth level</a:t>
            </a:r>
          </a:p>
          <a:p>
            <a:pPr lvl="4"/>
            <a:r>
              <a:rPr lang="th-TH"/>
              <a:t>Fifth level</a:t>
            </a: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63A81FA-C481-24FB-97AF-2DED394EF3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8041834-8022-0ACD-DD43-59CA3685E9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91247F95-D13F-9F07-EB92-714ED1740D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BE312-CBB9-7643-AB03-57F27FC4AF27}" type="slidenum">
              <a:rPr lang="en-US" altLang="en-TH"/>
              <a:pPr>
                <a:defRPr/>
              </a:pPr>
              <a:t>‹#›</a:t>
            </a:fld>
            <a:endParaRPr lang="en-US" altLang="en-TH"/>
          </a:p>
        </p:txBody>
      </p:sp>
    </p:spTree>
    <p:extLst>
      <p:ext uri="{BB962C8B-B14F-4D97-AF65-F5344CB8AC3E}">
        <p14:creationId xmlns:p14="http://schemas.microsoft.com/office/powerpoint/2010/main" val="422070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Click to edit Master text styles</a:t>
            </a:r>
          </a:p>
          <a:p>
            <a:pPr lvl="1"/>
            <a:r>
              <a:rPr lang="th-TH"/>
              <a:t>Second level</a:t>
            </a:r>
          </a:p>
          <a:p>
            <a:pPr lvl="2"/>
            <a:r>
              <a:rPr lang="th-TH"/>
              <a:t>Third level</a:t>
            </a:r>
          </a:p>
          <a:p>
            <a:pPr lvl="3"/>
            <a:r>
              <a:rPr lang="th-TH"/>
              <a:t>Fourth level</a:t>
            </a:r>
          </a:p>
          <a:p>
            <a:pPr lvl="4"/>
            <a:r>
              <a:rPr lang="th-T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Click to edit Master text styles</a:t>
            </a:r>
          </a:p>
          <a:p>
            <a:pPr lvl="1"/>
            <a:r>
              <a:rPr lang="th-TH"/>
              <a:t>Second level</a:t>
            </a:r>
          </a:p>
          <a:p>
            <a:pPr lvl="2"/>
            <a:r>
              <a:rPr lang="th-TH"/>
              <a:t>Third level</a:t>
            </a:r>
          </a:p>
          <a:p>
            <a:pPr lvl="3"/>
            <a:r>
              <a:rPr lang="th-TH"/>
              <a:t>Fourth level</a:t>
            </a:r>
          </a:p>
          <a:p>
            <a:pPr lvl="4"/>
            <a:r>
              <a:rPr lang="th-TH"/>
              <a:t>Fifth level</a:t>
            </a: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A6F77E45-4763-3366-E5DB-83C2089941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EA94B428-B24A-72D3-9CFA-CDCC4C44F7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61162D-AD56-521E-80BE-BB489FE728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15F4B-0DD2-8A41-8AF6-021F769BB98A}" type="slidenum">
              <a:rPr lang="en-US" altLang="en-TH"/>
              <a:pPr>
                <a:defRPr/>
              </a:pPr>
              <a:t>‹#›</a:t>
            </a:fld>
            <a:endParaRPr lang="en-US" altLang="en-TH"/>
          </a:p>
        </p:txBody>
      </p:sp>
    </p:spTree>
    <p:extLst>
      <p:ext uri="{BB962C8B-B14F-4D97-AF65-F5344CB8AC3E}">
        <p14:creationId xmlns:p14="http://schemas.microsoft.com/office/powerpoint/2010/main" val="325518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Click to edit Master title style</a:t>
            </a: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BB760E2-981C-BB3A-161A-05942985EB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69A4C474-93B8-4007-CE79-2219A8E699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1F20892A-6365-A844-7D4C-0F91C59E88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710A8-DDE4-7445-9FA3-5884B29AE047}" type="slidenum">
              <a:rPr lang="en-US" altLang="en-TH"/>
              <a:pPr>
                <a:defRPr/>
              </a:pPr>
              <a:t>‹#›</a:t>
            </a:fld>
            <a:endParaRPr lang="en-US" altLang="en-TH"/>
          </a:p>
        </p:txBody>
      </p:sp>
    </p:spTree>
    <p:extLst>
      <p:ext uri="{BB962C8B-B14F-4D97-AF65-F5344CB8AC3E}">
        <p14:creationId xmlns:p14="http://schemas.microsoft.com/office/powerpoint/2010/main" val="3769030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51C967BC-8A0D-1034-7FA5-E88258A2A4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BE63BDA2-3AAD-7432-6019-710FE55A03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436B76F1-DDFF-3026-CC0A-0C3E3371BC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3CF3B-6365-534C-ACD3-66C9E5C18783}" type="slidenum">
              <a:rPr lang="en-US" altLang="en-TH"/>
              <a:pPr>
                <a:defRPr/>
              </a:pPr>
              <a:t>‹#›</a:t>
            </a:fld>
            <a:endParaRPr lang="en-US" altLang="en-TH"/>
          </a:p>
        </p:txBody>
      </p:sp>
    </p:spTree>
    <p:extLst>
      <p:ext uri="{BB962C8B-B14F-4D97-AF65-F5344CB8AC3E}">
        <p14:creationId xmlns:p14="http://schemas.microsoft.com/office/powerpoint/2010/main" val="359692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Click to edit Master text styles</a:t>
            </a:r>
          </a:p>
          <a:p>
            <a:pPr lvl="1"/>
            <a:r>
              <a:rPr lang="th-TH"/>
              <a:t>Second level</a:t>
            </a:r>
          </a:p>
          <a:p>
            <a:pPr lvl="2"/>
            <a:r>
              <a:rPr lang="th-TH"/>
              <a:t>Third level</a:t>
            </a:r>
          </a:p>
          <a:p>
            <a:pPr lvl="3"/>
            <a:r>
              <a:rPr lang="th-TH"/>
              <a:t>Fourth level</a:t>
            </a:r>
          </a:p>
          <a:p>
            <a:pPr lvl="4"/>
            <a:r>
              <a:rPr lang="th-TH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BED46B4-72C5-D4A6-A4A4-8CFDDDC5A0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56D3EF1-5611-9962-ADDA-873929DE85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A0FCDCA-E358-D4D7-A85D-8822087E71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47B7E-9644-5D41-954E-BB949B22A0E8}" type="slidenum">
              <a:rPr lang="en-US" altLang="en-TH"/>
              <a:pPr>
                <a:defRPr/>
              </a:pPr>
              <a:t>‹#›</a:t>
            </a:fld>
            <a:endParaRPr lang="en-US" altLang="en-TH"/>
          </a:p>
        </p:txBody>
      </p:sp>
    </p:spTree>
    <p:extLst>
      <p:ext uri="{BB962C8B-B14F-4D97-AF65-F5344CB8AC3E}">
        <p14:creationId xmlns:p14="http://schemas.microsoft.com/office/powerpoint/2010/main" val="383869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80D66B3-43D1-0BFB-F3FA-155818F922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4F5E160-7E8B-ECA7-9A81-56E1339603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07E6E515-96B3-3B4D-41B4-D2529487B3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05034-8408-A54A-B596-CC3603623DAD}" type="slidenum">
              <a:rPr lang="en-US" altLang="en-TH"/>
              <a:pPr>
                <a:defRPr/>
              </a:pPr>
              <a:t>‹#›</a:t>
            </a:fld>
            <a:endParaRPr lang="en-US" altLang="en-TH"/>
          </a:p>
        </p:txBody>
      </p:sp>
    </p:spTree>
    <p:extLst>
      <p:ext uri="{BB962C8B-B14F-4D97-AF65-F5344CB8AC3E}">
        <p14:creationId xmlns:p14="http://schemas.microsoft.com/office/powerpoint/2010/main" val="2095905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8C73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35F5FAE1-561C-B554-73B7-B3F398D1B45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9219" name="Rectangle 3">
              <a:extLst>
                <a:ext uri="{FF2B5EF4-FFF2-40B4-BE49-F238E27FC236}">
                  <a16:creationId xmlns:a16="http://schemas.microsoft.com/office/drawing/2014/main" id="{4231811F-1E33-FEA5-920C-E2D1293A8DD6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36" y="150"/>
              <a:ext cx="5253" cy="40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5400">
                  <a:solidFill>
                    <a:schemeClr val="tx1"/>
                  </a:solidFill>
                  <a:latin typeface="Angsana New" panose="02020603050405020304" pitchFamily="18" charset="-34"/>
                  <a:ea typeface="ＭＳ Ｐゴシック" panose="020B0600070205080204" pitchFamily="34" charset="-128"/>
                </a:defRPr>
              </a:lvl1pPr>
              <a:lvl2pPr marL="37931725" indent="-37474525">
                <a:defRPr sz="5400">
                  <a:solidFill>
                    <a:schemeClr val="tx1"/>
                  </a:solidFill>
                  <a:latin typeface="Angsana New" panose="02020603050405020304" pitchFamily="18" charset="-34"/>
                  <a:ea typeface="ＭＳ Ｐゴシック" panose="020B0600070205080204" pitchFamily="34" charset="-128"/>
                </a:defRPr>
              </a:lvl2pPr>
              <a:lvl3pPr>
                <a:defRPr sz="5400">
                  <a:solidFill>
                    <a:schemeClr val="tx1"/>
                  </a:solidFill>
                  <a:latin typeface="Angsana New" panose="02020603050405020304" pitchFamily="18" charset="-34"/>
                  <a:ea typeface="ＭＳ Ｐゴシック" panose="020B0600070205080204" pitchFamily="34" charset="-128"/>
                </a:defRPr>
              </a:lvl3pPr>
              <a:lvl4pPr>
                <a:defRPr sz="5400">
                  <a:solidFill>
                    <a:schemeClr val="tx1"/>
                  </a:solidFill>
                  <a:latin typeface="Angsana New" panose="02020603050405020304" pitchFamily="18" charset="-34"/>
                  <a:ea typeface="ＭＳ Ｐゴシック" panose="020B0600070205080204" pitchFamily="34" charset="-128"/>
                </a:defRPr>
              </a:lvl4pPr>
              <a:lvl5pPr>
                <a:defRPr sz="5400">
                  <a:solidFill>
                    <a:schemeClr val="tx1"/>
                  </a:solidFill>
                  <a:latin typeface="Angsana New" panose="02020603050405020304" pitchFamily="18" charset="-34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ngsana New" panose="02020603050405020304" pitchFamily="18" charset="-34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ngsana New" panose="02020603050405020304" pitchFamily="18" charset="-34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ngsana New" panose="02020603050405020304" pitchFamily="18" charset="-34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ngsana New" panose="02020603050405020304" pitchFamily="18" charset="-34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TH" altLang="en-TH">
                <a:latin typeface="Cordia New" panose="020B0304020202020204" pitchFamily="34" charset="-34"/>
              </a:endParaRPr>
            </a:p>
          </p:txBody>
        </p:sp>
        <p:pic>
          <p:nvPicPr>
            <p:cNvPr id="1033" name="Picture 4" descr="minispir">
              <a:extLst>
                <a:ext uri="{FF2B5EF4-FFF2-40B4-BE49-F238E27FC236}">
                  <a16:creationId xmlns:a16="http://schemas.microsoft.com/office/drawing/2014/main" id="{C84595D1-FE61-5C99-5933-B62E5788A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" name="Line 5">
              <a:extLst>
                <a:ext uri="{FF2B5EF4-FFF2-40B4-BE49-F238E27FC236}">
                  <a16:creationId xmlns:a16="http://schemas.microsoft.com/office/drawing/2014/main" id="{99572444-356F-B569-EE29-B0B49F8687F4}"/>
                </a:ext>
              </a:extLst>
            </p:cNvPr>
            <p:cNvSpPr>
              <a:spLocks noChangeShapeType="1"/>
            </p:cNvSpPr>
            <p:nvPr/>
          </p:nvSpPr>
          <p:spPr bwMode="ltGray">
            <a:xfrm>
              <a:off x="640" y="1008"/>
              <a:ext cx="4880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TH"/>
            </a:p>
          </p:txBody>
        </p:sp>
      </p:grpSp>
      <p:sp>
        <p:nvSpPr>
          <p:cNvPr id="1027" name="Rectangle 6">
            <a:extLst>
              <a:ext uri="{FF2B5EF4-FFF2-40B4-BE49-F238E27FC236}">
                <a16:creationId xmlns:a16="http://schemas.microsoft.com/office/drawing/2014/main" id="{DC640463-49D8-1EFA-6B94-850D4B4CA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TH"/>
              <a:t>Click to edit Master title style</a:t>
            </a:r>
          </a:p>
        </p:txBody>
      </p:sp>
      <p:sp>
        <p:nvSpPr>
          <p:cNvPr id="1028" name="Rectangle 7">
            <a:extLst>
              <a:ext uri="{FF2B5EF4-FFF2-40B4-BE49-F238E27FC236}">
                <a16:creationId xmlns:a16="http://schemas.microsoft.com/office/drawing/2014/main" id="{A4E9BD10-FAC8-FA35-F088-AAEC6ECE80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TH"/>
              <a:t>Click to edit Master text styles</a:t>
            </a:r>
          </a:p>
          <a:p>
            <a:pPr lvl="1"/>
            <a:r>
              <a:rPr lang="en-US" altLang="en-TH"/>
              <a:t>Second level</a:t>
            </a:r>
          </a:p>
          <a:p>
            <a:pPr lvl="2"/>
            <a:r>
              <a:rPr lang="en-US" altLang="en-TH"/>
              <a:t>Third level</a:t>
            </a:r>
          </a:p>
          <a:p>
            <a:pPr lvl="3"/>
            <a:r>
              <a:rPr lang="en-US" altLang="en-TH"/>
              <a:t>Fourth level</a:t>
            </a:r>
          </a:p>
          <a:p>
            <a:pPr lvl="4"/>
            <a:r>
              <a:rPr lang="en-US" altLang="en-TH"/>
              <a:t>Fifth level</a:t>
            </a:r>
          </a:p>
        </p:txBody>
      </p:sp>
      <p:sp>
        <p:nvSpPr>
          <p:cNvPr id="9224" name="Rectangle 8">
            <a:extLst>
              <a:ext uri="{FF2B5EF4-FFF2-40B4-BE49-F238E27FC236}">
                <a16:creationId xmlns:a16="http://schemas.microsoft.com/office/drawing/2014/main" id="{EA46C13F-CBF7-EA82-D9B5-EBDEFF34B2B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096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  <a:latin typeface="Cordia New" panose="020B0304020202020204" pitchFamily="34" charset="-34"/>
              </a:defRPr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9225" name="Rectangle 9">
            <a:extLst>
              <a:ext uri="{FF2B5EF4-FFF2-40B4-BE49-F238E27FC236}">
                <a16:creationId xmlns:a16="http://schemas.microsoft.com/office/drawing/2014/main" id="{748ADFAD-7451-A493-00DC-EF82C01B64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096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  <a:latin typeface="Cordia New" panose="020B0304020202020204" pitchFamily="34" charset="-34"/>
              </a:defRPr>
            </a:lvl1pPr>
          </a:lstStyle>
          <a:p>
            <a:pPr>
              <a:defRPr/>
            </a:pPr>
            <a:endParaRPr lang="en-TH" altLang="en-TH"/>
          </a:p>
        </p:txBody>
      </p:sp>
      <p:sp>
        <p:nvSpPr>
          <p:cNvPr id="9226" name="Rectangle 10">
            <a:extLst>
              <a:ext uri="{FF2B5EF4-FFF2-40B4-BE49-F238E27FC236}">
                <a16:creationId xmlns:a16="http://schemas.microsoft.com/office/drawing/2014/main" id="{700B5443-E5C5-7033-B6E8-02B62E71B4B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96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  <a:latin typeface="Cordia New" panose="020B0304020202020204" pitchFamily="34" charset="-34"/>
              </a:defRPr>
            </a:lvl1pPr>
          </a:lstStyle>
          <a:p>
            <a:pPr>
              <a:defRPr/>
            </a:pPr>
            <a:fld id="{213E6841-6C47-084F-80F3-55DB3CBC5BE8}" type="slidenum">
              <a:rPr lang="en-US" altLang="en-TH"/>
              <a:pPr>
                <a:defRPr/>
              </a:pPr>
              <a:t>‹#›</a:t>
            </a:fld>
            <a:endParaRPr lang="en-US" altLang="en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rdia New"/>
          <a:ea typeface="ＭＳ Ｐゴシック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rdia New" panose="020B0304020202020204" pitchFamily="34" charset="-34"/>
          <a:ea typeface="ＭＳ Ｐゴシック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rdia New" panose="020B0304020202020204" pitchFamily="34" charset="-34"/>
          <a:ea typeface="ＭＳ Ｐゴシック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rdia New" panose="020B0304020202020204" pitchFamily="34" charset="-34"/>
          <a:ea typeface="ＭＳ Ｐゴシック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rdia New" panose="020B0304020202020204" pitchFamily="34" charset="-34"/>
          <a:ea typeface="ＭＳ Ｐゴシック" panose="020B0600070205080204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Monotype Sorts" pitchFamily="2" charset="2"/>
        <a:buChar char="4"/>
        <a:defRPr kumimoji="1" sz="3200">
          <a:solidFill>
            <a:schemeClr val="tx1"/>
          </a:solidFill>
          <a:latin typeface="Cordia New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800">
          <a:solidFill>
            <a:schemeClr val="tx1"/>
          </a:solidFill>
          <a:latin typeface="Cordia New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400">
          <a:solidFill>
            <a:schemeClr val="tx1"/>
          </a:solidFill>
          <a:latin typeface="Cordia New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000">
          <a:solidFill>
            <a:schemeClr val="tx1"/>
          </a:solidFill>
          <a:latin typeface="Cordia New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Cordia New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5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6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7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8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5.png"/><Relationship Id="rId4" Type="http://schemas.openxmlformats.org/officeDocument/2006/relationships/oleObject" Target="../embeddings/oleObject9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0ABC6F6-0F73-7ED1-1B10-6A28F68E24E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1752600"/>
            <a:ext cx="7772400" cy="2209800"/>
          </a:xfrm>
        </p:spPr>
        <p:txBody>
          <a:bodyPr/>
          <a:lstStyle/>
          <a:p>
            <a:r>
              <a:rPr lang="th-TH" altLang="en-TH" b="1">
                <a:latin typeface="Cordia New" panose="020B0304020202020204" pitchFamily="34" charset="-34"/>
              </a:rPr>
              <a:t>ละครในศตวรรษที่ 18 และ 19</a:t>
            </a:r>
            <a:endParaRPr lang="th-TH" altLang="en-TH">
              <a:latin typeface="Cordia New" panose="020B0304020202020204" pitchFamily="34" charset="-34"/>
            </a:endParaRP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B6C48CD8-436F-1C27-A50A-EB772B4DF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191000"/>
            <a:ext cx="7772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 sz="2400"/>
              <a:t>โดย ผู้ช่วยศาสตราจารย์ ดร. ชุติมา  มณีวัฒนา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  <p:bldP spid="4100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200CCFDC-134D-5DB1-4A37-A013847C1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r="4291"/>
          <a:stretch>
            <a:fillRect/>
          </a:stretch>
        </p:blipFill>
        <p:spPr bwMode="auto">
          <a:xfrm>
            <a:off x="914400" y="9906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1130799A-CA8C-5314-C830-7B88B5F07D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r="6236"/>
          <a:stretch>
            <a:fillRect/>
          </a:stretch>
        </p:blipFill>
        <p:spPr>
          <a:xfrm>
            <a:off x="457200" y="952500"/>
            <a:ext cx="8455025" cy="4953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E41BFEA-2E41-204C-6B73-8A34226326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304800"/>
            <a:ext cx="5146675" cy="62484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EB43697E-14D5-D430-5815-6F47270927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487363"/>
            <a:ext cx="5334000" cy="588327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CEF624B-CDE2-FD44-A22E-AC44F0ADA6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381000"/>
            <a:ext cx="4832350" cy="581977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972D8F23-CCC3-867F-1278-53578B901E36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533400"/>
            <a:ext cx="7772400" cy="1219200"/>
          </a:xfrm>
        </p:spPr>
        <p:txBody>
          <a:bodyPr/>
          <a:lstStyle/>
          <a:p>
            <a:r>
              <a:rPr lang="th-TH" altLang="en-TH" sz="5400" b="1" u="sng">
                <a:latin typeface="Cordia New" panose="020B0304020202020204" pitchFamily="34" charset="-34"/>
              </a:rPr>
              <a:t>ข้อมูลทางประวัติศาสตร์</a:t>
            </a:r>
            <a:endParaRPr lang="th-TH" altLang="en-TH" sz="5400" b="1">
              <a:latin typeface="Cordia New" panose="020B0304020202020204" pitchFamily="34" charset="-34"/>
            </a:endParaRPr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18DA661A-F058-CD1F-1557-1F7EF4B5F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56676" name="Rectangle 4">
            <a:extLst>
              <a:ext uri="{FF2B5EF4-FFF2-40B4-BE49-F238E27FC236}">
                <a16:creationId xmlns:a16="http://schemas.microsoft.com/office/drawing/2014/main" id="{2A194590-7DD5-0BED-720C-23AF9A3CB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2098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 sz="4000" b="1">
                <a:latin typeface="Chalkboard" panose="03050602040202020205" pitchFamily="66" charset="77"/>
              </a:rPr>
              <a:t> - เกิดการปฏิวัติ</a:t>
            </a:r>
            <a:r>
              <a:rPr lang="th-TH" altLang="en-TH" sz="4000" b="1">
                <a:latin typeface="Chalkboard" panose="03050602040202020205" pitchFamily="66" charset="77"/>
                <a:cs typeface="Cordia New" panose="020B0304020202020204" pitchFamily="34" charset="-34"/>
              </a:rPr>
              <a:t>ทางการเมือง แนวคิดเรื่อง </a:t>
            </a:r>
            <a:r>
              <a:rPr lang="th-TH" altLang="en-TH" sz="4000" b="1">
                <a:solidFill>
                  <a:schemeClr val="accent2"/>
                </a:solidFill>
                <a:latin typeface="Chalkboard" panose="03050602040202020205" pitchFamily="66" charset="77"/>
                <a:cs typeface="Cordia New" panose="020B0304020202020204" pitchFamily="34" charset="-34"/>
              </a:rPr>
              <a:t>ประชาธิปไตย / เสรีนิยม </a:t>
            </a:r>
            <a:r>
              <a:rPr lang="th-TH" altLang="en-TH" sz="4000" b="1">
                <a:latin typeface="Chalkboard" panose="03050602040202020205" pitchFamily="66" charset="77"/>
                <a:cs typeface="Cordia New" panose="020B0304020202020204" pitchFamily="34" charset="-34"/>
              </a:rPr>
              <a:t> เบ่งบานมาก (ต่อต้านระบอบเทวกษัตริย์ แต่ให้เป็นกษัตริย์ทรงภูมิธรรมแทน)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 autoUpdateAnimBg="0"/>
      <p:bldP spid="156675" grpId="0" autoUpdateAnimBg="0"/>
      <p:bldP spid="15667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31054A8E-A9B1-8A41-E0FC-22B8711042B1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838200"/>
            <a:ext cx="7772400" cy="1219200"/>
          </a:xfrm>
        </p:spPr>
        <p:txBody>
          <a:bodyPr/>
          <a:lstStyle/>
          <a:p>
            <a:r>
              <a:rPr lang="th-TH" altLang="en-TH" sz="5400" b="1" u="sng">
                <a:latin typeface="Cordia New" panose="020B0304020202020204" pitchFamily="34" charset="-34"/>
              </a:rPr>
              <a:t>ข้อมูลทางประวัติศาสตร์</a:t>
            </a:r>
            <a:endParaRPr lang="th-TH" altLang="en-TH" sz="5400" b="1">
              <a:latin typeface="Cordia New" panose="020B0304020202020204" pitchFamily="34" charset="-34"/>
            </a:endParaRP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FC7ECC72-2881-6C25-84F6-80F8C7100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58724" name="Rectangle 4">
            <a:extLst>
              <a:ext uri="{FF2B5EF4-FFF2-40B4-BE49-F238E27FC236}">
                <a16:creationId xmlns:a16="http://schemas.microsoft.com/office/drawing/2014/main" id="{EC13B8F3-29D6-D208-DBDB-4B0170393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1336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 sz="4000" b="1">
                <a:latin typeface="Chalkboard" panose="03050602040202020205" pitchFamily="66" charset="77"/>
              </a:rPr>
              <a:t> - เกิดการปฏิวัติ</a:t>
            </a:r>
            <a:r>
              <a:rPr lang="th-TH" altLang="en-TH" sz="4000" b="1">
                <a:latin typeface="Chalkboard" panose="03050602040202020205" pitchFamily="66" charset="77"/>
                <a:cs typeface="Cordia New" panose="020B0304020202020204" pitchFamily="34" charset="-34"/>
              </a:rPr>
              <a:t>อเมริกา (ค.ศ. 1776)  </a:t>
            </a:r>
            <a:br>
              <a:rPr lang="th-TH" altLang="en-TH" sz="4000" b="1">
                <a:latin typeface="Chalkboard" panose="03050602040202020205" pitchFamily="66" charset="77"/>
                <a:cs typeface="Cordia New" panose="020B0304020202020204" pitchFamily="34" charset="-34"/>
              </a:rPr>
            </a:br>
            <a:r>
              <a:rPr lang="th-TH" altLang="en-TH" sz="4000" b="1">
                <a:latin typeface="Chalkboard" panose="03050602040202020205" pitchFamily="66" charset="77"/>
                <a:cs typeface="Cordia New" panose="020B0304020202020204" pitchFamily="34" charset="-34"/>
              </a:rPr>
              <a:t>-  ปฏิวัติฝรั่งเศส (ค.ศ. 1789)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utoUpdateAnimBg="0"/>
      <p:bldP spid="158723" grpId="0" autoUpdateAnimBg="0"/>
      <p:bldP spid="15872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070C07C8-1093-417F-4462-3DB3F9A27D12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609600"/>
            <a:ext cx="7772400" cy="1219200"/>
          </a:xfrm>
        </p:spPr>
        <p:txBody>
          <a:bodyPr/>
          <a:lstStyle/>
          <a:p>
            <a:r>
              <a:rPr lang="th-TH" altLang="en-TH" sz="5400" b="1" u="sng">
                <a:latin typeface="Cordia New" panose="020B0304020202020204" pitchFamily="34" charset="-34"/>
              </a:rPr>
              <a:t>ข้อมูลทางประวัติศาสตร์</a:t>
            </a:r>
            <a:endParaRPr lang="th-TH" altLang="en-TH" sz="5400" b="1">
              <a:latin typeface="Cordia New" panose="020B0304020202020204" pitchFamily="34" charset="-34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E38E37E8-618C-02CB-5E37-997D6F6B5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E7726F02-1CBD-D7D9-360F-E95D28387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1336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 sz="3600" b="1">
                <a:latin typeface="Chalkboard" panose="03050602040202020205" pitchFamily="66" charset="77"/>
              </a:rPr>
              <a:t> - เกิดการปฏิวัติอุตสาหกรรม จึงเกิดการเปลี่ยนแปลงโครงสร้างทางสังคม</a:t>
            </a:r>
            <a:br>
              <a:rPr lang="th-TH" altLang="en-TH" sz="3600" b="1">
                <a:latin typeface="Chalkboard" panose="03050602040202020205" pitchFamily="66" charset="77"/>
              </a:rPr>
            </a:br>
            <a:r>
              <a:rPr lang="th-TH" altLang="en-TH" sz="3600" b="1">
                <a:latin typeface="Chalkboard" panose="03050602040202020205" pitchFamily="66" charset="77"/>
              </a:rPr>
              <a:t>- ทำให้</a:t>
            </a:r>
            <a:r>
              <a:rPr lang="th-TH" altLang="en-TH" sz="3600" b="1">
                <a:solidFill>
                  <a:schemeClr val="accent2"/>
                </a:solidFill>
                <a:latin typeface="Chalkboard" panose="03050602040202020205" pitchFamily="66" charset="77"/>
              </a:rPr>
              <a:t>คนชั้นกลาง</a:t>
            </a:r>
            <a:r>
              <a:rPr lang="en-US" altLang="en-TH" sz="3600" b="1">
                <a:solidFill>
                  <a:schemeClr val="accent2"/>
                </a:solidFill>
                <a:latin typeface="Chalkboard" panose="03050602040202020205" pitchFamily="66" charset="77"/>
              </a:rPr>
              <a:t> (Bourgeoisie)</a:t>
            </a:r>
            <a:r>
              <a:rPr lang="th-TH" altLang="en-TH" sz="3600" b="1">
                <a:solidFill>
                  <a:schemeClr val="accent2"/>
                </a:solidFill>
                <a:latin typeface="Chalkboard" panose="03050602040202020205" pitchFamily="66" charset="77"/>
                <a:cs typeface="Cordia New" panose="020B0304020202020204" pitchFamily="34" charset="-34"/>
              </a:rPr>
              <a:t>  </a:t>
            </a:r>
            <a:r>
              <a:rPr lang="th-TH" altLang="en-TH" sz="3600" b="1">
                <a:latin typeface="Chalkboard" panose="03050602040202020205" pitchFamily="66" charset="77"/>
              </a:rPr>
              <a:t>มีมากขึ้น และมีบทบาทในสังคมอย่างเด่นชัด</a:t>
            </a:r>
            <a:endParaRPr lang="th-TH" altLang="en-TH" sz="3600">
              <a:solidFill>
                <a:schemeClr val="tx2"/>
              </a:solidFill>
              <a:latin typeface="Chalkboard" panose="03050602040202020205" pitchFamily="66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utoUpdateAnimBg="0"/>
      <p:bldP spid="34819" grpId="0" autoUpdateAnimBg="0"/>
      <p:bldP spid="3482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0F72C391-9E77-5FCF-6BA3-76AB53CAE183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90600" y="381000"/>
            <a:ext cx="7772400" cy="990600"/>
          </a:xfrm>
        </p:spPr>
        <p:txBody>
          <a:bodyPr/>
          <a:lstStyle/>
          <a:p>
            <a:r>
              <a:rPr lang="th-TH" altLang="en-TH" sz="4800" b="1" u="sng">
                <a:latin typeface="Cordia New" panose="020B0304020202020204" pitchFamily="34" charset="-34"/>
              </a:rPr>
              <a:t>ข้อมูลทางประวัติศาสตร์</a:t>
            </a:r>
            <a:endParaRPr lang="th-TH" altLang="en-TH" sz="4800" b="1">
              <a:latin typeface="Cordia New" panose="020B0304020202020204" pitchFamily="34" charset="-34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A4545DD3-7FFF-C902-3253-F291705C6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CB910434-23E7-C0D6-5592-D6335A8AA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5240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>
                <a:latin typeface="Chalkboard" panose="03050602040202020205" pitchFamily="66" charset="77"/>
              </a:rPr>
              <a:t> - พวกพ่อค้าที่ร่ำรวย (จากการค้าคายกับดินแดนอาณานิคม) มีบทบาทมาก เริ่มไม่พอใจละครที่มีอยู่</a:t>
            </a:r>
            <a:r>
              <a:rPr lang="th-TH" altLang="en-TH">
                <a:latin typeface="Chalkboard" panose="03050602040202020205" pitchFamily="66" charset="77"/>
                <a:cs typeface="Cordia New" panose="020B0304020202020204" pitchFamily="34" charset="-34"/>
              </a:rPr>
              <a:t> (</a:t>
            </a:r>
            <a:r>
              <a:rPr lang="en-US" altLang="en-TH">
                <a:latin typeface="Chalkboard" panose="03050602040202020205" pitchFamily="66" charset="77"/>
                <a:cs typeface="Cordia New" panose="020B0304020202020204" pitchFamily="34" charset="-34"/>
              </a:rPr>
              <a:t>comedy of manners) </a:t>
            </a:r>
            <a:r>
              <a:rPr lang="th-TH" altLang="en-TH">
                <a:latin typeface="Chalkboard" panose="03050602040202020205" pitchFamily="66" charset="77"/>
              </a:rPr>
              <a:t>เพราะเป็นเฉพาะของคนชั้นสูง ที่แสดงการดำเนินชีวิตที่ไร้แก่นสาร, ตัวละครประพฤติตัวไม่มีศีลธรรม</a:t>
            </a:r>
            <a:br>
              <a:rPr lang="th-TH" altLang="en-TH">
                <a:latin typeface="Chalkboard" panose="03050602040202020205" pitchFamily="66" charset="77"/>
              </a:rPr>
            </a:br>
            <a:r>
              <a:rPr lang="th-TH" altLang="en-TH">
                <a:latin typeface="Chalkboard" panose="03050602040202020205" pitchFamily="66" charset="77"/>
              </a:rPr>
              <a:t>-  จึงปฏิรูปการละครให้มีละครเคร่งศีลธรรมมากๆ ชื่อว่า </a:t>
            </a:r>
            <a:r>
              <a:rPr lang="th-TH" altLang="en-TH">
                <a:solidFill>
                  <a:srgbClr val="FF0000"/>
                </a:solidFill>
                <a:latin typeface="Chalkboard" panose="03050602040202020205" pitchFamily="66" charset="77"/>
              </a:rPr>
              <a:t>ละครเซ็นติเมนตัล </a:t>
            </a:r>
            <a:r>
              <a:rPr lang="en-US" altLang="en-TH">
                <a:solidFill>
                  <a:srgbClr val="FF0000"/>
                </a:solidFill>
                <a:latin typeface="Chalkboard" panose="03050602040202020205" pitchFamily="66" charset="77"/>
              </a:rPr>
              <a:t>(Sentimental)</a:t>
            </a:r>
            <a:endParaRPr lang="th-TH" altLang="en-TH">
              <a:solidFill>
                <a:srgbClr val="FF0000"/>
              </a:solidFill>
              <a:latin typeface="Chalkboard" panose="03050602040202020205" pitchFamily="66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utoUpdateAnimBg="0"/>
      <p:bldP spid="36867" grpId="0" autoUpdateAnimBg="0"/>
      <p:bldP spid="36868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3819F515-8FE8-FE34-D185-BD23DE8CA845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838200"/>
            <a:ext cx="7772400" cy="1219200"/>
          </a:xfrm>
        </p:spPr>
        <p:txBody>
          <a:bodyPr/>
          <a:lstStyle/>
          <a:p>
            <a:r>
              <a:rPr lang="th-TH" altLang="en-TH" sz="5400" b="1" u="sng">
                <a:latin typeface="Cordia New" panose="020B0304020202020204" pitchFamily="34" charset="-34"/>
              </a:rPr>
              <a:t>ข้อมูลพื้นฐาน</a:t>
            </a:r>
            <a:endParaRPr lang="th-TH" altLang="en-TH">
              <a:latin typeface="Cordia New" panose="020B0304020202020204" pitchFamily="34" charset="-34"/>
            </a:endParaRP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CE422C29-55D1-2720-F8E4-FC04319CD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52580" name="Rectangle 4">
            <a:extLst>
              <a:ext uri="{FF2B5EF4-FFF2-40B4-BE49-F238E27FC236}">
                <a16:creationId xmlns:a16="http://schemas.microsoft.com/office/drawing/2014/main" id="{6C43BF66-DDA6-F5EC-6AE4-6E5E2E967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133600"/>
            <a:ext cx="7772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 sz="3600">
                <a:latin typeface="Chalkboard" panose="03050602040202020205" pitchFamily="66" charset="77"/>
              </a:rPr>
              <a:t> - ใน </a:t>
            </a:r>
            <a:r>
              <a:rPr lang="en-US" altLang="en-TH" sz="3600">
                <a:latin typeface="Chalkboard" panose="03050602040202020205" pitchFamily="66" charset="77"/>
              </a:rPr>
              <a:t>c. 18 </a:t>
            </a:r>
            <a:r>
              <a:rPr lang="th-TH" altLang="en-TH" sz="3600">
                <a:latin typeface="Chalkboard" panose="03050602040202020205" pitchFamily="66" charset="77"/>
              </a:rPr>
              <a:t>ละครในอังกฤษมีจุดเด่น คือ</a:t>
            </a:r>
            <a:r>
              <a:rPr lang="th-TH" altLang="en-TH" sz="3600">
                <a:latin typeface="Chalkboard" panose="03050602040202020205" pitchFamily="66" charset="77"/>
                <a:cs typeface="Cordia New" panose="020B0304020202020204" pitchFamily="34" charset="-34"/>
              </a:rPr>
              <a:t>  </a:t>
            </a:r>
            <a:br>
              <a:rPr lang="th-TH" altLang="en-TH" sz="3600">
                <a:latin typeface="Chalkboard" panose="03050602040202020205" pitchFamily="66" charset="77"/>
                <a:cs typeface="Cordia New" panose="020B0304020202020204" pitchFamily="34" charset="-34"/>
              </a:rPr>
            </a:br>
            <a:r>
              <a:rPr lang="th-TH" altLang="en-TH" sz="3600">
                <a:latin typeface="Chalkboard" panose="03050602040202020205" pitchFamily="66" charset="77"/>
                <a:cs typeface="Cordia New" panose="020B0304020202020204" pitchFamily="34" charset="-34"/>
              </a:rPr>
              <a:t>    </a:t>
            </a:r>
            <a:r>
              <a:rPr lang="th-TH" altLang="en-TH" sz="3600">
                <a:latin typeface="Chalkboard" panose="03050602040202020205" pitchFamily="66" charset="77"/>
              </a:rPr>
              <a:t>เป็นวรรณกรรมบทละคร</a:t>
            </a:r>
            <a:br>
              <a:rPr lang="th-TH" altLang="en-TH" sz="3600">
                <a:latin typeface="Chalkboard" panose="03050602040202020205" pitchFamily="66" charset="77"/>
              </a:rPr>
            </a:br>
            <a:r>
              <a:rPr lang="th-TH" altLang="en-TH" sz="3600">
                <a:latin typeface="Chalkboard" panose="03050602040202020205" pitchFamily="66" charset="77"/>
              </a:rPr>
              <a:t>-  ฝั่งฝรั่งเศสยังยึดหลักนีโอคลาสสิค</a:t>
            </a:r>
            <a:br>
              <a:rPr lang="th-TH" altLang="en-TH" sz="3600">
                <a:latin typeface="Chalkboard" panose="03050602040202020205" pitchFamily="66" charset="77"/>
              </a:rPr>
            </a:br>
            <a:r>
              <a:rPr lang="th-TH" altLang="en-TH" sz="3600">
                <a:latin typeface="Chalkboard" panose="03050602040202020205" pitchFamily="66" charset="77"/>
              </a:rPr>
              <a:t>-  ฝั่งอิตาลียังคงเน้นด้านฉากและเทคนิค</a:t>
            </a:r>
            <a:endParaRPr lang="th-TH" altLang="en-TH" sz="3600">
              <a:solidFill>
                <a:schemeClr val="tx2"/>
              </a:solidFill>
              <a:latin typeface="Chalkboard" panose="03050602040202020205" pitchFamily="66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8" grpId="0" autoUpdateAnimBg="0"/>
      <p:bldP spid="152579" grpId="0" autoUpdateAnimBg="0"/>
      <p:bldP spid="15258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1D5E3D89-0C95-AE43-0AB6-9177740179D7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838200"/>
            <a:ext cx="7772400" cy="1219200"/>
          </a:xfrm>
          <a:solidFill>
            <a:srgbClr val="66FF33"/>
          </a:solidFill>
        </p:spPr>
        <p:txBody>
          <a:bodyPr/>
          <a:lstStyle/>
          <a:p>
            <a:r>
              <a:rPr lang="th-TH" altLang="en-TH" sz="5400" b="1" u="sng">
                <a:latin typeface="Chalkboard" panose="03050602040202020205" pitchFamily="66" charset="77"/>
                <a:cs typeface="Cordia New" panose="020B0304020202020204" pitchFamily="34" charset="-34"/>
              </a:rPr>
              <a:t>ศตวรรษที่ 18</a:t>
            </a:r>
            <a:endParaRPr lang="th-TH" altLang="en-TH">
              <a:latin typeface="Chalkboard" panose="03050602040202020205" pitchFamily="66" charset="77"/>
              <a:cs typeface="Cordia New" panose="020B0304020202020204" pitchFamily="34" charset="-34"/>
            </a:endParaRP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47065E07-A640-7351-7E01-00032EA57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38244" name="Rectangle 4">
            <a:extLst>
              <a:ext uri="{FF2B5EF4-FFF2-40B4-BE49-F238E27FC236}">
                <a16:creationId xmlns:a16="http://schemas.microsoft.com/office/drawing/2014/main" id="{E3058C41-316F-B1FB-908F-395E7F58A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133600"/>
            <a:ext cx="7772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 sz="4400" b="1">
                <a:latin typeface="Chalkboard" panose="03050602040202020205" pitchFamily="66" charset="77"/>
              </a:rPr>
              <a:t> - ใน </a:t>
            </a:r>
            <a:r>
              <a:rPr lang="en-US" altLang="en-TH" sz="4400" b="1">
                <a:latin typeface="Chalkboard" panose="03050602040202020205" pitchFamily="66" charset="77"/>
              </a:rPr>
              <a:t>c. 18 </a:t>
            </a:r>
            <a:r>
              <a:rPr lang="th-TH" altLang="en-TH" sz="4400" b="1">
                <a:latin typeface="Chalkboard" panose="03050602040202020205" pitchFamily="66" charset="77"/>
                <a:cs typeface="Cordia New" panose="020B0304020202020204" pitchFamily="34" charset="-34"/>
              </a:rPr>
              <a:t>มีบรรยากาศทางภูมิปัญญาที่เรียกว่า </a:t>
            </a:r>
            <a:r>
              <a:rPr lang="th-TH" altLang="en-TH" sz="4400" b="1">
                <a:solidFill>
                  <a:schemeClr val="accent2"/>
                </a:solidFill>
                <a:latin typeface="Chalkboard" panose="03050602040202020205" pitchFamily="66" charset="77"/>
                <a:cs typeface="Cordia New" panose="020B0304020202020204" pitchFamily="34" charset="-34"/>
              </a:rPr>
              <a:t>สมัยภูมิธรรม </a:t>
            </a:r>
            <a:r>
              <a:rPr lang="en-US" altLang="en-TH" sz="4400" b="1">
                <a:solidFill>
                  <a:schemeClr val="accent2"/>
                </a:solidFill>
                <a:latin typeface="Chalkboard" panose="03050602040202020205" pitchFamily="66" charset="77"/>
                <a:cs typeface="Cordia New" panose="020B0304020202020204" pitchFamily="34" charset="-34"/>
              </a:rPr>
              <a:t>(Enlightenment) </a:t>
            </a:r>
            <a:r>
              <a:rPr lang="th-TH" altLang="en-TH" sz="4400" b="1">
                <a:latin typeface="Chalkboard" panose="03050602040202020205" pitchFamily="66" charset="77"/>
                <a:cs typeface="Cordia New" panose="020B0304020202020204" pitchFamily="34" charset="-34"/>
              </a:rPr>
              <a:t>อันมีแนวคิด ดังนี้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 animBg="1" autoUpdateAnimBg="0"/>
      <p:bldP spid="138243" grpId="0" autoUpdateAnimBg="0"/>
      <p:bldP spid="138244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F0EC7EFE-ADB3-0757-E88E-6288A2696737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838200"/>
            <a:ext cx="7772400" cy="1219200"/>
          </a:xfrm>
        </p:spPr>
        <p:txBody>
          <a:bodyPr/>
          <a:lstStyle/>
          <a:p>
            <a:r>
              <a:rPr lang="th-TH" altLang="en-TH" sz="5400" b="1" u="sng">
                <a:latin typeface="Cordia New" panose="020B0304020202020204" pitchFamily="34" charset="-34"/>
              </a:rPr>
              <a:t>ข้อมูลพื้นฐาน</a:t>
            </a:r>
            <a:endParaRPr lang="th-TH" altLang="en-TH" sz="5400" b="1">
              <a:latin typeface="Cordia New" panose="020B0304020202020204" pitchFamily="34" charset="-34"/>
            </a:endParaRPr>
          </a:p>
        </p:txBody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51DC5223-916E-36C2-E45F-CEE1E1DDE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211972" name="Rectangle 4">
            <a:extLst>
              <a:ext uri="{FF2B5EF4-FFF2-40B4-BE49-F238E27FC236}">
                <a16:creationId xmlns:a16="http://schemas.microsoft.com/office/drawing/2014/main" id="{CD4DBF2C-F1CD-27A7-F79D-F62937ED8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133600"/>
            <a:ext cx="7772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 sz="3600" b="1"/>
              <a:t> - สมัยนี้ละครได้แพร่กระจายไปที่ต่างๆ เช่น รัสเซีย  และทั่วยุโรป เช่น นอร์เวย์ เดนมาร์ค  สวีเดน  เยอรมัน  รวมถึงฝั่งอเมริกา </a:t>
            </a:r>
            <a:endParaRPr lang="th-TH" altLang="en-TH" sz="36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0" grpId="0" autoUpdateAnimBg="0"/>
      <p:bldP spid="211971" grpId="0" autoUpdateAnimBg="0"/>
      <p:bldP spid="21197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2">
            <a:extLst>
              <a:ext uri="{FF2B5EF4-FFF2-40B4-BE49-F238E27FC236}">
                <a16:creationId xmlns:a16="http://schemas.microsoft.com/office/drawing/2014/main" id="{8882E922-84DC-8D6A-C7D2-96368040D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676400"/>
            <a:ext cx="716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kumimoji="0" lang="th-TH" altLang="en-TH" sz="2800"/>
          </a:p>
        </p:txBody>
      </p:sp>
      <p:pic>
        <p:nvPicPr>
          <p:cNvPr id="49154" name="Picture 3">
            <a:extLst>
              <a:ext uri="{FF2B5EF4-FFF2-40B4-BE49-F238E27FC236}">
                <a16:creationId xmlns:a16="http://schemas.microsoft.com/office/drawing/2014/main" id="{FBECB83B-A6FC-BB78-BD69-6CB946ECB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81000"/>
            <a:ext cx="7515225" cy="6299200"/>
          </a:xfrm>
          <a:prstGeom prst="rect">
            <a:avLst/>
          </a:prstGeom>
          <a:solidFill>
            <a:srgbClr val="99FF66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2">
            <a:extLst>
              <a:ext uri="{FF2B5EF4-FFF2-40B4-BE49-F238E27FC236}">
                <a16:creationId xmlns:a16="http://schemas.microsoft.com/office/drawing/2014/main" id="{9CA17266-1A0E-4B02-532B-664CD3A23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676400"/>
            <a:ext cx="716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kumimoji="0" lang="th-TH" altLang="en-TH" sz="2800"/>
          </a:p>
        </p:txBody>
      </p:sp>
      <p:graphicFrame>
        <p:nvGraphicFramePr>
          <p:cNvPr id="50178" name="Object 2">
            <a:extLst>
              <a:ext uri="{FF2B5EF4-FFF2-40B4-BE49-F238E27FC236}">
                <a16:creationId xmlns:a16="http://schemas.microsoft.com/office/drawing/2014/main" id="{023A47A9-3D64-F9BC-66C1-B5D0E17286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1600" y="436563"/>
          <a:ext cx="6324600" cy="591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483350" imgH="6064250" progId="MSPhotoEd.3">
                  <p:embed/>
                </p:oleObj>
              </mc:Choice>
              <mc:Fallback>
                <p:oleObj name="Photo Editor Photo" r:id="rId2" imgW="6483350" imgH="606425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36563"/>
                        <a:ext cx="6324600" cy="5915025"/>
                      </a:xfrm>
                      <a:prstGeom prst="rect">
                        <a:avLst/>
                      </a:prstGeom>
                      <a:noFill/>
                      <a:ln w="57150" cap="sq">
                        <a:solidFill>
                          <a:schemeClr val="hlink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>
            <a:extLst>
              <a:ext uri="{FF2B5EF4-FFF2-40B4-BE49-F238E27FC236}">
                <a16:creationId xmlns:a16="http://schemas.microsoft.com/office/drawing/2014/main" id="{46D68DDE-DCCE-DE1A-A6A1-09BF0A645343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457200"/>
            <a:ext cx="7772400" cy="990600"/>
          </a:xfrm>
        </p:spPr>
        <p:txBody>
          <a:bodyPr/>
          <a:lstStyle/>
          <a:p>
            <a:r>
              <a:rPr lang="th-TH" altLang="en-TH" sz="4000" b="1">
                <a:solidFill>
                  <a:schemeClr val="tx1"/>
                </a:solidFill>
                <a:latin typeface="Cordia New" panose="020B0304020202020204" pitchFamily="34" charset="-34"/>
              </a:rPr>
              <a:t> </a:t>
            </a:r>
            <a:r>
              <a:rPr lang="th-TH" altLang="en-TH" sz="4000" b="1">
                <a:solidFill>
                  <a:srgbClr val="CC0099"/>
                </a:solidFill>
                <a:latin typeface="Cordia New" panose="020B0304020202020204" pitchFamily="34" charset="-34"/>
              </a:rPr>
              <a:t>ละครเซ็นติเมนตัล </a:t>
            </a:r>
            <a:r>
              <a:rPr lang="en-US" altLang="en-TH" sz="4000" b="1">
                <a:solidFill>
                  <a:srgbClr val="CC0099"/>
                </a:solidFill>
                <a:latin typeface="Cordia New" panose="020B0304020202020204" pitchFamily="34" charset="-34"/>
              </a:rPr>
              <a:t>(Sentimental Drama)</a:t>
            </a:r>
            <a:endParaRPr lang="th-TH" altLang="en-TH" sz="4000" b="1">
              <a:solidFill>
                <a:srgbClr val="CC0099"/>
              </a:solidFill>
              <a:latin typeface="Cordia New" panose="020B0304020202020204" pitchFamily="34" charset="-34"/>
            </a:endParaRPr>
          </a:p>
        </p:txBody>
      </p:sp>
      <p:sp>
        <p:nvSpPr>
          <p:cNvPr id="40963" name="Rectangle 1027">
            <a:extLst>
              <a:ext uri="{FF2B5EF4-FFF2-40B4-BE49-F238E27FC236}">
                <a16:creationId xmlns:a16="http://schemas.microsoft.com/office/drawing/2014/main" id="{005B283F-2A48-F025-916F-AE1FFFFEC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40964" name="Rectangle 1028">
            <a:extLst>
              <a:ext uri="{FF2B5EF4-FFF2-40B4-BE49-F238E27FC236}">
                <a16:creationId xmlns:a16="http://schemas.microsoft.com/office/drawing/2014/main" id="{EE555D7C-7D44-D83E-8D86-B16901644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6764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>
                <a:latin typeface="Chalkboard" panose="03050602040202020205" pitchFamily="66" charset="77"/>
              </a:rPr>
              <a:t> - เน้นการยกย่องให้รางวัลคนดี และต่อต้านคนบาป</a:t>
            </a:r>
            <a:br>
              <a:rPr lang="th-TH" altLang="en-TH">
                <a:latin typeface="Chalkboard" panose="03050602040202020205" pitchFamily="66" charset="77"/>
              </a:rPr>
            </a:br>
            <a:r>
              <a:rPr lang="th-TH" altLang="en-TH">
                <a:latin typeface="Chalkboard" panose="03050602040202020205" pitchFamily="66" charset="77"/>
              </a:rPr>
              <a:t>-  เร้าน้ำตา กระตุ้นให้คนดูสงสารและเห็นใจเคราะห์กรรมของตัวละครมากเกินเหตุ</a:t>
            </a:r>
            <a:br>
              <a:rPr lang="th-TH" altLang="en-TH">
                <a:latin typeface="Chalkboard" panose="03050602040202020205" pitchFamily="66" charset="77"/>
              </a:rPr>
            </a:br>
            <a:r>
              <a:rPr lang="th-TH" altLang="en-TH">
                <a:latin typeface="Chalkboard" panose="03050602040202020205" pitchFamily="66" charset="77"/>
              </a:rPr>
              <a:t>-  ถ้าเป็นละครตลก (เซ็นติเมนตัลคอเมดี) ก็จะมีเสียงหัวเราะเคล้าน้ำตา (ความตลกจะอยู่ที่ตัวละครรองๆ ลงมา)</a:t>
            </a:r>
            <a:endParaRPr lang="th-TH" altLang="en-TH">
              <a:solidFill>
                <a:schemeClr val="tx2"/>
              </a:solidFill>
              <a:latin typeface="Chalkboard" panose="03050602040202020205" pitchFamily="66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autoUpdateAnimBg="0"/>
      <p:bldP spid="40963" grpId="0" autoUpdateAnimBg="0"/>
      <p:bldP spid="40964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F89AC38E-F746-6A3C-C876-572166D6C93A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838200"/>
            <a:ext cx="7772400" cy="609600"/>
          </a:xfrm>
        </p:spPr>
        <p:txBody>
          <a:bodyPr/>
          <a:lstStyle/>
          <a:p>
            <a:r>
              <a:rPr lang="th-TH" altLang="en-TH" sz="3200" b="1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th-TH" altLang="en-TH" sz="3200" b="1">
                <a:solidFill>
                  <a:srgbClr val="CC0099"/>
                </a:solidFill>
                <a:latin typeface="Chalkboard" panose="03050602040202020205" pitchFamily="66" charset="77"/>
              </a:rPr>
              <a:t>ละครเซ็นติเมนตัล </a:t>
            </a:r>
            <a:r>
              <a:rPr lang="en-US" altLang="en-TH" sz="3200" b="1">
                <a:solidFill>
                  <a:srgbClr val="CC0099"/>
                </a:solidFill>
                <a:latin typeface="Chalkboard" panose="03050602040202020205" pitchFamily="66" charset="77"/>
              </a:rPr>
              <a:t>(Sentimental Drama)</a:t>
            </a:r>
            <a:endParaRPr lang="th-TH" altLang="en-TH" sz="3200" b="1">
              <a:solidFill>
                <a:srgbClr val="CC0099"/>
              </a:solidFill>
              <a:latin typeface="Chalkboard" panose="03050602040202020205" pitchFamily="66" charset="77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09BFF220-07A0-BF68-8171-BB676B26A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6139F158-E712-8D8A-2606-2B7DE7578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6764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 b="1">
                <a:latin typeface="Chalkboard" panose="03050602040202020205" pitchFamily="66" charset="77"/>
              </a:rPr>
              <a:t>- ตัวละครมักจะละเมียดละไม เต็มไปด้วยอารมณ์สุนทรอ่อนไหว</a:t>
            </a:r>
            <a:br>
              <a:rPr lang="th-TH" altLang="en-TH" b="1">
                <a:latin typeface="Chalkboard" panose="03050602040202020205" pitchFamily="66" charset="77"/>
              </a:rPr>
            </a:br>
            <a:r>
              <a:rPr lang="th-TH" altLang="en-TH" b="1">
                <a:latin typeface="Chalkboard" panose="03050602040202020205" pitchFamily="66" charset="77"/>
              </a:rPr>
              <a:t>- และต้องเจอกับปัญหาอุปสรรคที่หนักหน่วง      ต้องอดกลั้นอย่างไม่หวั่นไหว</a:t>
            </a:r>
            <a:br>
              <a:rPr lang="th-TH" altLang="en-TH" b="1">
                <a:latin typeface="Chalkboard" panose="03050602040202020205" pitchFamily="66" charset="77"/>
              </a:rPr>
            </a:br>
            <a:r>
              <a:rPr lang="th-TH" altLang="en-TH" b="1">
                <a:latin typeface="Chalkboard" panose="03050602040202020205" pitchFamily="66" charset="77"/>
              </a:rPr>
              <a:t>-  ผลลัพธ์คือตัวละครผ่านเรื่องร้ายมาได้อย่างน่าสรรเสริญ และได้รับผลตอบแทนที่คุ้มค่า</a:t>
            </a:r>
            <a:endParaRPr lang="th-TH" altLang="en-TH">
              <a:solidFill>
                <a:schemeClr val="tx2"/>
              </a:solidFill>
              <a:latin typeface="Chalkboard" panose="03050602040202020205" pitchFamily="66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utoUpdateAnimBg="0"/>
      <p:bldP spid="38915" grpId="0" autoUpdateAnimBg="0"/>
      <p:bldP spid="3891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3A1C7260-5104-BBB4-56CE-264727C4A910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838200"/>
            <a:ext cx="7772400" cy="914400"/>
          </a:xfrm>
        </p:spPr>
        <p:txBody>
          <a:bodyPr/>
          <a:lstStyle/>
          <a:p>
            <a:r>
              <a:rPr lang="th-TH" altLang="en-TH" sz="3200" b="1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th-TH" altLang="en-TH" sz="3200" b="1">
                <a:solidFill>
                  <a:srgbClr val="CC0099"/>
                </a:solidFill>
                <a:latin typeface="Chalkboard" panose="03050602040202020205" pitchFamily="66" charset="77"/>
              </a:rPr>
              <a:t>ละครเซ็นติเมนตัล </a:t>
            </a:r>
            <a:r>
              <a:rPr lang="en-US" altLang="en-TH" sz="3200" b="1">
                <a:solidFill>
                  <a:srgbClr val="CC0099"/>
                </a:solidFill>
                <a:latin typeface="Chalkboard" panose="03050602040202020205" pitchFamily="66" charset="77"/>
              </a:rPr>
              <a:t>(Sentimental Drama)</a:t>
            </a:r>
            <a:endParaRPr lang="th-TH" altLang="en-TH" sz="3200" b="1">
              <a:solidFill>
                <a:srgbClr val="CC0099"/>
              </a:solidFill>
              <a:latin typeface="Chalkboard" panose="03050602040202020205" pitchFamily="66" charset="77"/>
            </a:endParaRPr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AAC97618-0129-A6D5-35B9-BB6651E98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36196" name="Rectangle 4">
            <a:extLst>
              <a:ext uri="{FF2B5EF4-FFF2-40B4-BE49-F238E27FC236}">
                <a16:creationId xmlns:a16="http://schemas.microsoft.com/office/drawing/2014/main" id="{CFED82B2-C242-4B73-0D44-B00F13D2B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th-TH" altLang="en-TH">
                <a:latin typeface="Chalkboard" panose="03050602040202020205" pitchFamily="66" charset="77"/>
                <a:cs typeface="Cordia New" panose="020B0304020202020204" pitchFamily="34" charset="-34"/>
              </a:rPr>
              <a:t> ละครเซ็นติเมนตัล มีทั้งแทรจิดี และคอเมดี</a:t>
            </a:r>
            <a:br>
              <a:rPr lang="th-TH" altLang="en-TH">
                <a:latin typeface="Chalkboard" panose="03050602040202020205" pitchFamily="66" charset="77"/>
                <a:cs typeface="Cordia New" panose="020B0304020202020204" pitchFamily="34" charset="-34"/>
              </a:rPr>
            </a:br>
            <a:r>
              <a:rPr lang="th-TH" altLang="en-TH">
                <a:latin typeface="Chalkboard" panose="03050602040202020205" pitchFamily="66" charset="77"/>
                <a:cs typeface="Cordia New" panose="020B0304020202020204" pitchFamily="34" charset="-34"/>
              </a:rPr>
              <a:t>- ตัวละครเป็นคนธรรมดาสามัญ (สะท้อนค่านิยม </a:t>
            </a:r>
            <a:r>
              <a:rPr lang="th-TH" altLang="en-TH">
                <a:latin typeface="Chalkboard" panose="03050602040202020205" pitchFamily="66" charset="77"/>
              </a:rPr>
              <a:t>คนชั้นกลาง)</a:t>
            </a:r>
            <a:br>
              <a:rPr lang="th-TH" altLang="en-TH">
                <a:latin typeface="Chalkboard" panose="03050602040202020205" pitchFamily="66" charset="77"/>
              </a:rPr>
            </a:br>
            <a:r>
              <a:rPr lang="th-TH" altLang="en-TH">
                <a:latin typeface="Chalkboard" panose="03050602040202020205" pitchFamily="66" charset="77"/>
              </a:rPr>
              <a:t>- จะเห็นว่าหลักการเรื่องแปรไปจากนีโอคลาสสิ</a:t>
            </a:r>
            <a:r>
              <a:rPr lang="th-TH" altLang="en-TH">
                <a:latin typeface="Chalkboard" panose="03050602040202020205" pitchFamily="66" charset="77"/>
                <a:cs typeface="Cordia New" panose="020B0304020202020204" pitchFamily="34" charset="-34"/>
              </a:rPr>
              <a:t>ก หลายอย่างเช่น นำแทรจิดีผสมกับคอเมดี</a:t>
            </a:r>
            <a:endParaRPr lang="th-TH" altLang="en-TH">
              <a:solidFill>
                <a:schemeClr val="tx2"/>
              </a:solidFill>
              <a:latin typeface="Chalkboard" panose="03050602040202020205" pitchFamily="66" charset="77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utoUpdateAnimBg="0"/>
      <p:bldP spid="136195" grpId="0" autoUpdateAnimBg="0"/>
      <p:bldP spid="13619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487242CB-7867-0C54-F23E-B9803ADA433E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838200"/>
            <a:ext cx="7772400" cy="914400"/>
          </a:xfrm>
        </p:spPr>
        <p:txBody>
          <a:bodyPr/>
          <a:lstStyle/>
          <a:p>
            <a:r>
              <a:rPr lang="th-TH" altLang="en-TH" sz="3200" b="1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th-TH" altLang="en-TH" sz="3200" b="1">
                <a:solidFill>
                  <a:srgbClr val="CC0099"/>
                </a:solidFill>
                <a:latin typeface="Chalkboard" panose="03050602040202020205" pitchFamily="66" charset="77"/>
              </a:rPr>
              <a:t>ละครเซ็นติเมนตัล </a:t>
            </a:r>
            <a:r>
              <a:rPr lang="en-US" altLang="en-TH" sz="3200" b="1">
                <a:solidFill>
                  <a:srgbClr val="CC0099"/>
                </a:solidFill>
                <a:latin typeface="Chalkboard" panose="03050602040202020205" pitchFamily="66" charset="77"/>
              </a:rPr>
              <a:t>(Sentimental Drama)</a:t>
            </a:r>
            <a:endParaRPr lang="th-TH" altLang="en-TH" sz="3200" b="1">
              <a:solidFill>
                <a:srgbClr val="CC0099"/>
              </a:solidFill>
              <a:latin typeface="Chalkboard" panose="03050602040202020205" pitchFamily="66" charset="77"/>
            </a:endParaRP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2F65682D-C819-827B-C394-6B7EEEFDE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48484" name="Rectangle 4">
            <a:extLst>
              <a:ext uri="{FF2B5EF4-FFF2-40B4-BE49-F238E27FC236}">
                <a16:creationId xmlns:a16="http://schemas.microsoft.com/office/drawing/2014/main" id="{13B70F12-1C3E-9E9C-05EE-8E699BF85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th-TH" altLang="en-TH" sz="4400" b="1">
                <a:cs typeface="Cordia New" panose="020B0304020202020204" pitchFamily="34" charset="-34"/>
              </a:rPr>
              <a:t> ความแตกต่างระหว่าง เซ็นติเมนตัลคอเมดี และแทรจิดี คือ </a:t>
            </a:r>
            <a:r>
              <a:rPr lang="th-TH" altLang="en-TH" sz="4400" b="1">
                <a:solidFill>
                  <a:schemeClr val="accent2"/>
                </a:solidFill>
                <a:cs typeface="Cordia New" panose="020B0304020202020204" pitchFamily="34" charset="-34"/>
              </a:rPr>
              <a:t>ตอนจบของเรื่อง </a:t>
            </a:r>
            <a:br>
              <a:rPr lang="th-TH" altLang="en-TH" sz="4400" b="1">
                <a:cs typeface="Cordia New" panose="020B0304020202020204" pitchFamily="34" charset="-34"/>
              </a:rPr>
            </a:br>
            <a:r>
              <a:rPr lang="th-TH" altLang="en-TH" sz="4400" b="1">
                <a:cs typeface="Cordia New" panose="020B0304020202020204" pitchFamily="34" charset="-34"/>
              </a:rPr>
              <a:t>     - </a:t>
            </a:r>
            <a:r>
              <a:rPr lang="th-TH" altLang="en-TH" sz="4400" b="1" u="sng">
                <a:cs typeface="Cordia New" panose="020B0304020202020204" pitchFamily="34" charset="-34"/>
              </a:rPr>
              <a:t>คอเมดี</a:t>
            </a:r>
            <a:r>
              <a:rPr lang="th-TH" altLang="en-TH" sz="4400" b="1">
                <a:cs typeface="Cordia New" panose="020B0304020202020204" pitchFamily="34" charset="-34"/>
              </a:rPr>
              <a:t> จบแบบสุข แสดงให้เห็นว่าตัวละครได้รับรางวัลตอบแทนความดี  (ครูชุ)</a:t>
            </a:r>
            <a:br>
              <a:rPr lang="th-TH" altLang="en-TH" sz="4400" b="1">
                <a:cs typeface="Cordia New" panose="020B0304020202020204" pitchFamily="34" charset="-34"/>
              </a:rPr>
            </a:br>
            <a:r>
              <a:rPr lang="th-TH" altLang="en-TH" sz="4400" b="1">
                <a:cs typeface="Cordia New" panose="020B0304020202020204" pitchFamily="34" charset="-34"/>
              </a:rPr>
              <a:t>     -  </a:t>
            </a:r>
            <a:r>
              <a:rPr lang="th-TH" altLang="en-TH" sz="4400" b="1" u="sng">
                <a:cs typeface="Cordia New" panose="020B0304020202020204" pitchFamily="34" charset="-34"/>
              </a:rPr>
              <a:t>แทรจิดี</a:t>
            </a:r>
            <a:r>
              <a:rPr lang="th-TH" altLang="en-TH" sz="4400" b="1">
                <a:cs typeface="Cordia New" panose="020B0304020202020204" pitchFamily="34" charset="-34"/>
              </a:rPr>
              <a:t> จบแบบสลดใจ  แสดงผลน่ากลัวของกรรมชั่ว </a:t>
            </a:r>
            <a:endParaRPr lang="th-TH" altLang="en-TH" sz="4400" b="1" u="sng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2" grpId="0" autoUpdateAnimBg="0"/>
      <p:bldP spid="148483" grpId="0" autoUpdateAnimBg="0"/>
      <p:bldP spid="14848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39B48A2E-E74F-2268-073A-6D6A7F1D8E00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609600"/>
            <a:ext cx="7772400" cy="914400"/>
          </a:xfrm>
        </p:spPr>
        <p:txBody>
          <a:bodyPr/>
          <a:lstStyle/>
          <a:p>
            <a:r>
              <a:rPr lang="th-TH" altLang="en-TH" b="1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th-TH" altLang="en-TH" b="1">
                <a:solidFill>
                  <a:srgbClr val="CC0099"/>
                </a:solidFill>
                <a:latin typeface="Chalkboard" panose="03050602040202020205" pitchFamily="66" charset="77"/>
                <a:cs typeface="Cordia New" panose="020B0304020202020204" pitchFamily="34" charset="-34"/>
              </a:rPr>
              <a:t>นักเขียนบทล</a:t>
            </a:r>
            <a:r>
              <a:rPr lang="th-TH" altLang="en-TH" b="1">
                <a:solidFill>
                  <a:srgbClr val="CC0099"/>
                </a:solidFill>
                <a:latin typeface="Chalkboard" panose="03050602040202020205" pitchFamily="66" charset="77"/>
              </a:rPr>
              <a:t>ะครเซ็นติเมนตัล </a:t>
            </a:r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51F194AE-0AD0-6989-F248-AC3D138C1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50532" name="Rectangle 4">
            <a:extLst>
              <a:ext uri="{FF2B5EF4-FFF2-40B4-BE49-F238E27FC236}">
                <a16:creationId xmlns:a16="http://schemas.microsoft.com/office/drawing/2014/main" id="{246CDB5C-B84F-2D2A-8328-269025ECB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th-TH" altLang="en-TH" sz="3600" b="1">
                <a:cs typeface="Cordia New" panose="020B0304020202020204" pitchFamily="34" charset="-34"/>
              </a:rPr>
              <a:t> </a:t>
            </a:r>
            <a:r>
              <a:rPr lang="th-TH" altLang="en-TH" sz="3600" b="1" u="sng">
                <a:cs typeface="Cordia New" panose="020B0304020202020204" pitchFamily="34" charset="-34"/>
              </a:rPr>
              <a:t>เซอร์ริชาร์ด  สตีล (</a:t>
            </a:r>
            <a:r>
              <a:rPr lang="en-US" altLang="en-TH" sz="3600" b="1" u="sng">
                <a:cs typeface="Cordia New" panose="020B0304020202020204" pitchFamily="34" charset="-34"/>
              </a:rPr>
              <a:t>Sir Richard Steele) </a:t>
            </a:r>
            <a:r>
              <a:rPr lang="th-TH" altLang="en-TH" sz="3600" b="1" u="sng">
                <a:cs typeface="Cordia New" panose="020B0304020202020204" pitchFamily="34" charset="-34"/>
              </a:rPr>
              <a:t>(ค.ศ. 1672 – 1729)</a:t>
            </a:r>
            <a:r>
              <a:rPr lang="th-TH" altLang="en-TH" sz="3600" b="1">
                <a:cs typeface="Cordia New" panose="020B0304020202020204" pitchFamily="34" charset="-34"/>
              </a:rPr>
              <a:t>  ชาวอังกฤษ เขียนคอเมดี  เรื่องเด่นของเขา เช่น  </a:t>
            </a:r>
            <a:r>
              <a:rPr lang="th-TH" altLang="en-TH" sz="3600" b="1" u="sng">
                <a:cs typeface="Cordia New" panose="020B0304020202020204" pitchFamily="34" charset="-34"/>
              </a:rPr>
              <a:t>คู่รักผู้มีคุณธรรม</a:t>
            </a:r>
            <a:r>
              <a:rPr lang="th-TH" altLang="en-TH" sz="3600" b="1">
                <a:cs typeface="Cordia New" panose="020B0304020202020204" pitchFamily="34" charset="-34"/>
              </a:rPr>
              <a:t> (</a:t>
            </a:r>
            <a:r>
              <a:rPr lang="en-US" altLang="en-TH" sz="3600" b="1">
                <a:cs typeface="Cordia New" panose="020B0304020202020204" pitchFamily="34" charset="-34"/>
              </a:rPr>
              <a:t>The Conscious Lovers) --  </a:t>
            </a:r>
            <a:r>
              <a:rPr lang="th-TH" altLang="en-TH" sz="3600" b="1">
                <a:cs typeface="Cordia New" panose="020B0304020202020204" pitchFamily="34" charset="-34"/>
              </a:rPr>
              <a:t>เรื่องของนางเอกที่ยากจน / ถูกกีดกันรัก / เผชิญอุปสรรคมากมาย / สุดท้ายความดีก็เอาชนะทุกสิ่ง / และพบว่าตนเป็นลูกของพ่อค้าที่มั่งคั่ง</a:t>
            </a:r>
            <a:endParaRPr lang="th-TH" altLang="en-TH" sz="3600" b="1" u="sng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0" grpId="0" autoUpdateAnimBg="0"/>
      <p:bldP spid="150531" grpId="0" autoUpdateAnimBg="0"/>
      <p:bldP spid="15053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C91791FC-EF4C-852B-F639-6EC6922D104B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838200"/>
            <a:ext cx="7772400" cy="914400"/>
          </a:xfrm>
        </p:spPr>
        <p:txBody>
          <a:bodyPr/>
          <a:lstStyle/>
          <a:p>
            <a:r>
              <a:rPr lang="th-TH" altLang="en-TH" b="1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th-TH" altLang="en-TH" b="1">
                <a:solidFill>
                  <a:srgbClr val="CC0099"/>
                </a:solidFill>
                <a:latin typeface="Chalkboard" panose="03050602040202020205" pitchFamily="66" charset="77"/>
                <a:cs typeface="Cordia New" panose="020B0304020202020204" pitchFamily="34" charset="-34"/>
              </a:rPr>
              <a:t>นักเขียนบทล</a:t>
            </a:r>
            <a:r>
              <a:rPr lang="th-TH" altLang="en-TH" b="1">
                <a:solidFill>
                  <a:srgbClr val="CC0099"/>
                </a:solidFill>
                <a:latin typeface="Chalkboard" panose="03050602040202020205" pitchFamily="66" charset="77"/>
              </a:rPr>
              <a:t>ะครเซ็นติเมนตัล </a:t>
            </a:r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24AE40F7-E8A6-CD39-CB78-50DC66B4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60772" name="Rectangle 4">
            <a:extLst>
              <a:ext uri="{FF2B5EF4-FFF2-40B4-BE49-F238E27FC236}">
                <a16:creationId xmlns:a16="http://schemas.microsoft.com/office/drawing/2014/main" id="{356A7068-9130-E0EF-97BA-A86B3E9A6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th-TH" altLang="en-TH" sz="4000" b="1">
                <a:cs typeface="Cordia New" panose="020B0304020202020204" pitchFamily="34" charset="-34"/>
              </a:rPr>
              <a:t> </a:t>
            </a:r>
            <a:r>
              <a:rPr lang="th-TH" altLang="en-TH" sz="4000" b="1" u="sng">
                <a:cs typeface="Cordia New" panose="020B0304020202020204" pitchFamily="34" charset="-34"/>
              </a:rPr>
              <a:t>จอร์ช ลิลโล (</a:t>
            </a:r>
            <a:r>
              <a:rPr lang="en-US" altLang="en-TH" sz="4000" b="1" u="sng">
                <a:cs typeface="Cordia New" panose="020B0304020202020204" pitchFamily="34" charset="-34"/>
              </a:rPr>
              <a:t>George  Lillo) </a:t>
            </a:r>
            <a:r>
              <a:rPr lang="th-TH" altLang="en-TH" sz="4000" b="1" u="sng">
                <a:cs typeface="Cordia New" panose="020B0304020202020204" pitchFamily="34" charset="-34"/>
              </a:rPr>
              <a:t>(ค.ศ. 1693 – 1739) </a:t>
            </a:r>
            <a:r>
              <a:rPr lang="th-TH" altLang="en-TH" sz="4000" b="1">
                <a:cs typeface="Cordia New" panose="020B0304020202020204" pitchFamily="34" charset="-34"/>
              </a:rPr>
              <a:t> ชาวอังกฤษ เขียนแนวแทรจิดี เช่น เรื่อง </a:t>
            </a:r>
            <a:r>
              <a:rPr lang="en-US" altLang="en-TH" sz="4000" b="1">
                <a:cs typeface="Cordia New" panose="020B0304020202020204" pitchFamily="34" charset="-34"/>
              </a:rPr>
              <a:t>The  London Merchant </a:t>
            </a:r>
            <a:r>
              <a:rPr lang="th-TH" altLang="en-TH" sz="4000" b="1">
                <a:cs typeface="Cordia New" panose="020B0304020202020204" pitchFamily="34" charset="-34"/>
              </a:rPr>
              <a:t>เป็นพ่อค้าหนุ่มที่หลงผิด ไปรักหญิงชั่ว จนต้องปล้น และฆ่าลุงของตัวเองในที่สุด (เรื่องแสดงให้เห็นว่าถ้าไม่ได้หลงผิดคงไม่เป็นเรื่อง)</a:t>
            </a:r>
            <a:endParaRPr lang="th-TH" altLang="en-TH" sz="4000" b="1" u="sng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0" grpId="0" autoUpdateAnimBg="0"/>
      <p:bldP spid="160771" grpId="0" autoUpdateAnimBg="0"/>
      <p:bldP spid="160772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2A4EEC4A-C679-1A97-52E3-362EBEC368F3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838200"/>
            <a:ext cx="7772400" cy="914400"/>
          </a:xfrm>
        </p:spPr>
        <p:txBody>
          <a:bodyPr/>
          <a:lstStyle/>
          <a:p>
            <a:r>
              <a:rPr lang="th-TH" altLang="en-TH" b="1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th-TH" altLang="en-TH" b="1">
                <a:solidFill>
                  <a:srgbClr val="CC0099"/>
                </a:solidFill>
                <a:latin typeface="Chalkboard" panose="03050602040202020205" pitchFamily="66" charset="77"/>
                <a:cs typeface="Cordia New" panose="020B0304020202020204" pitchFamily="34" charset="-34"/>
              </a:rPr>
              <a:t>นักเขียนบทล</a:t>
            </a:r>
            <a:r>
              <a:rPr lang="th-TH" altLang="en-TH" b="1">
                <a:solidFill>
                  <a:srgbClr val="CC0099"/>
                </a:solidFill>
                <a:latin typeface="Chalkboard" panose="03050602040202020205" pitchFamily="66" charset="77"/>
              </a:rPr>
              <a:t>ะครเซ็นติเมนตัล </a:t>
            </a:r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49F965E2-ECF5-4E56-2EA1-D86D9A71E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62820" name="Rectangle 4">
            <a:extLst>
              <a:ext uri="{FF2B5EF4-FFF2-40B4-BE49-F238E27FC236}">
                <a16:creationId xmlns:a16="http://schemas.microsoft.com/office/drawing/2014/main" id="{53142AC1-246E-D29C-A686-80B86B0B8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th-TH" altLang="en-TH" sz="4400" b="1">
                <a:cs typeface="Cordia New" panose="020B0304020202020204" pitchFamily="34" charset="-34"/>
              </a:rPr>
              <a:t> </a:t>
            </a:r>
            <a:r>
              <a:rPr lang="th-TH" altLang="en-TH" sz="4400" b="1" u="sng">
                <a:cs typeface="Cordia New" panose="020B0304020202020204" pitchFamily="34" charset="-34"/>
              </a:rPr>
              <a:t>โบมาร์เช (</a:t>
            </a:r>
            <a:r>
              <a:rPr lang="en-US" altLang="en-TH" sz="4400" b="1" u="sng">
                <a:cs typeface="Cordia New" panose="020B0304020202020204" pitchFamily="34" charset="-34"/>
              </a:rPr>
              <a:t>Beaumarchais) </a:t>
            </a:r>
            <a:r>
              <a:rPr lang="th-TH" altLang="en-TH" sz="4400" b="1" u="sng">
                <a:cs typeface="Cordia New" panose="020B0304020202020204" pitchFamily="34" charset="-34"/>
              </a:rPr>
              <a:t>(ค.ศ. 1732 - 1799) </a:t>
            </a:r>
            <a:r>
              <a:rPr lang="th-TH" altLang="en-TH" sz="4400" b="1">
                <a:cs typeface="Cordia New" panose="020B0304020202020204" pitchFamily="34" charset="-34"/>
              </a:rPr>
              <a:t> ชาวฝรั่งเศส เขียนเรื่อง ฟิกาโร สมรส </a:t>
            </a:r>
            <a:r>
              <a:rPr lang="en-US" altLang="en-TH" sz="4400" b="1">
                <a:cs typeface="Cordia New" panose="020B0304020202020204" pitchFamily="34" charset="-34"/>
              </a:rPr>
              <a:t>(The Marriage Figaro) </a:t>
            </a:r>
            <a:r>
              <a:rPr lang="th-TH" altLang="en-TH" sz="4400" b="1">
                <a:cs typeface="Cordia New" panose="020B0304020202020204" pitchFamily="34" charset="-34"/>
              </a:rPr>
              <a:t>เรื่องของท่านเคาน์ที่เบื่อภรรยาและพยายามจะเกี้ยวสาวใช้เป็นภรรยา (เรื่องเสียดสีคนชั้นสูง)</a:t>
            </a:r>
            <a:endParaRPr lang="th-TH" altLang="en-TH" sz="4400" b="1" u="sng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8" grpId="0" autoUpdateAnimBg="0"/>
      <p:bldP spid="162819" grpId="0" autoUpdateAnimBg="0"/>
      <p:bldP spid="16282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4FBE80F1-7333-6B45-4E5C-6AAB9D43AD51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609600"/>
            <a:ext cx="7772400" cy="1219200"/>
          </a:xfrm>
        </p:spPr>
        <p:txBody>
          <a:bodyPr/>
          <a:lstStyle/>
          <a:p>
            <a:r>
              <a:rPr lang="th-TH" altLang="en-TH" sz="5400" b="1">
                <a:solidFill>
                  <a:schemeClr val="accent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โลกทัศน์แบบภูมิธรรม </a:t>
            </a:r>
          </a:p>
        </p:txBody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7DBF0EF5-B1F7-0614-D0F1-2E356BAA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40292" name="Rectangle 4">
            <a:extLst>
              <a:ext uri="{FF2B5EF4-FFF2-40B4-BE49-F238E27FC236}">
                <a16:creationId xmlns:a16="http://schemas.microsoft.com/office/drawing/2014/main" id="{1B32F5C3-4065-1769-E1BC-7AB432EA2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133600"/>
            <a:ext cx="7772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th-TH" altLang="en-TH" sz="5400" b="1"/>
              <a:t> </a:t>
            </a:r>
            <a:r>
              <a:rPr lang="th-TH" altLang="en-TH" sz="5400" b="1" u="sng">
                <a:cs typeface="Cordia New" panose="020B0304020202020204" pitchFamily="34" charset="-34"/>
              </a:rPr>
              <a:t>มนุษย์ไม่ใช่ศูนย์กลางของจักรวาล</a:t>
            </a:r>
            <a:r>
              <a:rPr lang="th-TH" altLang="en-TH" sz="5400" b="1">
                <a:cs typeface="Cordia New" panose="020B0304020202020204" pitchFamily="34" charset="-34"/>
              </a:rPr>
              <a:t> เป็นเพียงส่วนเล็กๆ (แต่มนุษย์ก็ความสามารถทางเหตุผล เอาชนะอารมณ์ได้ -- ทำให้โลกเจริญได้)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0" grpId="0" autoUpdateAnimBg="0"/>
      <p:bldP spid="140291" grpId="0" autoUpdateAnimBg="0"/>
      <p:bldP spid="140292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2">
            <a:extLst>
              <a:ext uri="{FF2B5EF4-FFF2-40B4-BE49-F238E27FC236}">
                <a16:creationId xmlns:a16="http://schemas.microsoft.com/office/drawing/2014/main" id="{51E8079E-A39F-81E4-3CD0-8AD2FA261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676400"/>
            <a:ext cx="716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kumimoji="0" lang="th-TH" altLang="en-TH" sz="2800"/>
          </a:p>
        </p:txBody>
      </p:sp>
      <p:graphicFrame>
        <p:nvGraphicFramePr>
          <p:cNvPr id="65538" name="Object 2">
            <a:extLst>
              <a:ext uri="{FF2B5EF4-FFF2-40B4-BE49-F238E27FC236}">
                <a16:creationId xmlns:a16="http://schemas.microsoft.com/office/drawing/2014/main" id="{A6E6578B-CF74-DC54-28AA-5961EDDDF5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0038" y="223838"/>
          <a:ext cx="8545512" cy="641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695950" imgH="4273550" progId="MSPhotoEd.3">
                  <p:embed/>
                </p:oleObj>
              </mc:Choice>
              <mc:Fallback>
                <p:oleObj name="Photo Editor Photo" r:id="rId2" imgW="5695950" imgH="427355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23838"/>
                        <a:ext cx="8545512" cy="6411912"/>
                      </a:xfrm>
                      <a:prstGeom prst="rect">
                        <a:avLst/>
                      </a:prstGeom>
                      <a:noFill/>
                      <a:ln w="57150" cap="sq">
                        <a:solidFill>
                          <a:schemeClr val="hlink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2">
            <a:extLst>
              <a:ext uri="{FF2B5EF4-FFF2-40B4-BE49-F238E27FC236}">
                <a16:creationId xmlns:a16="http://schemas.microsoft.com/office/drawing/2014/main" id="{DE5BF746-AB8B-2CDC-783F-11B26F118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676400"/>
            <a:ext cx="716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kumimoji="0" lang="th-TH" altLang="en-TH" sz="2800"/>
          </a:p>
        </p:txBody>
      </p:sp>
      <p:graphicFrame>
        <p:nvGraphicFramePr>
          <p:cNvPr id="66562" name="Object 2">
            <a:extLst>
              <a:ext uri="{FF2B5EF4-FFF2-40B4-BE49-F238E27FC236}">
                <a16:creationId xmlns:a16="http://schemas.microsoft.com/office/drawing/2014/main" id="{F3B59C3F-5DA5-B3BD-793B-0FA8ADA2FD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8925" y="406400"/>
          <a:ext cx="5908675" cy="614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13450" imgH="6254750" progId="MSPhotoEd.3">
                  <p:embed/>
                </p:oleObj>
              </mc:Choice>
              <mc:Fallback>
                <p:oleObj name="Photo Editor Photo" r:id="rId2" imgW="6013450" imgH="625475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8925" y="406400"/>
                        <a:ext cx="5908675" cy="6146800"/>
                      </a:xfrm>
                      <a:prstGeom prst="rect">
                        <a:avLst/>
                      </a:prstGeom>
                      <a:noFill/>
                      <a:ln w="57150" cap="sq">
                        <a:solidFill>
                          <a:schemeClr val="hlink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2">
            <a:extLst>
              <a:ext uri="{FF2B5EF4-FFF2-40B4-BE49-F238E27FC236}">
                <a16:creationId xmlns:a16="http://schemas.microsoft.com/office/drawing/2014/main" id="{649693D6-6EFB-A91B-747A-E5F81B269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676400"/>
            <a:ext cx="716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kumimoji="0" lang="th-TH" altLang="en-TH" sz="2800"/>
          </a:p>
        </p:txBody>
      </p:sp>
      <p:graphicFrame>
        <p:nvGraphicFramePr>
          <p:cNvPr id="67586" name="Object 2">
            <a:extLst>
              <a:ext uri="{FF2B5EF4-FFF2-40B4-BE49-F238E27FC236}">
                <a16:creationId xmlns:a16="http://schemas.microsoft.com/office/drawing/2014/main" id="{4DCFCF2E-F29B-048D-BBE6-180325D69A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762000"/>
          <a:ext cx="28670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282950" imgH="4654550" progId="MSPhotoEd.3">
                  <p:embed/>
                </p:oleObj>
              </mc:Choice>
              <mc:Fallback>
                <p:oleObj name="Photo Editor Photo" r:id="rId2" imgW="3282950" imgH="465455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762000"/>
                        <a:ext cx="2867025" cy="4064000"/>
                      </a:xfrm>
                      <a:prstGeom prst="rect">
                        <a:avLst/>
                      </a:prstGeom>
                      <a:noFill/>
                      <a:ln w="28575" cap="sq">
                        <a:solidFill>
                          <a:schemeClr val="hlink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7" name="Object 3">
            <a:extLst>
              <a:ext uri="{FF2B5EF4-FFF2-40B4-BE49-F238E27FC236}">
                <a16:creationId xmlns:a16="http://schemas.microsoft.com/office/drawing/2014/main" id="{372CEC6A-68E6-8286-3BBB-12B5A2D5F4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0" y="4232275"/>
          <a:ext cx="5334000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4298950" imgH="1809750" progId="MSPhotoEd.3">
                  <p:embed/>
                </p:oleObj>
              </mc:Choice>
              <mc:Fallback>
                <p:oleObj name="Photo Editor Photo" r:id="rId4" imgW="4298950" imgH="180975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4232275"/>
                        <a:ext cx="5334000" cy="224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5ECB42D4-04AA-2A16-0233-CCCE0D1613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857500"/>
            <a:ext cx="7772400" cy="1143000"/>
          </a:xfrm>
        </p:spPr>
        <p:txBody>
          <a:bodyPr/>
          <a:lstStyle/>
          <a:p>
            <a:pPr algn="ctr"/>
            <a:r>
              <a:rPr lang="th-TH" altLang="en-TH">
                <a:latin typeface="Cordia New" panose="020B0304020202020204" pitchFamily="34" charset="-34"/>
              </a:rPr>
              <a:t>ละครในศตวรรษที่ </a:t>
            </a:r>
            <a:r>
              <a:rPr lang="en-US" altLang="en-TH">
                <a:latin typeface="Cordia New" panose="020B0304020202020204" pitchFamily="34" charset="-34"/>
              </a:rPr>
              <a:t>19</a:t>
            </a:r>
            <a:endParaRPr lang="en-TH" altLang="en-TH">
              <a:latin typeface="Cordia New" panose="020B0304020202020204" pitchFamily="34" charset="-34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7" descr="Text&#10;&#10;Description automatically generated">
            <a:extLst>
              <a:ext uri="{FF2B5EF4-FFF2-40B4-BE49-F238E27FC236}">
                <a16:creationId xmlns:a16="http://schemas.microsoft.com/office/drawing/2014/main" id="{780C2804-6B41-15B7-E9F3-AA145112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7467600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EB496EE5-E648-4290-7AF6-4A06BD97F7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TH" altLang="en-TH">
              <a:latin typeface="Cordia New" panose="020B0304020202020204" pitchFamily="34" charset="-34"/>
            </a:endParaRPr>
          </a:p>
        </p:txBody>
      </p:sp>
      <p:pic>
        <p:nvPicPr>
          <p:cNvPr id="70658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6781DC1-1431-F045-76BB-08F53D3990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975" y="457200"/>
            <a:ext cx="7947025" cy="441325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EBEC4DB-39B7-C25B-0D32-84FF464E47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285750"/>
            <a:ext cx="4876800" cy="62865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127CF4F5-7745-7AF1-BC72-332976CB3117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838200"/>
            <a:ext cx="7772400" cy="1219200"/>
          </a:xfrm>
          <a:solidFill>
            <a:srgbClr val="66FF33"/>
          </a:solidFill>
        </p:spPr>
        <p:txBody>
          <a:bodyPr/>
          <a:lstStyle/>
          <a:p>
            <a:r>
              <a:rPr lang="th-TH" altLang="en-TH" sz="5400" b="1" u="sng">
                <a:latin typeface="Cordia New" panose="020B0304020202020204" pitchFamily="34" charset="-34"/>
                <a:cs typeface="Cordia New" panose="020B0304020202020204" pitchFamily="34" charset="-34"/>
              </a:rPr>
              <a:t>ละครในศตวรรษที่ 19</a:t>
            </a:r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FD3DEF5C-8D3D-CDEE-39FD-7600860FC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64868" name="Rectangle 4">
            <a:extLst>
              <a:ext uri="{FF2B5EF4-FFF2-40B4-BE49-F238E27FC236}">
                <a16:creationId xmlns:a16="http://schemas.microsoft.com/office/drawing/2014/main" id="{0673CD9D-3535-47AF-5677-07D477D9C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133600"/>
            <a:ext cx="7772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 sz="3600" b="1">
                <a:latin typeface="Chalkboard" panose="03050602040202020205" pitchFamily="66" charset="77"/>
              </a:rPr>
              <a:t> - ใน</a:t>
            </a:r>
            <a:r>
              <a:rPr lang="th-TH" altLang="en-TH" sz="3600" b="1">
                <a:latin typeface="Chalkboard" panose="03050602040202020205" pitchFamily="66" charset="77"/>
                <a:cs typeface="Cordia New" panose="020B0304020202020204" pitchFamily="34" charset="-34"/>
              </a:rPr>
              <a:t>ช่วงแรกของ</a:t>
            </a:r>
            <a:r>
              <a:rPr lang="th-TH" altLang="en-TH" sz="3600" b="1">
                <a:latin typeface="Chalkboard" panose="03050602040202020205" pitchFamily="66" charset="77"/>
              </a:rPr>
              <a:t> </a:t>
            </a:r>
            <a:r>
              <a:rPr lang="en-US" altLang="en-TH" sz="3600" b="1">
                <a:latin typeface="Chalkboard" panose="03050602040202020205" pitchFamily="66" charset="77"/>
              </a:rPr>
              <a:t>c. 19 </a:t>
            </a:r>
            <a:r>
              <a:rPr lang="th-TH" altLang="en-TH" sz="3600" b="1">
                <a:latin typeface="Chalkboard" panose="03050602040202020205" pitchFamily="66" charset="77"/>
                <a:cs typeface="Cordia New" panose="020B0304020202020204" pitchFamily="34" charset="-34"/>
              </a:rPr>
              <a:t>มีละคร 2 แบบวิวัฒนาการขึ้นมา คือ </a:t>
            </a:r>
            <a:r>
              <a:rPr lang="th-TH" altLang="en-TH" sz="3600" b="1">
                <a:solidFill>
                  <a:schemeClr val="accent2"/>
                </a:solidFill>
                <a:latin typeface="Chalkboard" panose="03050602040202020205" pitchFamily="66" charset="77"/>
                <a:cs typeface="Cordia New" panose="020B0304020202020204" pitchFamily="34" charset="-34"/>
              </a:rPr>
              <a:t>โรแมนติกซิสม์</a:t>
            </a:r>
            <a:r>
              <a:rPr lang="th-TH" altLang="en-TH" sz="3600" b="1">
                <a:latin typeface="Chalkboard" panose="03050602040202020205" pitchFamily="66" charset="77"/>
                <a:cs typeface="Cordia New" panose="020B0304020202020204" pitchFamily="34" charset="-34"/>
              </a:rPr>
              <a:t> และ </a:t>
            </a:r>
            <a:r>
              <a:rPr lang="th-TH" altLang="en-TH" sz="3600" b="1">
                <a:solidFill>
                  <a:schemeClr val="accent2"/>
                </a:solidFill>
                <a:latin typeface="Chalkboard" panose="03050602040202020205" pitchFamily="66" charset="77"/>
                <a:cs typeface="Cordia New" panose="020B0304020202020204" pitchFamily="34" charset="-34"/>
              </a:rPr>
              <a:t>เมโลดรามา</a:t>
            </a:r>
            <a:r>
              <a:rPr lang="th-TH" altLang="en-TH" sz="3600" b="1">
                <a:latin typeface="Chalkboard" panose="03050602040202020205" pitchFamily="66" charset="77"/>
                <a:cs typeface="Cordia New" panose="020B0304020202020204" pitchFamily="34" charset="-34"/>
              </a:rPr>
              <a:t> (ครองความนิยมสูงสุด ครึ่งแรกของ </a:t>
            </a:r>
            <a:r>
              <a:rPr lang="en-US" altLang="en-TH" sz="3600" b="1">
                <a:latin typeface="Chalkboard" panose="03050602040202020205" pitchFamily="66" charset="77"/>
                <a:cs typeface="Cordia New" panose="020B0304020202020204" pitchFamily="34" charset="-34"/>
              </a:rPr>
              <a:t>c .19)</a:t>
            </a:r>
            <a:endParaRPr lang="th-TH" altLang="en-TH" sz="3600" b="1">
              <a:latin typeface="Chalkboard" panose="03050602040202020205" pitchFamily="66" charset="77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 animBg="1" autoUpdateAnimBg="0"/>
      <p:bldP spid="164867" grpId="0" autoUpdateAnimBg="0"/>
      <p:bldP spid="164868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B15C9B2A-8F8F-BEA2-22E1-C706FA6E557D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838200"/>
            <a:ext cx="7772400" cy="914400"/>
          </a:xfrm>
        </p:spPr>
        <p:txBody>
          <a:bodyPr/>
          <a:lstStyle/>
          <a:p>
            <a:r>
              <a:rPr lang="th-TH" altLang="en-TH" b="1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ลัทธิโรแมนติก</a:t>
            </a:r>
            <a:r>
              <a:rPr lang="th-TH" altLang="en-TH" b="1">
                <a:solidFill>
                  <a:srgbClr val="CC0099"/>
                </a:solidFill>
                <a:latin typeface="Cordia New" panose="020B0304020202020204" pitchFamily="34" charset="-34"/>
              </a:rPr>
              <a:t> </a:t>
            </a:r>
            <a:r>
              <a:rPr lang="en-US" altLang="en-TH" b="1">
                <a:solidFill>
                  <a:srgbClr val="CC0099"/>
                </a:solidFill>
                <a:latin typeface="Cordia New" panose="020B0304020202020204" pitchFamily="34" charset="-34"/>
              </a:rPr>
              <a:t>(Romanticism)</a:t>
            </a:r>
            <a:endParaRPr lang="th-TH" altLang="en-TH" b="1">
              <a:solidFill>
                <a:srgbClr val="CC0099"/>
              </a:solidFill>
              <a:latin typeface="Cordia New" panose="020B0304020202020204" pitchFamily="34" charset="-34"/>
            </a:endParaRPr>
          </a:p>
        </p:txBody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949F3016-3EA4-8462-7057-A36AE4CD1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66916" name="Rectangle 4">
            <a:extLst>
              <a:ext uri="{FF2B5EF4-FFF2-40B4-BE49-F238E27FC236}">
                <a16:creationId xmlns:a16="http://schemas.microsoft.com/office/drawing/2014/main" id="{842722C0-6A45-AECA-DA9A-9B74D7577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9050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th-TH" altLang="en-TH" sz="3600" b="1">
                <a:latin typeface="Chalkboard" panose="03050602040202020205" pitchFamily="66" charset="77"/>
                <a:cs typeface="Cordia New" panose="020B0304020202020204" pitchFamily="34" charset="-34"/>
              </a:rPr>
              <a:t> ขบวนการโรแมนติก เริ่มในปลาย </a:t>
            </a:r>
            <a:r>
              <a:rPr lang="en-US" altLang="en-TH" sz="3600" b="1">
                <a:latin typeface="Chalkboard" panose="03050602040202020205" pitchFamily="66" charset="77"/>
                <a:cs typeface="Cordia New" panose="020B0304020202020204" pitchFamily="34" charset="-34"/>
              </a:rPr>
              <a:t>c.18 </a:t>
            </a:r>
            <a:r>
              <a:rPr lang="th-TH" altLang="en-TH" sz="3600" b="1">
                <a:latin typeface="Chalkboard" panose="03050602040202020205" pitchFamily="66" charset="77"/>
                <a:cs typeface="Cordia New" panose="020B0304020202020204" pitchFamily="34" charset="-34"/>
              </a:rPr>
              <a:t>มีความสำคัญใน </a:t>
            </a:r>
            <a:r>
              <a:rPr lang="en-US" altLang="en-TH" sz="3600" b="1">
                <a:latin typeface="Chalkboard" panose="03050602040202020205" pitchFamily="66" charset="77"/>
                <a:cs typeface="Cordia New" panose="020B0304020202020204" pitchFamily="34" charset="-34"/>
              </a:rPr>
              <a:t>c.19 </a:t>
            </a:r>
            <a:br>
              <a:rPr lang="th-TH" altLang="en-TH" sz="3600" b="1">
                <a:latin typeface="Chalkboard" panose="03050602040202020205" pitchFamily="66" charset="77"/>
                <a:cs typeface="Cordia New" panose="020B0304020202020204" pitchFamily="34" charset="-34"/>
              </a:rPr>
            </a:br>
            <a:r>
              <a:rPr lang="th-TH" altLang="en-TH" sz="3600" b="1">
                <a:latin typeface="Chalkboard" panose="03050602040202020205" pitchFamily="66" charset="77"/>
                <a:cs typeface="Cordia New" panose="020B0304020202020204" pitchFamily="34" charset="-34"/>
              </a:rPr>
              <a:t>- กระจายไปทั้งงานทัศนศิลป์ / ดนตรี / วรรณกรรม   และการละคร</a:t>
            </a:r>
            <a:endParaRPr lang="th-TH" altLang="en-TH" sz="3600" b="1" u="sng">
              <a:latin typeface="Chalkboard" panose="03050602040202020205" pitchFamily="66" charset="77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4" grpId="0" autoUpdateAnimBg="0"/>
      <p:bldP spid="166915" grpId="0" autoUpdateAnimBg="0"/>
      <p:bldP spid="166916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C5338CD6-7596-DBA9-0FED-3A5D2C3192F1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457200"/>
            <a:ext cx="7772400" cy="914400"/>
          </a:xfrm>
        </p:spPr>
        <p:txBody>
          <a:bodyPr/>
          <a:lstStyle/>
          <a:p>
            <a:r>
              <a:rPr lang="th-TH" altLang="en-TH" b="1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แนวคิดของลัทธิโรแมนติก</a:t>
            </a:r>
            <a:r>
              <a:rPr lang="th-TH" altLang="en-TH" b="1">
                <a:solidFill>
                  <a:srgbClr val="CC0099"/>
                </a:solidFill>
                <a:latin typeface="Cordia New" panose="020B0304020202020204" pitchFamily="34" charset="-34"/>
              </a:rPr>
              <a:t> </a:t>
            </a:r>
            <a:r>
              <a:rPr lang="en-US" altLang="en-TH" b="1">
                <a:solidFill>
                  <a:srgbClr val="CC0099"/>
                </a:solidFill>
                <a:latin typeface="Cordia New" panose="020B0304020202020204" pitchFamily="34" charset="-34"/>
              </a:rPr>
              <a:t>(Romanticism)</a:t>
            </a:r>
            <a:endParaRPr lang="th-TH" altLang="en-TH" b="1">
              <a:solidFill>
                <a:srgbClr val="CC0099"/>
              </a:solidFill>
              <a:latin typeface="Cordia New" panose="020B0304020202020204" pitchFamily="34" charset="-34"/>
            </a:endParaRP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635B3D64-28DE-4690-E051-26C85CD8A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68964" name="Rectangle 4">
            <a:extLst>
              <a:ext uri="{FF2B5EF4-FFF2-40B4-BE49-F238E27FC236}">
                <a16:creationId xmlns:a16="http://schemas.microsoft.com/office/drawing/2014/main" id="{93FE6EAF-C95E-86ED-B818-C4329DC44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8288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th-TH" altLang="en-TH">
                <a:latin typeface="Chalkboard" panose="03050602040202020205" pitchFamily="66" charset="77"/>
                <a:cs typeface="Cordia New" panose="020B0304020202020204" pitchFamily="34" charset="-34"/>
              </a:rPr>
              <a:t>  เป็นปฏิกิริยาต่อต้านทัศนคติแบบกรีก โรมัน </a:t>
            </a:r>
            <a:br>
              <a:rPr lang="th-TH" altLang="en-TH">
                <a:latin typeface="Chalkboard" panose="03050602040202020205" pitchFamily="66" charset="77"/>
                <a:cs typeface="Cordia New" panose="020B0304020202020204" pitchFamily="34" charset="-34"/>
              </a:rPr>
            </a:br>
            <a:r>
              <a:rPr lang="th-TH" altLang="en-TH">
                <a:latin typeface="Chalkboard" panose="03050602040202020205" pitchFamily="66" charset="77"/>
                <a:cs typeface="Cordia New" panose="020B0304020202020204" pitchFamily="34" charset="-34"/>
              </a:rPr>
              <a:t>   (โดยเฉพาะในเรื่องความมีเหตุผล และ   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>
                <a:latin typeface="Chalkboard" panose="03050602040202020205" pitchFamily="66" charset="77"/>
                <a:cs typeface="Cordia New" panose="020B0304020202020204" pitchFamily="34" charset="-34"/>
              </a:rPr>
              <a:t>   พิธีรีตอง)</a:t>
            </a:r>
            <a:br>
              <a:rPr lang="th-TH" altLang="en-TH">
                <a:latin typeface="Chalkboard" panose="03050602040202020205" pitchFamily="66" charset="77"/>
                <a:cs typeface="Cordia New" panose="020B0304020202020204" pitchFamily="34" charset="-34"/>
              </a:rPr>
            </a:br>
            <a:r>
              <a:rPr lang="th-TH" altLang="en-TH">
                <a:latin typeface="Chalkboard" panose="03050602040202020205" pitchFamily="66" charset="77"/>
                <a:cs typeface="Cordia New" panose="020B0304020202020204" pitchFamily="34" charset="-34"/>
              </a:rPr>
              <a:t>-  ไม่คำนึงถึงเหตุผลและความสมบูรณ์ของ</a:t>
            </a:r>
            <a:br>
              <a:rPr lang="th-TH" altLang="en-TH">
                <a:latin typeface="Chalkboard" panose="03050602040202020205" pitchFamily="66" charset="77"/>
                <a:cs typeface="Cordia New" panose="020B0304020202020204" pitchFamily="34" charset="-34"/>
              </a:rPr>
            </a:br>
            <a:r>
              <a:rPr lang="th-TH" altLang="en-TH">
                <a:latin typeface="Chalkboard" panose="03050602040202020205" pitchFamily="66" charset="77"/>
                <a:cs typeface="Cordia New" panose="020B0304020202020204" pitchFamily="34" charset="-34"/>
              </a:rPr>
              <a:t>   รูปลักษณ์</a:t>
            </a:r>
            <a:br>
              <a:rPr lang="th-TH" altLang="en-TH">
                <a:latin typeface="Chalkboard" panose="03050602040202020205" pitchFamily="66" charset="77"/>
                <a:cs typeface="Cordia New" panose="020B0304020202020204" pitchFamily="34" charset="-34"/>
              </a:rPr>
            </a:br>
            <a:r>
              <a:rPr lang="th-TH" altLang="en-TH">
                <a:latin typeface="Chalkboard" panose="03050602040202020205" pitchFamily="66" charset="77"/>
                <a:cs typeface="Cordia New" panose="020B0304020202020204" pitchFamily="34" charset="-34"/>
              </a:rPr>
              <a:t>-  แสดงออกซึ่งอารมณ์ ความรู้สึก และการ</a:t>
            </a:r>
            <a:br>
              <a:rPr lang="th-TH" altLang="en-TH">
                <a:latin typeface="Chalkboard" panose="03050602040202020205" pitchFamily="66" charset="77"/>
                <a:cs typeface="Cordia New" panose="020B0304020202020204" pitchFamily="34" charset="-34"/>
              </a:rPr>
            </a:br>
            <a:r>
              <a:rPr lang="th-TH" altLang="en-TH">
                <a:latin typeface="Chalkboard" panose="03050602040202020205" pitchFamily="66" charset="77"/>
                <a:cs typeface="Cordia New" panose="020B0304020202020204" pitchFamily="34" charset="-34"/>
              </a:rPr>
              <a:t>   แสดงออกที่เสรี และเป็นไปโดยธรรมชาติ</a:t>
            </a:r>
            <a:endParaRPr lang="th-TH" altLang="en-TH" u="sng">
              <a:latin typeface="Chalkboard" panose="03050602040202020205" pitchFamily="66" charset="77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2" grpId="0" autoUpdateAnimBg="0"/>
      <p:bldP spid="168963" grpId="0" autoUpdateAnimBg="0"/>
      <p:bldP spid="16896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4AF06B3B-4C60-5120-8351-0E60AC733FF5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381000"/>
            <a:ext cx="7772400" cy="1219200"/>
          </a:xfrm>
        </p:spPr>
        <p:txBody>
          <a:bodyPr/>
          <a:lstStyle/>
          <a:p>
            <a:r>
              <a:rPr lang="th-TH" altLang="en-TH" sz="6000" b="1">
                <a:solidFill>
                  <a:schemeClr val="accent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โลกทัศน์แบบภูมิธรรม </a:t>
            </a:r>
          </a:p>
        </p:txBody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6E626D86-6067-2F2E-B5CE-44672E045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42340" name="Rectangle 4">
            <a:extLst>
              <a:ext uri="{FF2B5EF4-FFF2-40B4-BE49-F238E27FC236}">
                <a16:creationId xmlns:a16="http://schemas.microsoft.com/office/drawing/2014/main" id="{07206A34-4E04-7350-79E3-71AF4235E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133600"/>
            <a:ext cx="7772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 sz="5400" b="1">
                <a:cs typeface="Cordia New" panose="020B0304020202020204" pitchFamily="34" charset="-34"/>
              </a:rPr>
              <a:t>2.    </a:t>
            </a:r>
            <a:r>
              <a:rPr lang="th-TH" altLang="en-TH" sz="5400" b="1" u="sng">
                <a:cs typeface="Cordia New" panose="020B0304020202020204" pitchFamily="34" charset="-34"/>
              </a:rPr>
              <a:t>พระเจ้าสร้างโลกแล้ว ให้มันดำเนินไปไม่มีการมาสร้างปาฏิหาริย์ใดๆ</a:t>
            </a:r>
            <a:r>
              <a:rPr lang="th-TH" altLang="en-TH" sz="5400" b="1">
                <a:cs typeface="Cordia New" panose="020B0304020202020204" pitchFamily="34" charset="-34"/>
              </a:rPr>
              <a:t> ไบเบิลเป็นเพียงนิยาย /  ต่อต้านความคิด</a:t>
            </a:r>
            <a:r>
              <a:rPr lang="th-TH" altLang="en-TH" sz="5400" b="1">
                <a:solidFill>
                  <a:schemeClr val="accent2"/>
                </a:solidFill>
                <a:cs typeface="Cordia New" panose="020B0304020202020204" pitchFamily="34" charset="-34"/>
              </a:rPr>
              <a:t>บาปกำเนิด </a:t>
            </a:r>
            <a:r>
              <a:rPr lang="th-TH" altLang="en-TH" sz="5400" b="1">
                <a:cs typeface="Cordia New" panose="020B0304020202020204" pitchFamily="34" charset="-34"/>
              </a:rPr>
              <a:t>ว่ามีแต่จะส่งผลร้าย และลดศักดิ์ศรีมนุษย์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 autoUpdateAnimBg="0"/>
      <p:bldP spid="142339" grpId="0" autoUpdateAnimBg="0"/>
      <p:bldP spid="142340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4C363621-C9B2-8B4E-2BCA-297042BE6C28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533400"/>
            <a:ext cx="7772400" cy="914400"/>
          </a:xfrm>
        </p:spPr>
        <p:txBody>
          <a:bodyPr/>
          <a:lstStyle/>
          <a:p>
            <a:r>
              <a:rPr lang="th-TH" altLang="en-TH" b="1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แนวคิดของลัทธิโรแมนติก</a:t>
            </a:r>
            <a:r>
              <a:rPr lang="th-TH" altLang="en-TH" b="1">
                <a:solidFill>
                  <a:srgbClr val="CC0099"/>
                </a:solidFill>
                <a:latin typeface="Cordia New" panose="020B0304020202020204" pitchFamily="34" charset="-34"/>
              </a:rPr>
              <a:t> </a:t>
            </a:r>
            <a:r>
              <a:rPr lang="en-US" altLang="en-TH" b="1">
                <a:solidFill>
                  <a:srgbClr val="CC0099"/>
                </a:solidFill>
                <a:latin typeface="Cordia New" panose="020B0304020202020204" pitchFamily="34" charset="-34"/>
              </a:rPr>
              <a:t>(Romanticism)</a:t>
            </a:r>
            <a:endParaRPr lang="th-TH" altLang="en-TH" b="1">
              <a:solidFill>
                <a:srgbClr val="CC0099"/>
              </a:solidFill>
              <a:latin typeface="Cordia New" panose="020B0304020202020204" pitchFamily="34" charset="-34"/>
            </a:endParaRPr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ED7B7FD8-5522-7918-1F03-F935BE0E7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71012" name="Rectangle 4">
            <a:extLst>
              <a:ext uri="{FF2B5EF4-FFF2-40B4-BE49-F238E27FC236}">
                <a16:creationId xmlns:a16="http://schemas.microsoft.com/office/drawing/2014/main" id="{FA8D5A64-787B-7282-8619-EC8937663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th-TH" altLang="en-TH" sz="3600" b="1">
                <a:latin typeface="Chalkboard" panose="03050602040202020205" pitchFamily="66" charset="77"/>
                <a:cs typeface="Cordia New" panose="020B0304020202020204" pitchFamily="34" charset="-34"/>
              </a:rPr>
              <a:t>  ขณะที่ศิลปินคลาสสิก (สมัยภูมิธรรม) สนใจในระเบียบ และกฎแห่งธรรมชาติของมนุษย์และจักรวาล   ศิลปินโรแมนติก จะแสดงความงามของป่า  ลำธาร  ทะเลสาบ  ทางเดินของคู่รัก  ดอกไม้   จินตนาการอันไกลลิบ</a:t>
            </a:r>
            <a:endParaRPr lang="th-TH" altLang="en-TH" sz="3600" b="1" u="sng">
              <a:latin typeface="Chalkboard" panose="03050602040202020205" pitchFamily="66" charset="77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0" grpId="0" autoUpdateAnimBg="0"/>
      <p:bldP spid="171011" grpId="0" autoUpdateAnimBg="0"/>
      <p:bldP spid="171012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8C2B4693-BF62-B66A-0233-E0238F4A9B6D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90600" y="609600"/>
            <a:ext cx="7772400" cy="914400"/>
          </a:xfrm>
        </p:spPr>
        <p:txBody>
          <a:bodyPr/>
          <a:lstStyle/>
          <a:p>
            <a:r>
              <a:rPr lang="th-TH" altLang="en-TH" b="1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แนวคิดของลัทธิโรแมนติก</a:t>
            </a:r>
            <a:r>
              <a:rPr lang="th-TH" altLang="en-TH" b="1">
                <a:solidFill>
                  <a:srgbClr val="CC0099"/>
                </a:solidFill>
                <a:latin typeface="Cordia New" panose="020B0304020202020204" pitchFamily="34" charset="-34"/>
              </a:rPr>
              <a:t> </a:t>
            </a:r>
            <a:r>
              <a:rPr lang="en-US" altLang="en-TH" b="1">
                <a:solidFill>
                  <a:srgbClr val="CC0099"/>
                </a:solidFill>
                <a:latin typeface="Cordia New" panose="020B0304020202020204" pitchFamily="34" charset="-34"/>
              </a:rPr>
              <a:t>(Romanticism)</a:t>
            </a:r>
            <a:endParaRPr lang="th-TH" altLang="en-TH" b="1">
              <a:solidFill>
                <a:srgbClr val="CC0099"/>
              </a:solidFill>
              <a:latin typeface="Cordia New" panose="020B0304020202020204" pitchFamily="34" charset="-34"/>
            </a:endParaRPr>
          </a:p>
        </p:txBody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7118E9D6-729E-EBE6-6519-3523E9748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73060" name="Rectangle 4">
            <a:extLst>
              <a:ext uri="{FF2B5EF4-FFF2-40B4-BE49-F238E27FC236}">
                <a16:creationId xmlns:a16="http://schemas.microsoft.com/office/drawing/2014/main" id="{DC0389A4-7FE1-D577-8839-455D7CB49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th-TH" altLang="en-TH" sz="3600" b="1">
                <a:cs typeface="Cordia New" panose="020B0304020202020204" pitchFamily="34" charset="-34"/>
              </a:rPr>
              <a:t>  ขณะที่นักคิดคลาสสิกปฏิรูปสังคมอย่างสงบ (ไปตามกฎธรรมชาติ)  นักคิดโรแมนติกละทิ้งรูปแบบและประเพณีเดิมอย่างเด็ดขาด (และทดลองสิ่งใหม่)</a:t>
            </a:r>
            <a:br>
              <a:rPr lang="th-TH" altLang="en-TH" sz="3600" b="1">
                <a:cs typeface="Cordia New" panose="020B0304020202020204" pitchFamily="34" charset="-34"/>
              </a:rPr>
            </a:br>
            <a:r>
              <a:rPr lang="th-TH" altLang="en-TH" sz="3600" b="1">
                <a:cs typeface="Cordia New" panose="020B0304020202020204" pitchFamily="34" charset="-34"/>
              </a:rPr>
              <a:t>-  พวกโรแมนติกมีความรู้สึกชาตินิยมที่รุนแรง</a:t>
            </a:r>
            <a:br>
              <a:rPr lang="th-TH" altLang="en-TH" sz="3600" b="1">
                <a:cs typeface="Cordia New" panose="020B0304020202020204" pitchFamily="34" charset="-34"/>
              </a:rPr>
            </a:br>
            <a:r>
              <a:rPr lang="th-TH" altLang="en-TH" sz="3600" b="1">
                <a:cs typeface="Cordia New" panose="020B0304020202020204" pitchFamily="34" charset="-34"/>
              </a:rPr>
              <a:t>-  พวกโรแมนติกหันกลับไปหาศาสนาที่ต้องเชื่อสิ่ง</a:t>
            </a:r>
            <a:br>
              <a:rPr lang="th-TH" altLang="en-TH" sz="3600" b="1">
                <a:cs typeface="Cordia New" panose="020B0304020202020204" pitchFamily="34" charset="-34"/>
              </a:rPr>
            </a:br>
            <a:r>
              <a:rPr lang="th-TH" altLang="en-TH" sz="3600" b="1">
                <a:cs typeface="Cordia New" panose="020B0304020202020204" pitchFamily="34" charset="-34"/>
              </a:rPr>
              <a:t>ลึกลับ (</a:t>
            </a:r>
            <a:r>
              <a:rPr lang="en-US" altLang="en-TH" sz="3600" b="1">
                <a:cs typeface="Cordia New" panose="020B0304020202020204" pitchFamily="34" charset="-34"/>
              </a:rPr>
              <a:t>mystic religion) </a:t>
            </a:r>
            <a:r>
              <a:rPr lang="th-TH" altLang="en-TH" sz="3600" b="1">
                <a:cs typeface="Cordia New" panose="020B0304020202020204" pitchFamily="34" charset="-34"/>
              </a:rPr>
              <a:t>และความศรัทธา (ต่อต้านความคิดภูมิธรรม) – กลับไปสนใจเรื่องราวยุคกลางอีกครั้ง  “อัศวินโต๊ะกลม” </a:t>
            </a:r>
            <a:endParaRPr lang="th-TH" altLang="en-TH" sz="3600" b="1" u="sng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8" grpId="0" autoUpdateAnimBg="0"/>
      <p:bldP spid="173059" grpId="0" autoUpdateAnimBg="0"/>
      <p:bldP spid="173060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0FBC62A8-096D-CFDB-0B8D-AFD2B7652D23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609600"/>
            <a:ext cx="7772400" cy="914400"/>
          </a:xfrm>
        </p:spPr>
        <p:txBody>
          <a:bodyPr/>
          <a:lstStyle/>
          <a:p>
            <a:r>
              <a:rPr lang="th-TH" altLang="en-TH" b="1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แนวคิดของลัทธิโรแมนติก</a:t>
            </a:r>
            <a:r>
              <a:rPr lang="th-TH" altLang="en-TH" b="1">
                <a:solidFill>
                  <a:srgbClr val="CC0099"/>
                </a:solidFill>
                <a:latin typeface="Cordia New" panose="020B0304020202020204" pitchFamily="34" charset="-34"/>
              </a:rPr>
              <a:t> </a:t>
            </a:r>
            <a:r>
              <a:rPr lang="en-US" altLang="en-TH" b="1">
                <a:solidFill>
                  <a:srgbClr val="CC0099"/>
                </a:solidFill>
                <a:latin typeface="Cordia New" panose="020B0304020202020204" pitchFamily="34" charset="-34"/>
              </a:rPr>
              <a:t>(Romanticism)</a:t>
            </a:r>
            <a:endParaRPr lang="th-TH" altLang="en-TH" b="1">
              <a:solidFill>
                <a:srgbClr val="CC0099"/>
              </a:solidFill>
              <a:latin typeface="Cordia New" panose="020B0304020202020204" pitchFamily="34" charset="-34"/>
            </a:endParaRP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777EBAB7-D111-B64A-0D9B-A7CF87AC1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75108" name="Rectangle 4">
            <a:extLst>
              <a:ext uri="{FF2B5EF4-FFF2-40B4-BE49-F238E27FC236}">
                <a16:creationId xmlns:a16="http://schemas.microsoft.com/office/drawing/2014/main" id="{40D7C8CE-F6DF-D1DA-CE88-75E988C0E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8288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th-TH" altLang="en-TH" sz="3600" b="1">
                <a:cs typeface="Cordia New" panose="020B0304020202020204" pitchFamily="34" charset="-34"/>
              </a:rPr>
              <a:t>  ลัทธิโรแมนติกเหมาะกับสังคมในประเทศ</a:t>
            </a:r>
            <a:br>
              <a:rPr lang="th-TH" altLang="en-TH" sz="3600" b="1">
                <a:cs typeface="Cordia New" panose="020B0304020202020204" pitchFamily="34" charset="-34"/>
              </a:rPr>
            </a:br>
            <a:r>
              <a:rPr lang="th-TH" altLang="en-TH" sz="3600" b="1">
                <a:cs typeface="Cordia New" panose="020B0304020202020204" pitchFamily="34" charset="-34"/>
              </a:rPr>
              <a:t>   อุตสาหกรรม คือมองโลกในแง่ดี </a:t>
            </a:r>
            <a:r>
              <a:rPr lang="en-US" altLang="en-TH" sz="3600" b="1">
                <a:cs typeface="Cordia New" panose="020B0304020202020204" pitchFamily="34" charset="-34"/>
              </a:rPr>
              <a:t>(optimism) /</a:t>
            </a:r>
            <a:r>
              <a:rPr lang="th-TH" altLang="en-TH" sz="3600" b="1">
                <a:cs typeface="Cordia New" panose="020B0304020202020204" pitchFamily="34" charset="-34"/>
              </a:rPr>
              <a:t> </a:t>
            </a:r>
            <a:br>
              <a:rPr lang="th-TH" altLang="en-TH" sz="3600" b="1">
                <a:cs typeface="Cordia New" panose="020B0304020202020204" pitchFamily="34" charset="-34"/>
              </a:rPr>
            </a:br>
            <a:r>
              <a:rPr lang="th-TH" altLang="en-TH" sz="3600" b="1">
                <a:cs typeface="Cordia New" panose="020B0304020202020204" pitchFamily="34" charset="-34"/>
              </a:rPr>
              <a:t>   ความรู้สึกชาตินิยม</a:t>
            </a:r>
            <a:r>
              <a:rPr lang="en-US" altLang="en-TH" sz="3600" b="1">
                <a:cs typeface="Cordia New" panose="020B0304020202020204" pitchFamily="34" charset="-34"/>
              </a:rPr>
              <a:t>    </a:t>
            </a:r>
            <a:r>
              <a:rPr lang="th-TH" altLang="en-TH" sz="3600" b="1">
                <a:cs typeface="Cordia New" panose="020B0304020202020204" pitchFamily="34" charset="-34"/>
              </a:rPr>
              <a:t>เหมาะสำหรับคนชั้นกลางที่</a:t>
            </a:r>
            <a:br>
              <a:rPr lang="th-TH" altLang="en-TH" sz="3600" b="1">
                <a:cs typeface="Cordia New" panose="020B0304020202020204" pitchFamily="34" charset="-34"/>
              </a:rPr>
            </a:br>
            <a:r>
              <a:rPr lang="th-TH" altLang="en-TH" sz="3600" b="1">
                <a:cs typeface="Cordia New" panose="020B0304020202020204" pitchFamily="34" charset="-34"/>
              </a:rPr>
              <a:t>   ร่ำรวย  ส่วนคนชั้นกรรมาชีพที่ยากจน ก็สามารถ</a:t>
            </a:r>
            <a:br>
              <a:rPr lang="th-TH" altLang="en-TH" sz="3600" b="1">
                <a:cs typeface="Cordia New" panose="020B0304020202020204" pitchFamily="34" charset="-34"/>
              </a:rPr>
            </a:br>
            <a:r>
              <a:rPr lang="th-TH" altLang="en-TH" sz="3600" b="1">
                <a:cs typeface="Cordia New" panose="020B0304020202020204" pitchFamily="34" charset="-34"/>
              </a:rPr>
              <a:t>   มีชีวิตอยู่ต่อไปด้วยความฝัน และความหวังตาม</a:t>
            </a:r>
            <a:br>
              <a:rPr lang="th-TH" altLang="en-TH" sz="3600" b="1">
                <a:cs typeface="Cordia New" panose="020B0304020202020204" pitchFamily="34" charset="-34"/>
              </a:rPr>
            </a:br>
            <a:r>
              <a:rPr lang="th-TH" altLang="en-TH" sz="3600" b="1">
                <a:cs typeface="Cordia New" panose="020B0304020202020204" pitchFamily="34" charset="-34"/>
              </a:rPr>
              <a:t>   แบบโรแมนติก</a:t>
            </a:r>
            <a:endParaRPr lang="th-TH" altLang="en-TH" sz="3600" b="1" u="sng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6" grpId="0" autoUpdateAnimBg="0"/>
      <p:bldP spid="175107" grpId="0" autoUpdateAnimBg="0"/>
      <p:bldP spid="175108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EED7728B-BD0E-C6D1-87FA-C36BD4A3A5EF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457200"/>
            <a:ext cx="7772400" cy="914400"/>
          </a:xfrm>
        </p:spPr>
        <p:txBody>
          <a:bodyPr/>
          <a:lstStyle/>
          <a:p>
            <a:r>
              <a:rPr lang="th-TH" altLang="en-TH" b="1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ทัศนศิลป์แบบโรแมนติก</a:t>
            </a:r>
            <a:endParaRPr lang="th-TH" altLang="en-TH" b="1">
              <a:solidFill>
                <a:srgbClr val="CC0099"/>
              </a:solidFill>
              <a:latin typeface="Cordia New" panose="020B0304020202020204" pitchFamily="34" charset="-34"/>
            </a:endParaRPr>
          </a:p>
        </p:txBody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F3C37384-40A3-EEF6-58EE-1D4A7D266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77156" name="Rectangle 4">
            <a:extLst>
              <a:ext uri="{FF2B5EF4-FFF2-40B4-BE49-F238E27FC236}">
                <a16:creationId xmlns:a16="http://schemas.microsoft.com/office/drawing/2014/main" id="{7B84D007-4831-EDF0-D919-2D2F574B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953000"/>
            <a:ext cx="7772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TH" sz="2800" b="1" u="sng">
                <a:solidFill>
                  <a:srgbClr val="0033CC"/>
                </a:solidFill>
                <a:cs typeface="Cordia New" panose="020B0304020202020204" pitchFamily="34" charset="-34"/>
              </a:rPr>
              <a:t>Liberty Guiding the People</a:t>
            </a:r>
            <a:r>
              <a:rPr lang="en-US" altLang="en-TH" sz="2800" b="1">
                <a:cs typeface="Cordia New" panose="020B0304020202020204" pitchFamily="34" charset="-34"/>
              </a:rPr>
              <a:t>  </a:t>
            </a:r>
            <a:r>
              <a:rPr lang="th-TH" altLang="en-TH" sz="2800" b="1">
                <a:cs typeface="Cordia New" panose="020B0304020202020204" pitchFamily="34" charset="-34"/>
              </a:rPr>
              <a:t>ของยูจีน เดอลาครัวซ์  (สดุดีการปฏิวัติของประชาชนในฝรั่งเศส ค.ศ. 1830 แสดงให้เห็นว่าเป็นการปฏิวัติของชนชั้นต่าง ๆร่วมกันโดยไม่จำกัดเพศและวัย)    </a:t>
            </a:r>
            <a:endParaRPr lang="th-TH" altLang="en-TH" sz="2800" b="1" u="sng">
              <a:cs typeface="Cordia New" panose="020B0304020202020204" pitchFamily="34" charset="-34"/>
            </a:endParaRPr>
          </a:p>
        </p:txBody>
      </p:sp>
      <p:graphicFrame>
        <p:nvGraphicFramePr>
          <p:cNvPr id="84996" name="Object 2">
            <a:extLst>
              <a:ext uri="{FF2B5EF4-FFF2-40B4-BE49-F238E27FC236}">
                <a16:creationId xmlns:a16="http://schemas.microsoft.com/office/drawing/2014/main" id="{A0C9703C-FCAD-E57F-92F3-70ACB00A9F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1524000"/>
          <a:ext cx="3962400" cy="332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5080000" imgH="4260850" progId="MSPhotoEd.3">
                  <p:embed/>
                </p:oleObj>
              </mc:Choice>
              <mc:Fallback>
                <p:oleObj name="Photo Editor Photo" r:id="rId4" imgW="5080000" imgH="426085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24000"/>
                        <a:ext cx="3962400" cy="3325813"/>
                      </a:xfrm>
                      <a:prstGeom prst="rect">
                        <a:avLst/>
                      </a:prstGeom>
                      <a:noFill/>
                      <a:ln w="76200" cmpd="tri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4" grpId="0" autoUpdateAnimBg="0"/>
      <p:bldP spid="177155" grpId="0" autoUpdateAnimBg="0"/>
      <p:bldP spid="177156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AF71C850-2922-3590-D43E-FA29DAB6697A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304800"/>
            <a:ext cx="7772400" cy="914400"/>
          </a:xfrm>
        </p:spPr>
        <p:txBody>
          <a:bodyPr/>
          <a:lstStyle/>
          <a:p>
            <a:r>
              <a:rPr lang="th-TH" altLang="en-TH" b="1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ทัศนศิลป์แบบโรแมนติก</a:t>
            </a:r>
            <a:endParaRPr lang="th-TH" altLang="en-TH" b="1">
              <a:solidFill>
                <a:srgbClr val="CC0099"/>
              </a:solidFill>
              <a:latin typeface="Cordia New" panose="020B0304020202020204" pitchFamily="34" charset="-34"/>
            </a:endParaRPr>
          </a:p>
        </p:txBody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54BEBD9C-96FF-89D3-805C-22933E7DE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79204" name="Rectangle 4">
            <a:extLst>
              <a:ext uri="{FF2B5EF4-FFF2-40B4-BE49-F238E27FC236}">
                <a16:creationId xmlns:a16="http://schemas.microsoft.com/office/drawing/2014/main" id="{DAEBDA36-237A-F683-F5A5-F6E27FF2F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029200"/>
            <a:ext cx="8001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TH" sz="2800" b="1" u="sng">
                <a:solidFill>
                  <a:srgbClr val="0033CC"/>
                </a:solidFill>
                <a:cs typeface="Cordia New" panose="020B0304020202020204" pitchFamily="34" charset="-34"/>
              </a:rPr>
              <a:t>Raft of Medusa</a:t>
            </a:r>
            <a:r>
              <a:rPr lang="en-US" altLang="en-TH" sz="2800" b="1">
                <a:cs typeface="Cordia New" panose="020B0304020202020204" pitchFamily="34" charset="-34"/>
              </a:rPr>
              <a:t>  </a:t>
            </a:r>
            <a:r>
              <a:rPr lang="th-TH" altLang="en-TH" sz="2800" b="1">
                <a:cs typeface="Cordia New" panose="020B0304020202020204" pitchFamily="34" charset="-34"/>
              </a:rPr>
              <a:t>ของธีโอดอร์ เจอริโกต์  (แสดงเหตุการณ์ผู้ประสบภัยจากเรือเมดูซ่าแตก  และต้องต่อแพเพื่อเอาตัวรอด  เป็นข่าวใหญ่ในขณะนั้น  และรัฐบาลฝรั่งเศสถูกโจมตีมาก ที่ไม่ให้ความสนใจช่วยเหลือผู้ประสบภัยเท่าที่ควร)    </a:t>
            </a:r>
            <a:endParaRPr lang="th-TH" altLang="en-TH" sz="2800" b="1" u="sng">
              <a:cs typeface="Cordia New" panose="020B0304020202020204" pitchFamily="34" charset="-34"/>
            </a:endParaRPr>
          </a:p>
        </p:txBody>
      </p:sp>
      <p:graphicFrame>
        <p:nvGraphicFramePr>
          <p:cNvPr id="87044" name="Object 2">
            <a:extLst>
              <a:ext uri="{FF2B5EF4-FFF2-40B4-BE49-F238E27FC236}">
                <a16:creationId xmlns:a16="http://schemas.microsoft.com/office/drawing/2014/main" id="{3B832090-B04D-F569-D181-FC2435A0C9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0" y="1371600"/>
          <a:ext cx="4800600" cy="336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6350000" imgH="4451350" progId="MSPhotoEd.3">
                  <p:embed/>
                </p:oleObj>
              </mc:Choice>
              <mc:Fallback>
                <p:oleObj name="Photo Editor Photo" r:id="rId4" imgW="6350000" imgH="445135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371600"/>
                        <a:ext cx="4800600" cy="3367088"/>
                      </a:xfrm>
                      <a:prstGeom prst="rect">
                        <a:avLst/>
                      </a:prstGeom>
                      <a:noFill/>
                      <a:ln w="76200" cmpd="tri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2" grpId="0" autoUpdateAnimBg="0"/>
      <p:bldP spid="179203" grpId="0" autoUpdateAnimBg="0"/>
      <p:bldP spid="179204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B01A9C9D-A854-3C70-8F1B-5858E8979DB7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762000" y="228600"/>
            <a:ext cx="7772400" cy="914400"/>
          </a:xfrm>
        </p:spPr>
        <p:txBody>
          <a:bodyPr/>
          <a:lstStyle/>
          <a:p>
            <a:r>
              <a:rPr lang="th-TH" altLang="en-TH" b="1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ทัศนศิลป์แบบโรแมนติก</a:t>
            </a:r>
            <a:endParaRPr lang="th-TH" altLang="en-TH" b="1">
              <a:solidFill>
                <a:srgbClr val="CC0099"/>
              </a:solidFill>
              <a:latin typeface="Cordia New" panose="020B0304020202020204" pitchFamily="34" charset="-34"/>
            </a:endParaRP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60FF00D2-F53D-78B5-FF3B-3A81F74BE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81252" name="Rectangle 4">
            <a:extLst>
              <a:ext uri="{FF2B5EF4-FFF2-40B4-BE49-F238E27FC236}">
                <a16:creationId xmlns:a16="http://schemas.microsoft.com/office/drawing/2014/main" id="{31F88577-69CA-6391-0E4E-4C60D39E5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953000"/>
            <a:ext cx="8001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TH" sz="2800" b="1" u="sng">
                <a:solidFill>
                  <a:srgbClr val="0033CC"/>
                </a:solidFill>
                <a:cs typeface="Cordia New" panose="020B0304020202020204" pitchFamily="34" charset="-34"/>
              </a:rPr>
              <a:t>The Execution of the Rebel on 3</a:t>
            </a:r>
            <a:r>
              <a:rPr lang="en-US" altLang="en-TH" sz="2800" b="1" u="sng" baseline="30000">
                <a:solidFill>
                  <a:srgbClr val="0033CC"/>
                </a:solidFill>
                <a:cs typeface="Cordia New" panose="020B0304020202020204" pitchFamily="34" charset="-34"/>
              </a:rPr>
              <a:t>rd</a:t>
            </a:r>
            <a:r>
              <a:rPr lang="en-US" altLang="en-TH" sz="2800" b="1" u="sng">
                <a:solidFill>
                  <a:srgbClr val="0033CC"/>
                </a:solidFill>
                <a:cs typeface="Cordia New" panose="020B0304020202020204" pitchFamily="34" charset="-34"/>
              </a:rPr>
              <a:t> May 1808</a:t>
            </a:r>
            <a:r>
              <a:rPr lang="en-US" altLang="en-TH" sz="2800" b="1">
                <a:cs typeface="Cordia New" panose="020B0304020202020204" pitchFamily="34" charset="-34"/>
              </a:rPr>
              <a:t>  </a:t>
            </a:r>
            <a:r>
              <a:rPr lang="th-TH" altLang="en-TH" sz="2800" b="1">
                <a:cs typeface="Cordia New" panose="020B0304020202020204" pitchFamily="34" charset="-34"/>
              </a:rPr>
              <a:t>ของฟรานซิส  โกยา  (แสดงถึงเหตุการณ์ในสเปน  เมื่อสเปนตกอยู่ในอำนาจของฝรั่งเศส  ในระหว่างนี้มีการต่อต้านจากผู้รักชาติชาวสเปน และคนเหล่านี้ถูกสังหารโหดในวันที่ 2 และ 3 พ.ค. 1808)    </a:t>
            </a:r>
            <a:endParaRPr lang="th-TH" altLang="en-TH" sz="2800" b="1" u="sng">
              <a:cs typeface="Cordia New" panose="020B0304020202020204" pitchFamily="34" charset="-34"/>
            </a:endParaRPr>
          </a:p>
        </p:txBody>
      </p:sp>
      <p:graphicFrame>
        <p:nvGraphicFramePr>
          <p:cNvPr id="89092" name="Object 2">
            <a:extLst>
              <a:ext uri="{FF2B5EF4-FFF2-40B4-BE49-F238E27FC236}">
                <a16:creationId xmlns:a16="http://schemas.microsoft.com/office/drawing/2014/main" id="{C022F67A-DC8F-B8C9-8E11-CE886320C7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0" y="1371600"/>
          <a:ext cx="4581525" cy="343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6350000" imgH="4768850" progId="MSPhotoEd.3">
                  <p:embed/>
                </p:oleObj>
              </mc:Choice>
              <mc:Fallback>
                <p:oleObj name="Photo Editor Photo" r:id="rId4" imgW="6350000" imgH="476885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371600"/>
                        <a:ext cx="4581525" cy="3438525"/>
                      </a:xfrm>
                      <a:prstGeom prst="rect">
                        <a:avLst/>
                      </a:prstGeom>
                      <a:noFill/>
                      <a:ln w="76200" cmpd="tri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0" grpId="0" autoUpdateAnimBg="0"/>
      <p:bldP spid="181251" grpId="0" autoUpdateAnimBg="0"/>
      <p:bldP spid="181252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DCF27F6E-6458-6141-F7C7-A974BC097934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381000"/>
            <a:ext cx="7772400" cy="914400"/>
          </a:xfrm>
        </p:spPr>
        <p:txBody>
          <a:bodyPr/>
          <a:lstStyle/>
          <a:p>
            <a:r>
              <a:rPr lang="th-TH" altLang="en-TH" b="1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ทัศนศิลป์แบบโรแมนติก</a:t>
            </a:r>
            <a:endParaRPr lang="th-TH" altLang="en-TH" b="1">
              <a:solidFill>
                <a:srgbClr val="CC0099"/>
              </a:solidFill>
              <a:latin typeface="Cordia New" panose="020B0304020202020204" pitchFamily="34" charset="-34"/>
            </a:endParaRP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48709DE2-545F-BC3A-D83D-E96C58435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83300" name="Rectangle 4">
            <a:extLst>
              <a:ext uri="{FF2B5EF4-FFF2-40B4-BE49-F238E27FC236}">
                <a16:creationId xmlns:a16="http://schemas.microsoft.com/office/drawing/2014/main" id="{D3C8FEA7-C3F0-F938-EFDF-17ABAE4CE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800600"/>
            <a:ext cx="8001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TH" sz="2800" b="1" u="sng">
                <a:solidFill>
                  <a:srgbClr val="0033CC"/>
                </a:solidFill>
                <a:cs typeface="Cordia New" panose="020B0304020202020204" pitchFamily="34" charset="-34"/>
              </a:rPr>
              <a:t>Stemer in the Snow Storm</a:t>
            </a:r>
            <a:r>
              <a:rPr lang="en-US" altLang="en-TH" sz="2800" b="1">
                <a:cs typeface="Cordia New" panose="020B0304020202020204" pitchFamily="34" charset="-34"/>
              </a:rPr>
              <a:t>  </a:t>
            </a:r>
            <a:r>
              <a:rPr lang="th-TH" altLang="en-TH" sz="2800" b="1">
                <a:cs typeface="Cordia New" panose="020B0304020202020204" pitchFamily="34" charset="-34"/>
              </a:rPr>
              <a:t>ของเทอร์เนอร์ (มิใช่ภาพแสดงทิวทัศน์ตามธรรมชาติเท่านั้น  แต่ได้ใส่อารมณ์ จินตนาการ ที่แสดงพลังธรรมชาติด้วย เช่นการเคลื่อนไหวของพายุ ทะเล  ภาพนี้แสดงให้เห็นว่าเรือกลไฟแม้เป็นความเจริญก้าวหน้าทางวัตถุหลังปฎิวัติอุตสาหกรรม ก็ไม่อาจเอาชนะธรรมชาติได้)    </a:t>
            </a:r>
            <a:endParaRPr lang="th-TH" altLang="en-TH" sz="2800" b="1" u="sng">
              <a:cs typeface="Cordia New" panose="020B0304020202020204" pitchFamily="34" charset="-34"/>
            </a:endParaRPr>
          </a:p>
        </p:txBody>
      </p:sp>
      <p:pic>
        <p:nvPicPr>
          <p:cNvPr id="91140" name="Picture 5" descr="15_7COL">
            <a:extLst>
              <a:ext uri="{FF2B5EF4-FFF2-40B4-BE49-F238E27FC236}">
                <a16:creationId xmlns:a16="http://schemas.microsoft.com/office/drawing/2014/main" id="{7ACCEFEC-F210-73A1-6553-92C0EBC49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19200"/>
            <a:ext cx="4370388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8" grpId="0" autoUpdateAnimBg="0"/>
      <p:bldP spid="183299" grpId="0" autoUpdateAnimBg="0"/>
      <p:bldP spid="183300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5D698AA0-D262-0BD0-A0B4-82879050EB5A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228600"/>
            <a:ext cx="7772400" cy="1371600"/>
          </a:xfrm>
        </p:spPr>
        <p:txBody>
          <a:bodyPr/>
          <a:lstStyle/>
          <a:p>
            <a:r>
              <a:rPr lang="th-TH" altLang="en-TH" sz="4000" b="1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เปรียบเทียบงานทัศนศิลป์แบบโรแมนติก  </a:t>
            </a:r>
            <a:br>
              <a:rPr lang="th-TH" altLang="en-TH" sz="4000" b="1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th-TH" altLang="en-TH" sz="4000" b="1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และนีโอคลาสสิค</a:t>
            </a:r>
            <a:endParaRPr lang="th-TH" altLang="en-TH" sz="4000" b="1">
              <a:solidFill>
                <a:srgbClr val="CC0099"/>
              </a:solidFill>
              <a:latin typeface="Cordia New" panose="020B0304020202020204" pitchFamily="34" charset="-34"/>
            </a:endParaRPr>
          </a:p>
        </p:txBody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23B4547B-D166-7D3F-D58B-A17CD7B16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graphicFrame>
        <p:nvGraphicFramePr>
          <p:cNvPr id="93187" name="Object 2">
            <a:extLst>
              <a:ext uri="{FF2B5EF4-FFF2-40B4-BE49-F238E27FC236}">
                <a16:creationId xmlns:a16="http://schemas.microsoft.com/office/drawing/2014/main" id="{787928ED-A8CE-AB11-732B-F74699625E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1447800"/>
          <a:ext cx="3138488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4286250" imgH="6350000" progId="MSPhotoEd.3">
                  <p:embed/>
                </p:oleObj>
              </mc:Choice>
              <mc:Fallback>
                <p:oleObj name="Photo Editor Photo" r:id="rId4" imgW="4286250" imgH="635000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47800"/>
                        <a:ext cx="3138488" cy="4648200"/>
                      </a:xfrm>
                      <a:prstGeom prst="rect">
                        <a:avLst/>
                      </a:prstGeom>
                      <a:noFill/>
                      <a:ln w="76200" cmpd="tri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88" name="Object 3">
            <a:extLst>
              <a:ext uri="{FF2B5EF4-FFF2-40B4-BE49-F238E27FC236}">
                <a16:creationId xmlns:a16="http://schemas.microsoft.com/office/drawing/2014/main" id="{7E0B2988-77F9-3B0B-ED32-8B0F3CBE81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1981200"/>
          <a:ext cx="4724400" cy="379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6096000" imgH="4895850" progId="MSPhotoEd.3">
                  <p:embed/>
                </p:oleObj>
              </mc:Choice>
              <mc:Fallback>
                <p:oleObj name="Photo Editor Photo" r:id="rId6" imgW="6096000" imgH="489585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981200"/>
                        <a:ext cx="4724400" cy="3798888"/>
                      </a:xfrm>
                      <a:prstGeom prst="rect">
                        <a:avLst/>
                      </a:prstGeom>
                      <a:noFill/>
                      <a:ln w="76200" cmpd="tri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6" grpId="0" autoUpdateAnimBg="0"/>
      <p:bldP spid="185347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528F85DB-AB70-975F-C236-5F49BFFCD1E9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533400"/>
            <a:ext cx="7772400" cy="914400"/>
          </a:xfrm>
        </p:spPr>
        <p:txBody>
          <a:bodyPr/>
          <a:lstStyle/>
          <a:p>
            <a:r>
              <a:rPr lang="th-TH" altLang="en-TH" b="1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ละครแบบโรแมนติก</a:t>
            </a:r>
            <a:r>
              <a:rPr lang="th-TH" altLang="en-TH" b="1">
                <a:solidFill>
                  <a:srgbClr val="CC0099"/>
                </a:solidFill>
                <a:latin typeface="Cordia New" panose="020B0304020202020204" pitchFamily="34" charset="-34"/>
              </a:rPr>
              <a:t> </a:t>
            </a:r>
            <a:r>
              <a:rPr lang="en-US" altLang="en-TH" b="1">
                <a:solidFill>
                  <a:srgbClr val="CC0099"/>
                </a:solidFill>
                <a:latin typeface="Cordia New" panose="020B0304020202020204" pitchFamily="34" charset="-34"/>
              </a:rPr>
              <a:t>(Romantic Drama)</a:t>
            </a:r>
            <a:endParaRPr lang="th-TH" altLang="en-TH" b="1">
              <a:solidFill>
                <a:srgbClr val="CC0099"/>
              </a:solidFill>
              <a:latin typeface="Cordia New" panose="020B0304020202020204" pitchFamily="34" charset="-34"/>
            </a:endParaRPr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0A1C52E0-F376-6A31-C1AD-8BC65FE26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87396" name="Rectangle 4">
            <a:extLst>
              <a:ext uri="{FF2B5EF4-FFF2-40B4-BE49-F238E27FC236}">
                <a16:creationId xmlns:a16="http://schemas.microsoft.com/office/drawing/2014/main" id="{A91BC55A-6530-AB7B-F940-706D3A2E2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th-TH" altLang="en-TH" sz="4400" b="1">
                <a:cs typeface="Cordia New" panose="020B0304020202020204" pitchFamily="34" charset="-34"/>
              </a:rPr>
              <a:t>  เป็นปฏิกิริยาโต้ตอบละครแนวนีโอคลาสสิก</a:t>
            </a:r>
            <a:br>
              <a:rPr lang="th-TH" altLang="en-TH" sz="4400" b="1">
                <a:cs typeface="Cordia New" panose="020B0304020202020204" pitchFamily="34" charset="-34"/>
              </a:rPr>
            </a:br>
            <a:r>
              <a:rPr lang="th-TH" altLang="en-TH" sz="4400" b="1">
                <a:cs typeface="Cordia New" panose="020B0304020202020204" pitchFamily="34" charset="-34"/>
              </a:rPr>
              <a:t>-  ทิ้งระเบียบ และเหตุผลแบบนีโอคลาสสิก</a:t>
            </a:r>
            <a:br>
              <a:rPr lang="th-TH" altLang="en-TH" sz="4400" b="1">
                <a:cs typeface="Cordia New" panose="020B0304020202020204" pitchFamily="34" charset="-34"/>
              </a:rPr>
            </a:br>
            <a:r>
              <a:rPr lang="th-TH" altLang="en-TH" sz="4400" b="1">
                <a:cs typeface="Cordia New" panose="020B0304020202020204" pitchFamily="34" charset="-34"/>
              </a:rPr>
              <a:t>-  เชื่อในเสรีภาพของมนุษย์ ที่จะทำตามความรู้สึกของหัวใจ มากกว่าจะใช้เหตุผลมาบีบบังคับ</a:t>
            </a:r>
            <a:br>
              <a:rPr lang="th-TH" altLang="en-TH" sz="4400" b="1">
                <a:cs typeface="Cordia New" panose="020B0304020202020204" pitchFamily="34" charset="-34"/>
              </a:rPr>
            </a:br>
            <a:r>
              <a:rPr lang="th-TH" altLang="en-TH" sz="4400" b="1">
                <a:cs typeface="Cordia New" panose="020B0304020202020204" pitchFamily="34" charset="-34"/>
              </a:rPr>
              <a:t>  </a:t>
            </a:r>
            <a:r>
              <a:rPr lang="th-TH" altLang="en-TH" sz="4400" b="1">
                <a:solidFill>
                  <a:srgbClr val="0033CC"/>
                </a:solidFill>
                <a:cs typeface="Cordia New" panose="020B0304020202020204" pitchFamily="34" charset="-34"/>
              </a:rPr>
              <a:t>ดังนั้น ละครจึงถูกปฏิวัติจากรูปแบบเก่าๆ ทิ้ง</a:t>
            </a:r>
            <a:endParaRPr lang="th-TH" altLang="en-TH" sz="4400" b="1" u="sng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4" grpId="0" autoUpdateAnimBg="0"/>
      <p:bldP spid="187395" grpId="0" autoUpdateAnimBg="0"/>
      <p:bldP spid="187396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BDD6D13B-4816-ABC8-5E3A-F415C27DF849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457200"/>
            <a:ext cx="7772400" cy="914400"/>
          </a:xfrm>
        </p:spPr>
        <p:txBody>
          <a:bodyPr/>
          <a:lstStyle/>
          <a:p>
            <a:r>
              <a:rPr lang="th-TH" altLang="en-TH" b="1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ละครแบบโรแมนติก</a:t>
            </a:r>
            <a:r>
              <a:rPr lang="th-TH" altLang="en-TH" b="1">
                <a:solidFill>
                  <a:srgbClr val="CC0099"/>
                </a:solidFill>
                <a:latin typeface="Cordia New" panose="020B0304020202020204" pitchFamily="34" charset="-34"/>
              </a:rPr>
              <a:t> </a:t>
            </a:r>
            <a:r>
              <a:rPr lang="en-US" altLang="en-TH" b="1">
                <a:solidFill>
                  <a:srgbClr val="CC0099"/>
                </a:solidFill>
                <a:latin typeface="Cordia New" panose="020B0304020202020204" pitchFamily="34" charset="-34"/>
              </a:rPr>
              <a:t>(Romantic Drama)</a:t>
            </a:r>
            <a:endParaRPr lang="th-TH" altLang="en-TH" b="1">
              <a:solidFill>
                <a:srgbClr val="CC0099"/>
              </a:solidFill>
              <a:latin typeface="Cordia New" panose="020B0304020202020204" pitchFamily="34" charset="-34"/>
            </a:endParaRPr>
          </a:p>
        </p:txBody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B3CF14D1-04FA-BBBF-8973-0B910C653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89444" name="Rectangle 4">
            <a:extLst>
              <a:ext uri="{FF2B5EF4-FFF2-40B4-BE49-F238E27FC236}">
                <a16:creationId xmlns:a16="http://schemas.microsoft.com/office/drawing/2014/main" id="{901BEAE2-3C71-A9BE-0E17-546F1CF43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7526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 sz="3600" b="1">
                <a:solidFill>
                  <a:srgbClr val="0033CC"/>
                </a:solidFill>
                <a:cs typeface="Cordia New" panose="020B0304020202020204" pitchFamily="34" charset="-34"/>
              </a:rPr>
              <a:t>เนื้อหาของละครก็ถูกปฏิวัติด้วย คือ</a:t>
            </a:r>
            <a:br>
              <a:rPr lang="th-TH" altLang="en-TH" sz="3600" b="1">
                <a:solidFill>
                  <a:srgbClr val="0033CC"/>
                </a:solidFill>
                <a:cs typeface="Cordia New" panose="020B0304020202020204" pitchFamily="34" charset="-34"/>
              </a:rPr>
            </a:br>
            <a:r>
              <a:rPr lang="th-TH" altLang="en-TH" sz="3600" b="1">
                <a:cs typeface="Cordia New" panose="020B0304020202020204" pitchFamily="34" charset="-34"/>
              </a:rPr>
              <a:t>-  ไม่นิยมนำตำนานกรีกมาสร้างเรื่องอย่างสมัย   </a:t>
            </a:r>
            <a:br>
              <a:rPr lang="th-TH" altLang="en-TH" sz="3600" b="1">
                <a:cs typeface="Cordia New" panose="020B0304020202020204" pitchFamily="34" charset="-34"/>
              </a:rPr>
            </a:br>
            <a:r>
              <a:rPr lang="th-TH" altLang="en-TH" sz="3600" b="1">
                <a:cs typeface="Cordia New" panose="020B0304020202020204" pitchFamily="34" charset="-34"/>
              </a:rPr>
              <a:t>    นีโอคลาสสิก</a:t>
            </a:r>
            <a:br>
              <a:rPr lang="th-TH" altLang="en-TH" sz="3600" b="1">
                <a:cs typeface="Cordia New" panose="020B0304020202020204" pitchFamily="34" charset="-34"/>
              </a:rPr>
            </a:br>
            <a:r>
              <a:rPr lang="th-TH" altLang="en-TH" sz="3600" b="1">
                <a:cs typeface="Cordia New" panose="020B0304020202020204" pitchFamily="34" charset="-34"/>
              </a:rPr>
              <a:t>-  กลับเอานิยายปรัมปราของยุคกลางมาปัดฝุ่นแทน</a:t>
            </a:r>
            <a:br>
              <a:rPr lang="th-TH" altLang="en-TH" sz="3600" b="1">
                <a:cs typeface="Cordia New" panose="020B0304020202020204" pitchFamily="34" charset="-34"/>
              </a:rPr>
            </a:br>
            <a:r>
              <a:rPr lang="th-TH" altLang="en-TH" sz="3600" b="1">
                <a:cs typeface="Cordia New" panose="020B0304020202020204" pitchFamily="34" charset="-34"/>
              </a:rPr>
              <a:t>-  ชอบเรื่องวีรบุรุษพื้นเมือง</a:t>
            </a:r>
            <a:br>
              <a:rPr lang="th-TH" altLang="en-TH" sz="3600" b="1">
                <a:cs typeface="Cordia New" panose="020B0304020202020204" pitchFamily="34" charset="-34"/>
              </a:rPr>
            </a:br>
            <a:r>
              <a:rPr lang="th-TH" altLang="en-TH" sz="3600" b="1">
                <a:cs typeface="Cordia New" panose="020B0304020202020204" pitchFamily="34" charset="-34"/>
              </a:rPr>
              <a:t>-  แก่นเรื่องมักแสดงให้เห็นการต่อสู้เพื่ออุดมการณ์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2" grpId="0" autoUpdateAnimBg="0"/>
      <p:bldP spid="189443" grpId="0" autoUpdateAnimBg="0"/>
      <p:bldP spid="18944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A0E94FA6-C96C-58CB-37C9-F2125DE72BB3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609600"/>
            <a:ext cx="7772400" cy="1219200"/>
          </a:xfrm>
        </p:spPr>
        <p:txBody>
          <a:bodyPr/>
          <a:lstStyle/>
          <a:p>
            <a:r>
              <a:rPr lang="th-TH" altLang="en-TH" sz="5400" b="1">
                <a:solidFill>
                  <a:schemeClr val="accent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โลกทัศน์แบบภูมิธรรม </a:t>
            </a:r>
          </a:p>
        </p:txBody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7165146B-EDAD-5E32-6FC7-E2456F737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44388" name="Rectangle 4">
            <a:extLst>
              <a:ext uri="{FF2B5EF4-FFF2-40B4-BE49-F238E27FC236}">
                <a16:creationId xmlns:a16="http://schemas.microsoft.com/office/drawing/2014/main" id="{AC03334E-E467-CE62-9264-7DF161234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133600"/>
            <a:ext cx="7772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 sz="5400" b="1">
                <a:cs typeface="Cordia New" panose="020B0304020202020204" pitchFamily="34" charset="-34"/>
              </a:rPr>
              <a:t>3.    </a:t>
            </a:r>
            <a:r>
              <a:rPr lang="th-TH" altLang="en-TH" sz="5400" b="1" u="sng">
                <a:cs typeface="Cordia New" panose="020B0304020202020204" pitchFamily="34" charset="-34"/>
              </a:rPr>
              <a:t>ยึดหลักอารยธรรมกรีก – โรมัน</a:t>
            </a:r>
            <a:r>
              <a:rPr lang="th-TH" altLang="en-TH" sz="5400" b="1">
                <a:cs typeface="Cordia New" panose="020B0304020202020204" pitchFamily="34" charset="-34"/>
              </a:rPr>
              <a:t> ต่อต้านการดำเนินชีวิตตามหลักของสถาบันศาสนา / โจมตีความเชื่อโชคลาง / ยกย่องความใจกว้างทางความคิด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 autoUpdateAnimBg="0"/>
      <p:bldP spid="144387" grpId="0" autoUpdateAnimBg="0"/>
      <p:bldP spid="144388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A2BBEE35-5F8C-3670-F46F-25BA9F12A8F2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838200"/>
            <a:ext cx="7772400" cy="914400"/>
          </a:xfrm>
        </p:spPr>
        <p:txBody>
          <a:bodyPr/>
          <a:lstStyle/>
          <a:p>
            <a:r>
              <a:rPr lang="th-TH" altLang="en-TH" sz="4000" b="1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วิกเตอร์ อูโก ให้นิยามทฤษฎีของละครโรแมนติก </a:t>
            </a:r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5F68175D-5BE1-9B60-8365-AB8D7BF28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91492" name="Rectangle 4">
            <a:extLst>
              <a:ext uri="{FF2B5EF4-FFF2-40B4-BE49-F238E27FC236}">
                <a16:creationId xmlns:a16="http://schemas.microsoft.com/office/drawing/2014/main" id="{36FFC9C1-F77E-CFA3-4682-A4FF09201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 sz="4400" b="1">
                <a:cs typeface="Cordia New" panose="020B0304020202020204" pitchFamily="34" charset="-34"/>
              </a:rPr>
              <a:t>“ละครควรจะต้องแสดงให้เห็นความคิดทางคริสต์ศาสนาของมนุษย์  ซึ่งถูกสร้างขึ้นจาก 2 ส่วนด้วยกัน  ส่วนหนึ่งเสื่อมสลายไปได้  อีกส่วนหนึ่งเป็นอมตะ  ส่วนหนึ่งมีเนื้อหนัง อีกส่วนหนึ่งปราศจากตัวตน”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0" grpId="0" autoUpdateAnimBg="0"/>
      <p:bldP spid="191491" grpId="0" autoUpdateAnimBg="0"/>
      <p:bldP spid="191492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หนังดูฟรีออนไลน์hd: Les Misérables เหยื่ออธรรม">
            <a:extLst>
              <a:ext uri="{FF2B5EF4-FFF2-40B4-BE49-F238E27FC236}">
                <a16:creationId xmlns:a16="http://schemas.microsoft.com/office/drawing/2014/main" id="{49EBD407-4FA1-84FC-64D5-A12362B88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988"/>
            <a:ext cx="47783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BDFA398F-BDAC-36FD-E3CD-378F19D27C73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838200"/>
            <a:ext cx="7772400" cy="914400"/>
          </a:xfrm>
        </p:spPr>
        <p:txBody>
          <a:bodyPr/>
          <a:lstStyle/>
          <a:p>
            <a:r>
              <a:rPr lang="th-TH" altLang="en-TH" sz="4000" b="1">
                <a:solidFill>
                  <a:srgbClr val="0033CC"/>
                </a:solidFill>
                <a:latin typeface="Chalkboard" panose="03050602040202020205" pitchFamily="66" charset="77"/>
                <a:cs typeface="Cordia New" panose="020B0304020202020204" pitchFamily="34" charset="-34"/>
              </a:rPr>
              <a:t>วิกเตอร์ อูโก </a:t>
            </a:r>
            <a:br>
              <a:rPr lang="th-TH" altLang="en-TH" sz="4000" b="1">
                <a:solidFill>
                  <a:srgbClr val="0033CC"/>
                </a:solidFill>
                <a:latin typeface="Chalkboard" panose="03050602040202020205" pitchFamily="66" charset="77"/>
                <a:cs typeface="Cordia New" panose="020B0304020202020204" pitchFamily="34" charset="-34"/>
              </a:rPr>
            </a:br>
            <a:r>
              <a:rPr lang="th-TH" altLang="en-TH" sz="4000" b="1">
                <a:solidFill>
                  <a:srgbClr val="0033CC"/>
                </a:solidFill>
                <a:latin typeface="Chalkboard" panose="03050602040202020205" pitchFamily="66" charset="77"/>
                <a:cs typeface="Cordia New" panose="020B0304020202020204" pitchFamily="34" charset="-34"/>
              </a:rPr>
              <a:t>ตั้งลักษณะสำคัญแบบโรแมนติกไว้</a:t>
            </a:r>
          </a:p>
        </p:txBody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62FA4001-3626-1A9D-5CC5-53B0505DB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93540" name="Rectangle 4">
            <a:extLst>
              <a:ext uri="{FF2B5EF4-FFF2-40B4-BE49-F238E27FC236}">
                <a16:creationId xmlns:a16="http://schemas.microsoft.com/office/drawing/2014/main" id="{FCF8E716-BA82-2740-C45D-0FF37992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th-TH" altLang="en-TH" sz="4400" b="1" u="sng">
                <a:cs typeface="Cordia New" panose="020B0304020202020204" pitchFamily="34" charset="-34"/>
              </a:rPr>
              <a:t>การรวมละครประเภทต่างๆ เข้าไว้ด้วยกัน</a:t>
            </a:r>
            <a:r>
              <a:rPr lang="th-TH" altLang="en-TH" sz="4400" b="1">
                <a:cs typeface="Cordia New" panose="020B0304020202020204" pitchFamily="34" charset="-34"/>
              </a:rPr>
              <a:t>  ควรรวมละครประเภทต่างๆ เข้าด้วยกันเพื่อแสดงให้เห็นทุกๆ ด้านของมนุษย์ ละครควรรวมสิ่งต่ำสุด  พิกลสุด เข้ากับสิ่งสูงส่งสมบูรณ์สุด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8" grpId="0" autoUpdateAnimBg="0"/>
      <p:bldP spid="193539" grpId="0" autoUpdateAnimBg="0"/>
      <p:bldP spid="193540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25ADE143-B8C1-1E34-0E44-09D8722FE847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838200"/>
            <a:ext cx="7772400" cy="914400"/>
          </a:xfrm>
        </p:spPr>
        <p:txBody>
          <a:bodyPr/>
          <a:lstStyle/>
          <a:p>
            <a:r>
              <a:rPr lang="th-TH" altLang="en-TH" sz="4000" b="1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วิกเตอร์ อูโก ตั้งลักษณะสำคัญแบบโรแมนติกไว้ ดังนี้</a:t>
            </a:r>
          </a:p>
        </p:txBody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539E1B50-76B0-D521-551C-5F3CECD8C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99684" name="Rectangle 4">
            <a:extLst>
              <a:ext uri="{FF2B5EF4-FFF2-40B4-BE49-F238E27FC236}">
                <a16:creationId xmlns:a16="http://schemas.microsoft.com/office/drawing/2014/main" id="{49D22FF1-1CD5-E8C9-D128-AF47936C9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th-TH" altLang="en-TH" sz="4400" b="1" u="sng">
                <a:cs typeface="Cordia New" panose="020B0304020202020204" pitchFamily="34" charset="-34"/>
              </a:rPr>
              <a:t>การรวมละครประเภทต่างๆ เข้าไว้ด้วยกัน</a:t>
            </a:r>
            <a:r>
              <a:rPr lang="th-TH" altLang="en-TH" sz="4400" b="1">
                <a:cs typeface="Cordia New" panose="020B0304020202020204" pitchFamily="34" charset="-34"/>
              </a:rPr>
              <a:t>  ควรรวมละครประเภทต่างๆ เข้าด้วยกันเพื่อแสดงให้เห็นทุกๆ ด้านของมนุษย์ ละครควรรวมสิ่งต่ำสุด  พิกลสุด เข้ากับสิ่งสูงส่งสมบูรณ์สุด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2" grpId="0" autoUpdateAnimBg="0"/>
      <p:bldP spid="199683" grpId="0" autoUpdateAnimBg="0"/>
      <p:bldP spid="199684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CFE4B6D6-4542-B40F-2342-072AB4D0CF9F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838200"/>
            <a:ext cx="7772400" cy="914400"/>
          </a:xfrm>
        </p:spPr>
        <p:txBody>
          <a:bodyPr/>
          <a:lstStyle/>
          <a:p>
            <a:r>
              <a:rPr lang="th-TH" altLang="en-TH" sz="4000" b="1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วิกเตอร์ อูโก ตั้งลักษณะสำคัญแบบโรแมนติกไว้ ดังนี้</a:t>
            </a:r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613356E0-0D0C-C2BF-6784-052C953FE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201732" name="Rectangle 4">
            <a:extLst>
              <a:ext uri="{FF2B5EF4-FFF2-40B4-BE49-F238E27FC236}">
                <a16:creationId xmlns:a16="http://schemas.microsoft.com/office/drawing/2014/main" id="{68E4AF80-D99A-BAAD-3E27-CDC4D4C99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 sz="4400" b="1" u="sng">
                <a:cs typeface="Cordia New" panose="020B0304020202020204" pitchFamily="34" charset="-34"/>
              </a:rPr>
              <a:t>2.</a:t>
            </a:r>
            <a:r>
              <a:rPr lang="th-TH" altLang="en-TH" sz="4400" b="1">
                <a:cs typeface="Cordia New" panose="020B0304020202020204" pitchFamily="34" charset="-34"/>
              </a:rPr>
              <a:t>      </a:t>
            </a:r>
            <a:r>
              <a:rPr lang="th-TH" altLang="en-TH" sz="4400" b="1" u="sng">
                <a:cs typeface="Cordia New" panose="020B0304020202020204" pitchFamily="34" charset="-34"/>
              </a:rPr>
              <a:t>การยกเลิกเอกภาพต่างๆ ของละคร</a:t>
            </a:r>
            <a:r>
              <a:rPr lang="th-TH" altLang="en-TH" sz="4400" b="1">
                <a:cs typeface="Cordia New" panose="020B0304020202020204" pitchFamily="34" charset="-34"/>
              </a:rPr>
              <a:t>  ยกเลิกเอกภาพของเวลา และสถานที่ เพราะขัดกับความเป็นจริง  แต่เอกภาพของการกระทำ  เป็นสิ่งเดียวที่เป็นจริงได้  จึงรักษาไว้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0" grpId="0" autoUpdateAnimBg="0"/>
      <p:bldP spid="201731" grpId="0" autoUpdateAnimBg="0"/>
      <p:bldP spid="201732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4EAE691C-8292-B515-62DC-E7984FA960DC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838200"/>
            <a:ext cx="7772400" cy="914400"/>
          </a:xfrm>
        </p:spPr>
        <p:txBody>
          <a:bodyPr/>
          <a:lstStyle/>
          <a:p>
            <a:r>
              <a:rPr lang="th-TH" altLang="en-TH" sz="4000" b="1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วิกเตอร์ อูโก ตั้งลักษณะสำคัญแบบโรแมนติกไว้ ดังนี้</a:t>
            </a:r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500A7B83-5CF7-4044-0970-96C79009C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95588" name="Rectangle 4">
            <a:extLst>
              <a:ext uri="{FF2B5EF4-FFF2-40B4-BE49-F238E27FC236}">
                <a16:creationId xmlns:a16="http://schemas.microsoft.com/office/drawing/2014/main" id="{AF847430-BB07-ACF7-CAD2-22B04D128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 sz="4400" b="1">
                <a:cs typeface="Cordia New" panose="020B0304020202020204" pitchFamily="34" charset="-34"/>
              </a:rPr>
              <a:t>3.      </a:t>
            </a:r>
            <a:r>
              <a:rPr lang="th-TH" altLang="en-TH" sz="4400" b="1" u="sng">
                <a:cs typeface="Cordia New" panose="020B0304020202020204" pitchFamily="34" charset="-34"/>
              </a:rPr>
              <a:t>การบรรยายสภาพท้องถิ่น</a:t>
            </a:r>
            <a:r>
              <a:rPr lang="th-TH" altLang="en-TH" sz="4400" b="1">
                <a:cs typeface="Cordia New" panose="020B0304020202020204" pitchFamily="34" charset="-34"/>
              </a:rPr>
              <a:t>  ฉากของละครควรให้ความประทับใจในแง่ของชีวิต ควรบรรยายสภาพประวัติศาสตร์ ภูมิศาสตร์ ให้ซึมซาบเข้าไปในเนื้อแท้ของละคร  (ไม่ใช่ห่อหุ้มเพียงผิวเผินเท่านั้น)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6" grpId="0" autoUpdateAnimBg="0"/>
      <p:bldP spid="195587" grpId="0" autoUpdateAnimBg="0"/>
      <p:bldP spid="195588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0C1CD78C-DB76-3489-F088-C337155375C6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838200"/>
            <a:ext cx="7772400" cy="914400"/>
          </a:xfrm>
        </p:spPr>
        <p:txBody>
          <a:bodyPr/>
          <a:lstStyle/>
          <a:p>
            <a:r>
              <a:rPr lang="th-TH" altLang="en-TH" sz="4000" b="1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วิกเตอร์ อูโก ตั้งลักษณะสำคัญแบบโรแมนติกไว้ ดังนี้</a:t>
            </a:r>
          </a:p>
        </p:txBody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57DB1003-05A1-0B0B-288C-D12FF324C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203780" name="Rectangle 4">
            <a:extLst>
              <a:ext uri="{FF2B5EF4-FFF2-40B4-BE49-F238E27FC236}">
                <a16:creationId xmlns:a16="http://schemas.microsoft.com/office/drawing/2014/main" id="{B652CFE9-EE2C-836F-4FF1-D5D6D60D9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 sz="4400" b="1">
                <a:cs typeface="Cordia New" panose="020B0304020202020204" pitchFamily="34" charset="-34"/>
              </a:rPr>
              <a:t>4.      </a:t>
            </a:r>
            <a:r>
              <a:rPr lang="th-TH" altLang="en-TH" sz="4400" b="1" u="sng">
                <a:cs typeface="Cordia New" panose="020B0304020202020204" pitchFamily="34" charset="-34"/>
              </a:rPr>
              <a:t>เสรีภาพทางศิลปะ</a:t>
            </a:r>
            <a:r>
              <a:rPr lang="th-TH" altLang="en-TH" sz="4400" b="1">
                <a:cs typeface="Cordia New" panose="020B0304020202020204" pitchFamily="34" charset="-34"/>
              </a:rPr>
              <a:t>  ศิลปะไม่ควรเป็นการลอกเลียนแบบ  เพราะทำให้ความเป็นอัจฉริยะหายไป /  หลีกเลี่ยงคำพูดยาวเยิ่นเย้อ   แต่เขาเห็นว่าการเขียนบทด้วยร้อยกรองไม่ขัดกับธรรมชาติ  แต่ควรแต่งให้ไพเราะ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8" grpId="0" autoUpdateAnimBg="0"/>
      <p:bldP spid="203779" grpId="0" autoUpdateAnimBg="0"/>
      <p:bldP spid="203780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A96153CD-DDF3-2DFA-ACDD-D9FEEAA1DAAF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838200"/>
            <a:ext cx="7772400" cy="914400"/>
          </a:xfrm>
        </p:spPr>
        <p:txBody>
          <a:bodyPr/>
          <a:lstStyle/>
          <a:p>
            <a:r>
              <a:rPr lang="th-TH" altLang="en-TH" b="1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ละครของ วิกเตอร์ อูโก เรื่อง แอร์นานี </a:t>
            </a:r>
            <a:r>
              <a:rPr lang="en-US" altLang="en-TH" b="1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(Hernani)</a:t>
            </a:r>
            <a:endParaRPr lang="th-TH" altLang="en-TH" b="1">
              <a:solidFill>
                <a:srgbClr val="0033CC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5A1ED8DF-E9D4-055F-EE2D-387D4E28B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205828" name="Rectangle 4">
            <a:extLst>
              <a:ext uri="{FF2B5EF4-FFF2-40B4-BE49-F238E27FC236}">
                <a16:creationId xmlns:a16="http://schemas.microsoft.com/office/drawing/2014/main" id="{2EA9B9E1-CF88-86DC-8EAB-73A44B664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 sz="4400" b="1">
                <a:cs typeface="Cordia New" panose="020B0304020202020204" pitchFamily="34" charset="-34"/>
              </a:rPr>
              <a:t>นับเป็นการเริ่มต้นของบทละครแบบโรแมนติก </a:t>
            </a:r>
            <a:br>
              <a:rPr lang="th-TH" altLang="en-TH" sz="4400" b="1">
                <a:cs typeface="Cordia New" panose="020B0304020202020204" pitchFamily="34" charset="-34"/>
              </a:rPr>
            </a:br>
            <a:r>
              <a:rPr lang="th-TH" altLang="en-TH" sz="4400" b="1">
                <a:cs typeface="Cordia New" panose="020B0304020202020204" pitchFamily="34" charset="-34"/>
              </a:rPr>
              <a:t>-  ไม่มีเอกภาพของสถานที่และเวลา</a:t>
            </a:r>
            <a:br>
              <a:rPr lang="th-TH" altLang="en-TH" sz="4400" b="1">
                <a:cs typeface="Cordia New" panose="020B0304020202020204" pitchFamily="34" charset="-34"/>
              </a:rPr>
            </a:br>
            <a:r>
              <a:rPr lang="th-TH" altLang="en-TH" sz="4400" b="1">
                <a:cs typeface="Cordia New" panose="020B0304020202020204" pitchFamily="34" charset="-34"/>
              </a:rPr>
              <a:t>-  เค้าโครงเรื่องปนเปทางด้านการเมือง</a:t>
            </a:r>
            <a:br>
              <a:rPr lang="th-TH" altLang="en-TH" sz="4400" b="1">
                <a:cs typeface="Cordia New" panose="020B0304020202020204" pitchFamily="34" charset="-34"/>
              </a:rPr>
            </a:br>
            <a:r>
              <a:rPr lang="th-TH" altLang="en-TH" sz="4400" b="1">
                <a:cs typeface="Cordia New" panose="020B0304020202020204" pitchFamily="34" charset="-34"/>
              </a:rPr>
              <a:t>-  แต่งเป็นร้อยกรอง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 autoUpdateAnimBg="0"/>
      <p:bldP spid="205827" grpId="0" autoUpdateAnimBg="0"/>
      <p:bldP spid="205828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>
            <a:extLst>
              <a:ext uri="{FF2B5EF4-FFF2-40B4-BE49-F238E27FC236}">
                <a16:creationId xmlns:a16="http://schemas.microsoft.com/office/drawing/2014/main" id="{70DA920C-2A8E-76FE-DCE7-6E07544E30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en-TH">
                <a:latin typeface="Cordia New" panose="020B0304020202020204" pitchFamily="34" charset="-34"/>
              </a:rPr>
              <a:t>ละครโรแมนติกในยุคปัจจุบัน</a:t>
            </a:r>
            <a:endParaRPr lang="en-TH" altLang="en-TH">
              <a:latin typeface="Cordia New" panose="020B0304020202020204" pitchFamily="34" charset="-34"/>
            </a:endParaRPr>
          </a:p>
        </p:txBody>
      </p:sp>
      <p:pic>
        <p:nvPicPr>
          <p:cNvPr id="114690" name="Picture 2" descr="Romance, Idolization, and Ego in Sam Raimi&amp;#39;s Spider-Man Trilogy.">
            <a:extLst>
              <a:ext uri="{FF2B5EF4-FFF2-40B4-BE49-F238E27FC236}">
                <a16:creationId xmlns:a16="http://schemas.microsoft.com/office/drawing/2014/main" id="{B5223A92-8A77-3AD4-670B-45D2354CF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19275"/>
            <a:ext cx="60499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85850897-2B33-D7ED-4901-E97202A19C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en-TH">
                <a:latin typeface="Cordia New" panose="020B0304020202020204" pitchFamily="34" charset="-34"/>
              </a:rPr>
              <a:t>ละครโรแมนติกในยุคปัจจุบัน</a:t>
            </a:r>
            <a:endParaRPr lang="en-TH" altLang="en-TH">
              <a:latin typeface="Cordia New" panose="020B0304020202020204" pitchFamily="34" charset="-34"/>
            </a:endParaRPr>
          </a:p>
        </p:txBody>
      </p:sp>
      <p:pic>
        <p:nvPicPr>
          <p:cNvPr id="115714" name="Picture 2" descr="ตำนานสมเด็จพระนเรศวรมหาราช 3 ยุทธนาวี EP.1 - วิดีโอ Dailymotion">
            <a:extLst>
              <a:ext uri="{FF2B5EF4-FFF2-40B4-BE49-F238E27FC236}">
                <a16:creationId xmlns:a16="http://schemas.microsoft.com/office/drawing/2014/main" id="{7144C5B8-92D2-9535-540B-AD41B6D79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1828800"/>
            <a:ext cx="7129463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040AD8E7-04C7-E8D6-2780-78C05D906F6E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14400" y="381000"/>
            <a:ext cx="7772400" cy="1219200"/>
          </a:xfrm>
        </p:spPr>
        <p:txBody>
          <a:bodyPr/>
          <a:lstStyle/>
          <a:p>
            <a:r>
              <a:rPr lang="th-TH" altLang="en-TH" sz="5400" b="1">
                <a:solidFill>
                  <a:schemeClr val="accent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โลกทัศน์แบบภูมิธรรม </a:t>
            </a:r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EFE07462-AA9C-FACD-2F08-828E6C204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146436" name="Rectangle 4">
            <a:extLst>
              <a:ext uri="{FF2B5EF4-FFF2-40B4-BE49-F238E27FC236}">
                <a16:creationId xmlns:a16="http://schemas.microsoft.com/office/drawing/2014/main" id="{7CA21C1A-2CA6-636D-C786-FD5D5ABD2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133600"/>
            <a:ext cx="7772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en-TH" sz="5400" b="1">
                <a:cs typeface="Cordia New" panose="020B0304020202020204" pitchFamily="34" charset="-34"/>
              </a:rPr>
              <a:t>4.    </a:t>
            </a:r>
            <a:r>
              <a:rPr lang="th-TH" altLang="en-TH" sz="5400" b="1" u="sng">
                <a:cs typeface="Cordia New" panose="020B0304020202020204" pitchFamily="34" charset="-34"/>
              </a:rPr>
              <a:t>เน้นความสำคัญของโลกนี้</a:t>
            </a:r>
            <a:r>
              <a:rPr lang="th-TH" altLang="en-TH" sz="5400" b="1">
                <a:cs typeface="Cordia New" panose="020B0304020202020204" pitchFamily="34" charset="-34"/>
              </a:rPr>
              <a:t>  ว่า ความจริงเป็นสิ่งที่มาจาก “ที่นี่และเดี๋ยวนี้” (สมัยนี้มีการเดินทางไปส่วนต่างๆ ของโลก  ชาวยุโรปเริ่มยอมรับวิถีชีวิตของพวกอื่นๆ แม้กระทั่งคนพื้นเมือง)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4" grpId="0" autoUpdateAnimBg="0"/>
      <p:bldP spid="146435" grpId="0" autoUpdateAnimBg="0"/>
      <p:bldP spid="146436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:a16="http://schemas.microsoft.com/office/drawing/2014/main" id="{84EC0A2F-B70D-D7FE-6AB1-B30595DDBCAB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altLang="en-TH" b="1">
                <a:solidFill>
                  <a:srgbClr val="3366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ละครเมโลดรามา</a:t>
            </a:r>
          </a:p>
        </p:txBody>
      </p:sp>
      <p:sp>
        <p:nvSpPr>
          <p:cNvPr id="116738" name="Rectangle 6">
            <a:extLst>
              <a:ext uri="{FF2B5EF4-FFF2-40B4-BE49-F238E27FC236}">
                <a16:creationId xmlns:a16="http://schemas.microsoft.com/office/drawing/2014/main" id="{EE75443F-AB20-8945-CFE6-A012DA8125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เกิดหลังละครแนวโรแมนติก  </a:t>
            </a:r>
          </a:p>
          <a:p>
            <a:pPr>
              <a:lnSpc>
                <a:spcPct val="80000"/>
              </a:lnSpc>
            </a:pP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เกิดตั้งแต่ปลาย </a:t>
            </a:r>
            <a:r>
              <a:rPr lang="en-US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C 18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 แพร่หลายที่สุดใน </a:t>
            </a:r>
            <a:r>
              <a:rPr lang="en-US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C.19</a:t>
            </a:r>
          </a:p>
          <a:p>
            <a:pPr>
              <a:lnSpc>
                <a:spcPct val="80000"/>
              </a:lnSpc>
            </a:pP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เริ่มต้นที่ เยอรมัน ฝรั่งเศส อังกฤษ และแพร่ไปทั่วซีกโลกตะวันตก จนถึงอเมริกา (เรียก </a:t>
            </a:r>
            <a:r>
              <a:rPr lang="en-US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Soap Opera)</a:t>
            </a:r>
            <a:endParaRPr lang="th-TH" altLang="en-TH" sz="360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lnSpc>
                <a:spcPct val="80000"/>
              </a:lnSpc>
            </a:pP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ต่อมาด้วยสื่อของภาพยนตร์ วิทยุและโทรทัศน์ ละครประเภทเมโลดรามาจึงแผ่ขยายไปทุกมุมโลก และมีมากายหลายแนว </a:t>
            </a:r>
          </a:p>
          <a:p>
            <a:pPr>
              <a:lnSpc>
                <a:spcPct val="80000"/>
              </a:lnSpc>
            </a:pP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ละครทีวีทุกวันนี้ก็ยังได้รับอิทธิพลนี้อยู่</a:t>
            </a:r>
            <a:endParaRPr lang="en-US" altLang="en-TH" sz="360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lnSpc>
                <a:spcPct val="80000"/>
              </a:lnSpc>
            </a:pPr>
            <a:endParaRPr lang="th-TH" altLang="en-TH" sz="36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A72CF5D1-DB75-0D1C-C58E-CBDD2400E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222212" name="Rectangle 4">
            <a:extLst>
              <a:ext uri="{FF2B5EF4-FFF2-40B4-BE49-F238E27FC236}">
                <a16:creationId xmlns:a16="http://schemas.microsoft.com/office/drawing/2014/main" id="{683DBEF9-F865-D705-D444-29489346E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 b="1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0" grpId="0" autoUpdateAnimBg="0"/>
      <p:bldP spid="222211" grpId="0" autoUpdateAnimBg="0"/>
      <p:bldP spid="222212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9664A63F-5272-0779-7F47-BF547E314BF7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altLang="en-TH" b="1">
                <a:solidFill>
                  <a:srgbClr val="3366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ลักษณะของละครเมโลดรามา</a:t>
            </a:r>
          </a:p>
        </p:txBody>
      </p:sp>
      <p:sp>
        <p:nvSpPr>
          <p:cNvPr id="118786" name="Rectangle 3">
            <a:extLst>
              <a:ext uri="{FF2B5EF4-FFF2-40B4-BE49-F238E27FC236}">
                <a16:creationId xmlns:a16="http://schemas.microsoft.com/office/drawing/2014/main" id="{CAE45348-EE6C-4514-974F-608901B466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จัดอยู่ในละครประเภทบันเทิงเริงรมย์ (เอาใจตลาด)</a:t>
            </a:r>
          </a:p>
          <a:p>
            <a:pPr>
              <a:lnSpc>
                <a:spcPct val="90000"/>
              </a:lnSpc>
            </a:pP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altLang="en-TH" sz="3600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เรื่อง 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จะเร้าอารมณ์ผู้ชมให้ตื่นเต้น โลดโผน โดยไม่คำนึง ถึงเหตุผลมากนัก </a:t>
            </a:r>
            <a:r>
              <a:rPr lang="en-US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(Ploty)</a:t>
            </a:r>
            <a:endParaRPr lang="th-TH" altLang="en-TH" sz="360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lnSpc>
                <a:spcPct val="90000"/>
              </a:lnSpc>
            </a:pPr>
            <a:r>
              <a:rPr lang="th-TH" altLang="en-TH" sz="3600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ตัวละคร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มีนิสัยตายตัว </a:t>
            </a:r>
            <a:r>
              <a:rPr lang="en-US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(typed character)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 จะต้องมีพระเอก </a:t>
            </a:r>
            <a:r>
              <a:rPr lang="en-US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(hero) 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นางเอก </a:t>
            </a:r>
            <a:r>
              <a:rPr lang="en-US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(heroine)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 และผู้ร้าย</a:t>
            </a:r>
            <a:r>
              <a:rPr lang="en-US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 (villain) 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ซึ่งมีนิสัยเพียงด้านเดียว และดี – ชั่ว</a:t>
            </a:r>
            <a:r>
              <a:rPr lang="en-US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อยู่ในตัวคนละคน</a:t>
            </a:r>
            <a:endParaRPr lang="en-US" altLang="en-TH" sz="360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lnSpc>
                <a:spcPct val="90000"/>
              </a:lnSpc>
            </a:pPr>
            <a:r>
              <a:rPr lang="th-TH" altLang="en-TH" sz="3600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ตอนจบ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 ความดีจะชนะความชั่ว  (และมักมาอย่างไม่น่าเชื่อ)</a:t>
            </a:r>
            <a:endParaRPr lang="th-TH" altLang="en-TH" sz="3600">
              <a:solidFill>
                <a:srgbClr val="CC0099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47812" name="Rectangle 4">
            <a:extLst>
              <a:ext uri="{FF2B5EF4-FFF2-40B4-BE49-F238E27FC236}">
                <a16:creationId xmlns:a16="http://schemas.microsoft.com/office/drawing/2014/main" id="{DAE12C6D-69F0-EC4C-A285-7A1D0704E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247813" name="Rectangle 5">
            <a:extLst>
              <a:ext uri="{FF2B5EF4-FFF2-40B4-BE49-F238E27FC236}">
                <a16:creationId xmlns:a16="http://schemas.microsoft.com/office/drawing/2014/main" id="{6293FEC1-7A6C-1C35-9ED3-D1E2F3193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 b="1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0" grpId="0" autoUpdateAnimBg="0"/>
      <p:bldP spid="247812" grpId="0" autoUpdateAnimBg="0"/>
      <p:bldP spid="247813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954B19E4-AFE2-6D1F-0F75-5C229D647DD6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altLang="en-TH" b="1">
                <a:solidFill>
                  <a:srgbClr val="3366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ลักษณะของละครเมโลดรามา</a:t>
            </a:r>
          </a:p>
        </p:txBody>
      </p:sp>
      <p:sp>
        <p:nvSpPr>
          <p:cNvPr id="120834" name="Rectangle 3">
            <a:extLst>
              <a:ext uri="{FF2B5EF4-FFF2-40B4-BE49-F238E27FC236}">
                <a16:creationId xmlns:a16="http://schemas.microsoft.com/office/drawing/2014/main" id="{2045AC0D-A880-EACC-18D0-C56FC8914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772400" cy="4495800"/>
          </a:xfrm>
        </p:spPr>
        <p:txBody>
          <a:bodyPr/>
          <a:lstStyle/>
          <a:p>
            <a:r>
              <a:rPr lang="th-TH" altLang="en-TH" sz="4000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เหตุการณ์บังเอิญ </a:t>
            </a:r>
            <a:r>
              <a:rPr lang="th-TH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เรื่องมักจะมีเหตุการณ์บังเอิญ    พลิกผันให้ต้องลุ้นอยู่ตลอดเวลา</a:t>
            </a:r>
          </a:p>
          <a:p>
            <a:r>
              <a:rPr lang="th-TH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altLang="en-TH" sz="4000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สูตร </a:t>
            </a:r>
            <a:r>
              <a:rPr lang="th-TH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วิธีพัฒนาโครงเรื่องจะมีสูตรตายตัวอยู่ และมักเป็นซ้ำๆ เหมือนๆ กันทุกเรื่อง แค่เปลี่ยนชื่อตัวละคร</a:t>
            </a:r>
          </a:p>
          <a:p>
            <a:r>
              <a:rPr lang="th-TH" altLang="en-TH" sz="4000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ไม่คำนึงถึงความสมเหตุสมผล   /  ตัวละครไม่มีพัฒนาการ</a:t>
            </a:r>
          </a:p>
        </p:txBody>
      </p:sp>
      <p:sp>
        <p:nvSpPr>
          <p:cNvPr id="249860" name="Rectangle 4">
            <a:extLst>
              <a:ext uri="{FF2B5EF4-FFF2-40B4-BE49-F238E27FC236}">
                <a16:creationId xmlns:a16="http://schemas.microsoft.com/office/drawing/2014/main" id="{6C2A5D6C-AA11-B6BD-776B-0AA1FFEC7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249861" name="Rectangle 5">
            <a:extLst>
              <a:ext uri="{FF2B5EF4-FFF2-40B4-BE49-F238E27FC236}">
                <a16:creationId xmlns:a16="http://schemas.microsoft.com/office/drawing/2014/main" id="{36366993-5FB3-1365-856D-1DB0E22C4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 b="1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8" grpId="0" autoUpdateAnimBg="0"/>
      <p:bldP spid="249860" grpId="0" autoUpdateAnimBg="0"/>
      <p:bldP spid="249861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>
            <a:extLst>
              <a:ext uri="{FF2B5EF4-FFF2-40B4-BE49-F238E27FC236}">
                <a16:creationId xmlns:a16="http://schemas.microsoft.com/office/drawing/2014/main" id="{52644FEC-5008-F855-C852-A7C8BC3FE665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altLang="en-TH" b="1">
                <a:solidFill>
                  <a:srgbClr val="3366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ลักษณะของละครเมโลดรามา</a:t>
            </a:r>
          </a:p>
        </p:txBody>
      </p:sp>
      <p:sp>
        <p:nvSpPr>
          <p:cNvPr id="122882" name="Rectangle 3">
            <a:extLst>
              <a:ext uri="{FF2B5EF4-FFF2-40B4-BE49-F238E27FC236}">
                <a16:creationId xmlns:a16="http://schemas.microsoft.com/office/drawing/2014/main" id="{254653DC-20CA-42C5-1C1C-DE2EF05A1A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772400" cy="44958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th-TH" altLang="en-TH" sz="4000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คำว่า </a:t>
            </a:r>
            <a:r>
              <a:rPr lang="en-US" altLang="en-TH" sz="4000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Melodramatic</a:t>
            </a:r>
            <a:r>
              <a:rPr lang="th-TH" altLang="en-TH" sz="4000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จึงไว้ใช้อธิบาย</a:t>
            </a:r>
            <a:r>
              <a:rPr lang="th-TH" altLang="en-TH" sz="4000" u="sng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การแสดง</a:t>
            </a:r>
            <a:r>
              <a:rPr lang="th-TH" altLang="en-TH" sz="4000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หรือ </a:t>
            </a:r>
            <a:r>
              <a:rPr lang="th-TH" altLang="en-TH" sz="4000" u="sng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เรื่องราว</a:t>
            </a:r>
            <a:r>
              <a:rPr lang="th-TH" altLang="en-TH" sz="4000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ในละครที่มากมายเกินไปจนเหลือเชื่อ เช่น</a:t>
            </a:r>
          </a:p>
          <a:p>
            <a:pPr>
              <a:lnSpc>
                <a:spcPct val="90000"/>
              </a:lnSpc>
            </a:pPr>
            <a:r>
              <a:rPr lang="th-TH" altLang="en-TH" sz="4000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ฉากเขย่าขวัญเร้าอารมณ์เกินขอบเขต / ฉากสะเทือนใจไม่รู้จักจบสิ้น</a:t>
            </a:r>
          </a:p>
          <a:p>
            <a:pPr>
              <a:lnSpc>
                <a:spcPct val="90000"/>
              </a:lnSpc>
            </a:pPr>
            <a:r>
              <a:rPr lang="th-TH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 กลไก หรือเทคนิคการแสดงที่ชวนตื่นตะลึงเกินพอดี  เช่น ไฟไหม้บ้านทั้งหลังบนเวที / ภูเขาไฟระเบิด / ฉากรบ</a:t>
            </a:r>
            <a:endParaRPr lang="th-TH" altLang="en-TH" sz="4000">
              <a:solidFill>
                <a:srgbClr val="CC0099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51908" name="Rectangle 4">
            <a:extLst>
              <a:ext uri="{FF2B5EF4-FFF2-40B4-BE49-F238E27FC236}">
                <a16:creationId xmlns:a16="http://schemas.microsoft.com/office/drawing/2014/main" id="{BB9961B2-A0FC-A2E6-DF4F-75BE8E0F4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251909" name="Rectangle 5">
            <a:extLst>
              <a:ext uri="{FF2B5EF4-FFF2-40B4-BE49-F238E27FC236}">
                <a16:creationId xmlns:a16="http://schemas.microsoft.com/office/drawing/2014/main" id="{3A9532C7-D8F3-B320-98B8-A159FFC01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 b="1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6" grpId="0" autoUpdateAnimBg="0"/>
      <p:bldP spid="251908" grpId="0" autoUpdateAnimBg="0"/>
      <p:bldP spid="251909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17B565FC-51DD-95DD-9860-BF762C869112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altLang="en-TH" b="1">
                <a:solidFill>
                  <a:srgbClr val="3366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คำวิพากษ์วิจารณ์ถึงละครเมโลดรามา</a:t>
            </a:r>
          </a:p>
        </p:txBody>
      </p:sp>
      <p:sp>
        <p:nvSpPr>
          <p:cNvPr id="124930" name="Rectangle 3">
            <a:extLst>
              <a:ext uri="{FF2B5EF4-FFF2-40B4-BE49-F238E27FC236}">
                <a16:creationId xmlns:a16="http://schemas.microsoft.com/office/drawing/2014/main" id="{9BF80676-0FE4-36E0-E411-74E65AE3B4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th-TH" altLang="en-TH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</a:t>
            </a:r>
            <a:r>
              <a:rPr lang="th-TH" altLang="en-TH" sz="4000">
                <a:solidFill>
                  <a:srgbClr val="3366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ด้วยลักษณะที่กล่าวมาของเมโลดรามา  ทำให้ละคร</a:t>
            </a:r>
          </a:p>
          <a:p>
            <a:pPr>
              <a:buFont typeface="Monotype Sorts" pitchFamily="2" charset="2"/>
              <a:buNone/>
            </a:pPr>
            <a:r>
              <a:rPr lang="th-TH" altLang="en-TH" sz="4000">
                <a:solidFill>
                  <a:srgbClr val="3366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ได้รับการวิพากษ์วิจารณ์ว่า</a:t>
            </a:r>
          </a:p>
          <a:p>
            <a:pPr>
              <a:buFont typeface="Monotype Sorts" pitchFamily="2" charset="2"/>
              <a:buNone/>
            </a:pP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         “เหมาะสำหรับคนดูที่ยังไม่ได้พัฒนาอย่างเต็มที่ในด้านสมอง  วัฒนธรรม  ศิลปะ และจิตใจ   กล่าวคือ ดูง่าย  เข้าใจง่าย  ไม่ต้องใช้ความคิดมากนัก... เป็นพียงละครเริงรมย์ที่ไร้คุณค่าทางด้านศิลปะและวรรณคดี”  (สดใส, พ.ศ. 2531, หน้า 54-55)</a:t>
            </a:r>
          </a:p>
          <a:p>
            <a:endParaRPr lang="th-TH" altLang="en-TH">
              <a:solidFill>
                <a:srgbClr val="CC0099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29380" name="Rectangle 4">
            <a:extLst>
              <a:ext uri="{FF2B5EF4-FFF2-40B4-BE49-F238E27FC236}">
                <a16:creationId xmlns:a16="http://schemas.microsoft.com/office/drawing/2014/main" id="{EE37D693-69E2-A96F-D123-D9E7F5B86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229381" name="Rectangle 5">
            <a:extLst>
              <a:ext uri="{FF2B5EF4-FFF2-40B4-BE49-F238E27FC236}">
                <a16:creationId xmlns:a16="http://schemas.microsoft.com/office/drawing/2014/main" id="{99FAC861-99EA-A724-F394-7F7A4043F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 b="1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8" grpId="0" autoUpdateAnimBg="0"/>
      <p:bldP spid="229380" grpId="0" autoUpdateAnimBg="0"/>
      <p:bldP spid="229381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>
            <a:extLst>
              <a:ext uri="{FF2B5EF4-FFF2-40B4-BE49-F238E27FC236}">
                <a16:creationId xmlns:a16="http://schemas.microsoft.com/office/drawing/2014/main" id="{7C181F3C-FC9C-B00A-0180-1FBD0FF74195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altLang="en-TH" b="1">
                <a:solidFill>
                  <a:srgbClr val="3366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ข้อดีของละครเมโลดรามา</a:t>
            </a:r>
          </a:p>
        </p:txBody>
      </p:sp>
      <p:sp>
        <p:nvSpPr>
          <p:cNvPr id="126978" name="Rectangle 3">
            <a:extLst>
              <a:ext uri="{FF2B5EF4-FFF2-40B4-BE49-F238E27FC236}">
                <a16:creationId xmlns:a16="http://schemas.microsoft.com/office/drawing/2014/main" id="{73015396-7696-FAD8-B5E0-0B7E3C8E91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แม้คำว่า </a:t>
            </a:r>
            <a:r>
              <a:rPr lang="en-US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Melodrama</a:t>
            </a:r>
            <a:r>
              <a:rPr lang="th-TH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 จะถูกนำมาใช้ใน </a:t>
            </a:r>
            <a:r>
              <a:rPr lang="en-US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C.19 </a:t>
            </a:r>
            <a:r>
              <a:rPr lang="th-TH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แต่ลักษณะอย่าง </a:t>
            </a:r>
            <a:r>
              <a:rPr lang="en-US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Melodramatic</a:t>
            </a:r>
            <a:r>
              <a:rPr lang="th-TH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 ก็มีมานานแล้ว  และเป็นพื้นฐานของละครในทุกประเทศ </a:t>
            </a:r>
          </a:p>
          <a:p>
            <a:pPr>
              <a:lnSpc>
                <a:spcPct val="90000"/>
              </a:lnSpc>
            </a:pPr>
            <a:r>
              <a:rPr lang="th-TH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Melodrama</a:t>
            </a:r>
            <a:r>
              <a:rPr lang="th-TH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 ก็เหมาะกับละครบางประเภท เช่น ละครเด็ก, ละครลักษณะเทพนิยาย, ละครแนวสืบสวนสอบสวน, </a:t>
            </a:r>
          </a:p>
          <a:p>
            <a:pPr>
              <a:lnSpc>
                <a:spcPct val="90000"/>
              </a:lnSpc>
            </a:pP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กล่าวได้ว่าเรื่องแบบเมโลดรามาไม่ใช่เรื่องเลว แต่เป็นเรื่องเบาสมอง</a:t>
            </a:r>
          </a:p>
        </p:txBody>
      </p:sp>
      <p:sp>
        <p:nvSpPr>
          <p:cNvPr id="258052" name="Rectangle 4">
            <a:extLst>
              <a:ext uri="{FF2B5EF4-FFF2-40B4-BE49-F238E27FC236}">
                <a16:creationId xmlns:a16="http://schemas.microsoft.com/office/drawing/2014/main" id="{9199FF5E-3EEE-BBBA-AE92-C557A91ED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258053" name="Rectangle 5">
            <a:extLst>
              <a:ext uri="{FF2B5EF4-FFF2-40B4-BE49-F238E27FC236}">
                <a16:creationId xmlns:a16="http://schemas.microsoft.com/office/drawing/2014/main" id="{5B5A698C-15CE-35F2-681A-21FE17619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 b="1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0" grpId="0" autoUpdateAnimBg="0"/>
      <p:bldP spid="258052" grpId="0" autoUpdateAnimBg="0"/>
      <p:bldP spid="258053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>
            <a:extLst>
              <a:ext uri="{FF2B5EF4-FFF2-40B4-BE49-F238E27FC236}">
                <a16:creationId xmlns:a16="http://schemas.microsoft.com/office/drawing/2014/main" id="{3299F4E0-B567-91FB-6B98-83B9EFF9D56F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altLang="en-TH" b="1">
                <a:solidFill>
                  <a:srgbClr val="3366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ข้อระวังในการวิจารณ์เมโลดรามา</a:t>
            </a:r>
          </a:p>
        </p:txBody>
      </p:sp>
      <p:sp>
        <p:nvSpPr>
          <p:cNvPr id="129026" name="Rectangle 3">
            <a:extLst>
              <a:ext uri="{FF2B5EF4-FFF2-40B4-BE49-F238E27FC236}">
                <a16:creationId xmlns:a16="http://schemas.microsoft.com/office/drawing/2014/main" id="{46B7B85E-7DF7-02DE-E32B-42E503E29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th-TH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       ในการวิจารณ์ </a:t>
            </a:r>
            <a:r>
              <a:rPr lang="en-US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Melodrama </a:t>
            </a:r>
            <a:r>
              <a:rPr lang="th-TH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ผู้วิจารณ์ต้องวิจารณ์ในฐานะว่าละครประเภทนี้เป็น </a:t>
            </a:r>
            <a:r>
              <a:rPr lang="en-US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Melodrama</a:t>
            </a:r>
            <a:r>
              <a:rPr lang="th-TH" altLang="en-TH" sz="4000">
                <a:latin typeface="Cordia New" panose="020B0304020202020204" pitchFamily="34" charset="-34"/>
                <a:cs typeface="Cordia New" panose="020B0304020202020204" pitchFamily="34" charset="-34"/>
              </a:rPr>
              <a:t>  </a:t>
            </a:r>
            <a:r>
              <a:rPr lang="th-TH" altLang="en-TH" sz="4000">
                <a:solidFill>
                  <a:schemeClr val="accent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มิใช่นำเอากฎเกณฑ์ของแทรจิดี หรือละครประเภทอื่นมาเป็นบรรทัดฐาน  แล้วสรุปเอาง่ายๆ ว่าละครนี้ไร้คุณค่า (สดใส, พ.ศ. 2531, หน้า 55)</a:t>
            </a:r>
            <a:endParaRPr lang="th-TH" altLang="en-TH" sz="40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33476" name="Rectangle 4">
            <a:extLst>
              <a:ext uri="{FF2B5EF4-FFF2-40B4-BE49-F238E27FC236}">
                <a16:creationId xmlns:a16="http://schemas.microsoft.com/office/drawing/2014/main" id="{12A18475-483E-32F1-60D8-3F4BDEE54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233477" name="Rectangle 5">
            <a:extLst>
              <a:ext uri="{FF2B5EF4-FFF2-40B4-BE49-F238E27FC236}">
                <a16:creationId xmlns:a16="http://schemas.microsoft.com/office/drawing/2014/main" id="{2D893FE4-F0EE-5DC0-B6A3-5609BD4C1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 b="1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4" grpId="0" autoUpdateAnimBg="0"/>
      <p:bldP spid="233476" grpId="0" autoUpdateAnimBg="0"/>
      <p:bldP spid="233477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>
            <a:extLst>
              <a:ext uri="{FF2B5EF4-FFF2-40B4-BE49-F238E27FC236}">
                <a16:creationId xmlns:a16="http://schemas.microsoft.com/office/drawing/2014/main" id="{55AD496B-30BF-4285-34A1-DD44909D8325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990600" y="609600"/>
            <a:ext cx="7772400" cy="990600"/>
          </a:xfrm>
        </p:spPr>
        <p:txBody>
          <a:bodyPr/>
          <a:lstStyle/>
          <a:p>
            <a:pPr algn="ctr"/>
            <a:r>
              <a:rPr lang="th-TH" altLang="en-TH" b="1">
                <a:solidFill>
                  <a:srgbClr val="3366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ประวัติความเป็นมาของละครเมโลดรามา</a:t>
            </a:r>
          </a:p>
        </p:txBody>
      </p:sp>
      <p:sp>
        <p:nvSpPr>
          <p:cNvPr id="131074" name="Rectangle 3">
            <a:extLst>
              <a:ext uri="{FF2B5EF4-FFF2-40B4-BE49-F238E27FC236}">
                <a16:creationId xmlns:a16="http://schemas.microsoft.com/office/drawing/2014/main" id="{228A08D2-851A-5F20-DACC-4DECAA5C76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828800"/>
            <a:ext cx="77724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ได้รับอิทธิพลจากละครเซนติเมนตัล  ใน </a:t>
            </a:r>
            <a:r>
              <a:rPr lang="en-US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C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.18  ที่เน้นอารมณ์อ่อนไหว  ตัวละครน่าเห็นใจ  ตัวเอกดีทุกประการ  และจบลงด้วยสุข</a:t>
            </a:r>
          </a:p>
          <a:p>
            <a:pPr>
              <a:lnSpc>
                <a:spcPct val="90000"/>
              </a:lnSpc>
            </a:pP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 คำว่า </a:t>
            </a:r>
            <a:r>
              <a:rPr lang="en-US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Melo 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หมายถึง ดนตรี และ </a:t>
            </a:r>
            <a:r>
              <a:rPr lang="en-US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Drama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 แปลว่า ละคร</a:t>
            </a:r>
            <a:r>
              <a:rPr lang="en-US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  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แรกเริ่มนั้นละครประเภทนี้จะแสดงโดยใช้ดนตรีช่วยเร้าอารมณ์ในฉากต่างๆ (เหมือน </a:t>
            </a:r>
            <a:r>
              <a:rPr lang="en-US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background music 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ในละคร</a:t>
            </a:r>
            <a:r>
              <a:rPr lang="en-US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TV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 หรือหนังในปัจจุบัน)  </a:t>
            </a:r>
            <a:r>
              <a:rPr lang="th-TH" altLang="en-TH" sz="3600">
                <a:solidFill>
                  <a:schemeClr val="accent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แรกๆ เมโลดรามานิยมแทรกการ้องเพลงและเต้นรำด้วย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35524" name="Rectangle 4">
            <a:extLst>
              <a:ext uri="{FF2B5EF4-FFF2-40B4-BE49-F238E27FC236}">
                <a16:creationId xmlns:a16="http://schemas.microsoft.com/office/drawing/2014/main" id="{77E1E37E-F23F-C50F-55B9-D415ADDC8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235525" name="Rectangle 5">
            <a:extLst>
              <a:ext uri="{FF2B5EF4-FFF2-40B4-BE49-F238E27FC236}">
                <a16:creationId xmlns:a16="http://schemas.microsoft.com/office/drawing/2014/main" id="{E0FCF0CC-021B-C932-F96A-D97CF9892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 b="1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2" grpId="0" autoUpdateAnimBg="0"/>
      <p:bldP spid="235524" grpId="0" autoUpdateAnimBg="0"/>
      <p:bldP spid="235525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CF9347A3-A8B1-8058-EB69-9DA9AACF082F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altLang="en-TH" b="1">
                <a:solidFill>
                  <a:srgbClr val="3366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ประวัติความเป็นมาของละครเมโลดรามา</a:t>
            </a:r>
          </a:p>
        </p:txBody>
      </p:sp>
      <p:sp>
        <p:nvSpPr>
          <p:cNvPr id="133122" name="Rectangle 3">
            <a:extLst>
              <a:ext uri="{FF2B5EF4-FFF2-40B4-BE49-F238E27FC236}">
                <a16:creationId xmlns:a16="http://schemas.microsoft.com/office/drawing/2014/main" id="{06169291-F0DD-6432-6743-F3E689B129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828800"/>
            <a:ext cx="7772400" cy="44958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 เริ่มต้นที่ประเทศเยอรมันนี และฝรั่งเศส  โดยนักเขียน 2 คนผู้บุกเบิก..</a:t>
            </a:r>
          </a:p>
          <a:p>
            <a:r>
              <a:rPr lang="th-TH" altLang="en-TH">
                <a:solidFill>
                  <a:schemeClr val="accent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ออกัส ฟรีดริช เฟอรดีนันด์ ฟอน คอทเซอบูอี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altLang="en-TH">
                <a:latin typeface="Cordia New" panose="020B0304020202020204" pitchFamily="34" charset="-34"/>
                <a:cs typeface="Cordia New" panose="020B0304020202020204" pitchFamily="34" charset="-34"/>
              </a:rPr>
              <a:t>(August Friedrich Ferdinand von Kotzebue, 1761-1819) 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 เป็นชาวเยอรมัน  เขียนละครกว่า 200 เรื่อง  แบบเร้าอารมณ์  เรียกเสียงหัวเราะและน้ำตา  ปะปนด้วยปรัชญาตื้นๆ  และเทคนิคดตื่นตาตื่นใจ  </a:t>
            </a:r>
          </a:p>
          <a:p>
            <a:r>
              <a:rPr lang="th-TH" altLang="en-TH">
                <a:solidFill>
                  <a:schemeClr val="accent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จิลแบร์ เดอ พิเซเรกูร์ท 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(</a:t>
            </a:r>
            <a:r>
              <a:rPr lang="en-US" altLang="en-TH">
                <a:latin typeface="Cordia New" panose="020B0304020202020204" pitchFamily="34" charset="-34"/>
                <a:cs typeface="Cordia New" panose="020B0304020202020204" pitchFamily="34" charset="-34"/>
              </a:rPr>
              <a:t>Gilbert de Pixerecourt, 1773 - 1844)  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เป็นชาวฝรั่งเศส   เขาเขียนละครสำหรับคนดูในสมัยนั้น ซึ่งเป็นกรรมกรและไม่มีการศึกษา  เรื่องเข้าใจง่าย และตายตัว </a:t>
            </a:r>
          </a:p>
        </p:txBody>
      </p:sp>
      <p:sp>
        <p:nvSpPr>
          <p:cNvPr id="237572" name="Rectangle 4">
            <a:extLst>
              <a:ext uri="{FF2B5EF4-FFF2-40B4-BE49-F238E27FC236}">
                <a16:creationId xmlns:a16="http://schemas.microsoft.com/office/drawing/2014/main" id="{70026C0E-AEE0-2B34-AB2B-CAF170065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237573" name="Rectangle 5">
            <a:extLst>
              <a:ext uri="{FF2B5EF4-FFF2-40B4-BE49-F238E27FC236}">
                <a16:creationId xmlns:a16="http://schemas.microsoft.com/office/drawing/2014/main" id="{0CE8E4A9-9C80-2E0C-253F-5762A1C37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 b="1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0" grpId="0" autoUpdateAnimBg="0"/>
      <p:bldP spid="237572" grpId="0" autoUpdateAnimBg="0"/>
      <p:bldP spid="237573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:a16="http://schemas.microsoft.com/office/drawing/2014/main" id="{942006F5-1288-C522-BEE7-738BD10F269F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altLang="en-TH" b="1">
                <a:solidFill>
                  <a:srgbClr val="3366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ประวัติความเป็นมาของละครเมโลดรามา</a:t>
            </a:r>
          </a:p>
        </p:txBody>
      </p:sp>
      <p:sp>
        <p:nvSpPr>
          <p:cNvPr id="135170" name="Rectangle 3">
            <a:extLst>
              <a:ext uri="{FF2B5EF4-FFF2-40B4-BE49-F238E27FC236}">
                <a16:creationId xmlns:a16="http://schemas.microsoft.com/office/drawing/2014/main" id="{412A03BF-204B-0E04-DD19-C653841563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ต่อมามีนักเขียนแนวนี้อีกหลายร้อยหลายพันคน และเลียนแบบเทคนิคนี้ได้ง่าย ทำให้ชื่อของนักเขียน 2 คนหายไปจากวงการได้ง่ายเช่นกัน</a:t>
            </a:r>
            <a:endParaRPr lang="th-TH" altLang="en-TH">
              <a:solidFill>
                <a:schemeClr val="accent2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buFont typeface="Monotype Sorts" pitchFamily="2" charset="2"/>
              <a:buNone/>
            </a:pPr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39620" name="Rectangle 4">
            <a:extLst>
              <a:ext uri="{FF2B5EF4-FFF2-40B4-BE49-F238E27FC236}">
                <a16:creationId xmlns:a16="http://schemas.microsoft.com/office/drawing/2014/main" id="{F4E4CD3D-8101-403A-F2F0-BDFA8A184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239621" name="Rectangle 5">
            <a:extLst>
              <a:ext uri="{FF2B5EF4-FFF2-40B4-BE49-F238E27FC236}">
                <a16:creationId xmlns:a16="http://schemas.microsoft.com/office/drawing/2014/main" id="{352A47A7-EAB3-3735-E390-200F2DE14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 b="1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8" grpId="0" autoUpdateAnimBg="0"/>
      <p:bldP spid="239620" grpId="0" autoUpdateAnimBg="0"/>
      <p:bldP spid="23962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FCDBB8E-A25D-E7EA-68BA-38B4CC7916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028700"/>
            <a:ext cx="8015288" cy="4800600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5E5C8D72-840F-CDAC-5FB9-694A19992A57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altLang="en-TH" b="1">
                <a:solidFill>
                  <a:srgbClr val="3366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ประวัติความเป็นมาของละครเมโลดรามา</a:t>
            </a:r>
          </a:p>
        </p:txBody>
      </p:sp>
      <p:sp>
        <p:nvSpPr>
          <p:cNvPr id="137218" name="Rectangle 3">
            <a:extLst>
              <a:ext uri="{FF2B5EF4-FFF2-40B4-BE49-F238E27FC236}">
                <a16:creationId xmlns:a16="http://schemas.microsoft.com/office/drawing/2014/main" id="{C321C84D-FBF3-2C36-857F-7B112D2522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ในประเทศ</a:t>
            </a:r>
            <a:r>
              <a:rPr lang="th-TH" altLang="en-TH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อังกฤษ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  ละครเมโลดรามาก็เฟื่องฟูเช่นกัน ทั้งนี้เพราะ..</a:t>
            </a:r>
          </a:p>
          <a:p>
            <a:pPr>
              <a:lnSpc>
                <a:spcPct val="90000"/>
              </a:lnSpc>
            </a:pP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 สมัย </a:t>
            </a:r>
            <a:r>
              <a:rPr lang="en-US" altLang="en-TH">
                <a:latin typeface="Cordia New" panose="020B0304020202020204" pitchFamily="34" charset="-34"/>
                <a:cs typeface="Cordia New" panose="020B0304020202020204" pitchFamily="34" charset="-34"/>
              </a:rPr>
              <a:t>K.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ชาร์ลสที่ 2 </a:t>
            </a:r>
            <a:r>
              <a:rPr lang="en-US" altLang="en-TH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ได้พระราชทานสิทธิผูกขาดละครพูด </a:t>
            </a:r>
            <a:r>
              <a:rPr lang="en-US" altLang="en-TH">
                <a:latin typeface="Cordia New" panose="020B0304020202020204" pitchFamily="34" charset="-34"/>
                <a:cs typeface="Cordia New" panose="020B0304020202020204" pitchFamily="34" charset="-34"/>
              </a:rPr>
              <a:t>(drama)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 ให้โรงละครหลวงเพียง 3 แห่ง คือ ดรูรี เลน </a:t>
            </a:r>
            <a:r>
              <a:rPr lang="en-US" altLang="en-TH">
                <a:latin typeface="Cordia New" panose="020B0304020202020204" pitchFamily="34" charset="-34"/>
                <a:cs typeface="Cordia New" panose="020B0304020202020204" pitchFamily="34" charset="-34"/>
              </a:rPr>
              <a:t>(Drury Lane), 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โคเวนท์  การ์เดน</a:t>
            </a:r>
            <a:r>
              <a:rPr lang="en-US" altLang="en-TH">
                <a:latin typeface="Cordia New" panose="020B0304020202020204" pitchFamily="34" charset="-34"/>
                <a:cs typeface="Cordia New" panose="020B0304020202020204" pitchFamily="34" charset="-34"/>
              </a:rPr>
              <a:t> (Covent Garden), 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เดอะ เฮย์มาร์เกต</a:t>
            </a:r>
            <a:r>
              <a:rPr lang="en-US" altLang="en-TH">
                <a:latin typeface="Cordia New" panose="020B0304020202020204" pitchFamily="34" charset="-34"/>
                <a:cs typeface="Cordia New" panose="020B0304020202020204" pitchFamily="34" charset="-34"/>
              </a:rPr>
              <a:t> (The Haymarket)  </a:t>
            </a:r>
            <a:r>
              <a:rPr lang="en-US" altLang="en-TH">
                <a:solidFill>
                  <a:schemeClr val="accent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--- </a:t>
            </a:r>
            <a:r>
              <a:rPr lang="th-TH" altLang="en-TH">
                <a:solidFill>
                  <a:schemeClr val="accent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โดยเพิ่งจะยกเลิกเพมื่อปี 1843 –</a:t>
            </a:r>
          </a:p>
          <a:p>
            <a:pPr>
              <a:lnSpc>
                <a:spcPct val="90000"/>
              </a:lnSpc>
            </a:pPr>
            <a:r>
              <a:rPr lang="th-TH" altLang="en-TH">
                <a:solidFill>
                  <a:schemeClr val="accent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ดังนั้นเพื่อเป็นการเลี่ยงกฎหมายจึงนำละครที่ไม่ใช่ </a:t>
            </a:r>
            <a:r>
              <a:rPr lang="en-US" altLang="en-TH">
                <a:latin typeface="Cordia New" panose="020B0304020202020204" pitchFamily="34" charset="-34"/>
                <a:cs typeface="Cordia New" panose="020B0304020202020204" pitchFamily="34" charset="-34"/>
              </a:rPr>
              <a:t>drama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 มาจัดแสดง จึงใช้ชื่อว่าละคร </a:t>
            </a:r>
            <a:r>
              <a:rPr lang="en-US" altLang="en-TH">
                <a:latin typeface="Cordia New" panose="020B0304020202020204" pitchFamily="34" charset="-34"/>
                <a:cs typeface="Cordia New" panose="020B0304020202020204" pitchFamily="34" charset="-34"/>
              </a:rPr>
              <a:t>melodrama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 หรือละครประกอบเพลง  แถมเป็นการเอาใจคนดู  ซึ่งก็ดูง่าย และได้รับความนิยม</a:t>
            </a:r>
            <a:endParaRPr lang="th-TH" altLang="en-TH">
              <a:solidFill>
                <a:schemeClr val="accent2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41668" name="Rectangle 4">
            <a:extLst>
              <a:ext uri="{FF2B5EF4-FFF2-40B4-BE49-F238E27FC236}">
                <a16:creationId xmlns:a16="http://schemas.microsoft.com/office/drawing/2014/main" id="{E1B1C2C8-7E70-953E-7B05-05A464043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241669" name="Rectangle 5">
            <a:extLst>
              <a:ext uri="{FF2B5EF4-FFF2-40B4-BE49-F238E27FC236}">
                <a16:creationId xmlns:a16="http://schemas.microsoft.com/office/drawing/2014/main" id="{D3469158-E6EF-A9A1-FDF0-D9D9A1F01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 b="1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6" grpId="0" autoUpdateAnimBg="0"/>
      <p:bldP spid="241668" grpId="0" autoUpdateAnimBg="0"/>
      <p:bldP spid="241669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67718379-3619-35C1-2A10-6DBD9D5490A9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altLang="en-TH" b="1">
                <a:solidFill>
                  <a:srgbClr val="3366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อิทธิพลของละครเมโลดรามาต่อละครสูตรสำเร็จ</a:t>
            </a:r>
          </a:p>
        </p:txBody>
      </p:sp>
      <p:sp>
        <p:nvSpPr>
          <p:cNvPr id="139266" name="Rectangle 3">
            <a:extLst>
              <a:ext uri="{FF2B5EF4-FFF2-40B4-BE49-F238E27FC236}">
                <a16:creationId xmlns:a16="http://schemas.microsoft.com/office/drawing/2014/main" id="{F0EFF748-0EF2-0B57-9D42-D74043B081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 เมื่อเมโลดรามาพัฒนาสูงสุด</a:t>
            </a:r>
            <a:r>
              <a:rPr lang="en-US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จึงเกิดการพัฒนาเป็นละครสูตรสำเร็จโดยชาวฝรั่งเศส เรียกว่า  “ลา เพียส เบีง เฟท”</a:t>
            </a:r>
            <a:r>
              <a:rPr lang="en-US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 (la pièce – bien – faite) 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หรือแปลเป็นภาษาอังกฤษว่า </a:t>
            </a:r>
            <a:r>
              <a:rPr lang="en-US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well-made play  </a:t>
            </a:r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โดยนักเขียน 2 คน คือ  </a:t>
            </a:r>
            <a:r>
              <a:rPr lang="th-TH" altLang="en-TH" sz="3600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เออแชน – สครีป </a:t>
            </a:r>
            <a:r>
              <a:rPr lang="en-US" altLang="en-TH" sz="3600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(Eugene Scribe)  </a:t>
            </a:r>
            <a:r>
              <a:rPr lang="th-TH" altLang="en-TH" sz="3600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และ วิกตอเรียง  ซาร์ดู </a:t>
            </a:r>
            <a:r>
              <a:rPr lang="en-US" altLang="en-TH" sz="3600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(Victorien Sadou)</a:t>
            </a:r>
          </a:p>
          <a:p>
            <a:r>
              <a:rPr lang="th-TH" altLang="en-TH" sz="3600">
                <a:latin typeface="Cordia New" panose="020B0304020202020204" pitchFamily="34" charset="-34"/>
                <a:cs typeface="Cordia New" panose="020B0304020202020204" pitchFamily="34" charset="-34"/>
              </a:rPr>
              <a:t> สครีปสามารถผลิตละครได้รวดเร็วราวกับโรงงานอุตสาหกรรม  จุดมุ่งหมายคือเพื่อการค้า</a:t>
            </a:r>
            <a:endParaRPr lang="en-US" altLang="en-TH" sz="36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45764" name="Rectangle 4">
            <a:extLst>
              <a:ext uri="{FF2B5EF4-FFF2-40B4-BE49-F238E27FC236}">
                <a16:creationId xmlns:a16="http://schemas.microsoft.com/office/drawing/2014/main" id="{07A68689-3DCA-412C-E6F8-6EAE70AF0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245765" name="Rectangle 5">
            <a:extLst>
              <a:ext uri="{FF2B5EF4-FFF2-40B4-BE49-F238E27FC236}">
                <a16:creationId xmlns:a16="http://schemas.microsoft.com/office/drawing/2014/main" id="{BD2F106D-63CB-0992-7472-41C292B93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 b="1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2" grpId="0" autoUpdateAnimBg="0"/>
      <p:bldP spid="245764" grpId="0" autoUpdateAnimBg="0"/>
      <p:bldP spid="245765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>
            <a:extLst>
              <a:ext uri="{FF2B5EF4-FFF2-40B4-BE49-F238E27FC236}">
                <a16:creationId xmlns:a16="http://schemas.microsoft.com/office/drawing/2014/main" id="{D89BF39E-162A-EC1C-7B8B-5A830027A7C9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altLang="en-TH" b="1">
                <a:solidFill>
                  <a:srgbClr val="3366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การต่อต้านละครเมโลดรามา</a:t>
            </a:r>
          </a:p>
        </p:txBody>
      </p:sp>
      <p:sp>
        <p:nvSpPr>
          <p:cNvPr id="141314" name="Rectangle 3">
            <a:extLst>
              <a:ext uri="{FF2B5EF4-FFF2-40B4-BE49-F238E27FC236}">
                <a16:creationId xmlns:a16="http://schemas.microsoft.com/office/drawing/2014/main" id="{8C15DBDD-0E45-F559-8F63-D174FFA4F8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772400" cy="4876800"/>
          </a:xfrm>
        </p:spPr>
        <p:txBody>
          <a:bodyPr/>
          <a:lstStyle/>
          <a:p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ในที่สุดในปลาย </a:t>
            </a:r>
            <a:r>
              <a:rPr lang="en-US" altLang="en-TH">
                <a:latin typeface="Cordia New" panose="020B0304020202020204" pitchFamily="34" charset="-34"/>
                <a:cs typeface="Cordia New" panose="020B0304020202020204" pitchFamily="34" charset="-34"/>
              </a:rPr>
              <a:t>C.19 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มีกลุ่มปัญญาชนและนักศิลปะหลายวงการได้รณรงค์ต่อต้านเมโลดรามา</a:t>
            </a:r>
          </a:p>
          <a:p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มีการเรียกประชดละครเมโลดรามาที่โด่งดังของ ซาดู ว่า “ซาดูเดิลดัม” </a:t>
            </a:r>
            <a:r>
              <a:rPr lang="en-US" altLang="en-TH">
                <a:latin typeface="Cordia New" panose="020B0304020202020204" pitchFamily="34" charset="-34"/>
                <a:cs typeface="Cordia New" panose="020B0304020202020204" pitchFamily="34" charset="-34"/>
              </a:rPr>
              <a:t>(Sardoodledum) </a:t>
            </a:r>
            <a:endParaRPr lang="th-TH" altLang="en-TH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ผู้นำการปฏิรูปละครนี้ได้แก่ </a:t>
            </a:r>
            <a:r>
              <a:rPr lang="th-TH" altLang="en-TH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เอมิล โซล่า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altLang="en-TH">
                <a:latin typeface="Cordia New" panose="020B0304020202020204" pitchFamily="34" charset="-34"/>
                <a:cs typeface="Cordia New" panose="020B0304020202020204" pitchFamily="34" charset="-34"/>
              </a:rPr>
              <a:t>(Emile Zola) 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    </a:t>
            </a:r>
            <a:r>
              <a:rPr lang="th-TH" altLang="en-TH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เฮนริค      อิบเซน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altLang="en-TH">
                <a:latin typeface="Cordia New" panose="020B0304020202020204" pitchFamily="34" charset="-34"/>
                <a:cs typeface="Cordia New" panose="020B0304020202020204" pitchFamily="34" charset="-34"/>
              </a:rPr>
              <a:t>(Henrik Ibsen) </a:t>
            </a:r>
            <a:r>
              <a:rPr lang="th-TH" altLang="en-TH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ออกัส สตรินด์เบอร์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altLang="en-TH">
                <a:latin typeface="Cordia New" panose="020B0304020202020204" pitchFamily="34" charset="-34"/>
                <a:cs typeface="Cordia New" panose="020B0304020202020204" pitchFamily="34" charset="-34"/>
              </a:rPr>
              <a:t>(August Strindberg)  </a:t>
            </a:r>
            <a:r>
              <a:rPr lang="th-TH" altLang="en-TH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อังเดร  อองตวน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altLang="en-TH">
                <a:latin typeface="Cordia New" panose="020B0304020202020204" pitchFamily="34" charset="-34"/>
                <a:cs typeface="Cordia New" panose="020B0304020202020204" pitchFamily="34" charset="-34"/>
              </a:rPr>
              <a:t>(André Antoine)  </a:t>
            </a:r>
            <a:r>
              <a:rPr lang="th-TH" altLang="en-TH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จอร์จ เบอร์นาร์ด ชอว์</a:t>
            </a:r>
            <a:r>
              <a:rPr lang="en-US" altLang="en-TH">
                <a:latin typeface="Cordia New" panose="020B0304020202020204" pitchFamily="34" charset="-34"/>
                <a:cs typeface="Cordia New" panose="020B0304020202020204" pitchFamily="34" charset="-34"/>
              </a:rPr>
              <a:t>(George Bernard Shaw) </a:t>
            </a:r>
            <a:r>
              <a:rPr lang="th-TH" altLang="en-TH">
                <a:solidFill>
                  <a:srgbClr val="CC0099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คอนสแตนติน สตานิสลาฟสกี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altLang="en-TH">
                <a:latin typeface="Cordia New" panose="020B0304020202020204" pitchFamily="34" charset="-34"/>
                <a:cs typeface="Cordia New" panose="020B0304020202020204" pitchFamily="34" charset="-34"/>
              </a:rPr>
              <a:t>(Constantin Stanislavsky)</a:t>
            </a:r>
            <a:r>
              <a:rPr lang="th-TH" altLang="en-TH">
                <a:latin typeface="Cordia New" panose="020B0304020202020204" pitchFamily="34" charset="-34"/>
                <a:cs typeface="Cordia New" panose="020B0304020202020204" pitchFamily="34" charset="-34"/>
              </a:rPr>
              <a:t>  และเกิดละครสมัยใหม่ขึ้นในที่สุด</a:t>
            </a:r>
          </a:p>
        </p:txBody>
      </p:sp>
      <p:sp>
        <p:nvSpPr>
          <p:cNvPr id="260100" name="Rectangle 4">
            <a:extLst>
              <a:ext uri="{FF2B5EF4-FFF2-40B4-BE49-F238E27FC236}">
                <a16:creationId xmlns:a16="http://schemas.microsoft.com/office/drawing/2014/main" id="{AA5C72AB-D847-0AB8-7D7C-6512378AF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>
              <a:solidFill>
                <a:schemeClr val="tx2"/>
              </a:solidFill>
            </a:endParaRPr>
          </a:p>
        </p:txBody>
      </p:sp>
      <p:sp>
        <p:nvSpPr>
          <p:cNvPr id="260101" name="Rectangle 5">
            <a:extLst>
              <a:ext uri="{FF2B5EF4-FFF2-40B4-BE49-F238E27FC236}">
                <a16:creationId xmlns:a16="http://schemas.microsoft.com/office/drawing/2014/main" id="{8E17435B-6304-07AF-7E1B-DBAD66D40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Cordia New" panose="020B0304020202020204" pitchFamily="34" charset="-34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TH" sz="4400" b="1"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0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0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0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0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8" grpId="0" autoUpdateAnimBg="0"/>
      <p:bldP spid="260100" grpId="0" autoUpdateAnimBg="0"/>
      <p:bldP spid="260101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le 1">
            <a:extLst>
              <a:ext uri="{FF2B5EF4-FFF2-40B4-BE49-F238E27FC236}">
                <a16:creationId xmlns:a16="http://schemas.microsoft.com/office/drawing/2014/main" id="{0700BE33-7970-970B-6E9A-531133854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en-TH">
                <a:latin typeface="Cordia New" panose="020B0304020202020204" pitchFamily="34" charset="-34"/>
              </a:rPr>
              <a:t>ละครเมโลดรามาในยุคปัจจุบัน</a:t>
            </a:r>
            <a:endParaRPr lang="en-TH" altLang="en-TH">
              <a:latin typeface="Cordia New" panose="020B0304020202020204" pitchFamily="34" charset="-34"/>
            </a:endParaRPr>
          </a:p>
        </p:txBody>
      </p:sp>
      <p:pic>
        <p:nvPicPr>
          <p:cNvPr id="143362" name="Picture 2" descr="นี่แหละ! 6 ความรักฉบับละครไทย น้ำเน่าแค่ไหนก็ได้ข้อคิด | Dek-D.com">
            <a:extLst>
              <a:ext uri="{FF2B5EF4-FFF2-40B4-BE49-F238E27FC236}">
                <a16:creationId xmlns:a16="http://schemas.microsoft.com/office/drawing/2014/main" id="{9E822744-5ACE-FD66-22D2-A580180AD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587500"/>
            <a:ext cx="71120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itle 1">
            <a:extLst>
              <a:ext uri="{FF2B5EF4-FFF2-40B4-BE49-F238E27FC236}">
                <a16:creationId xmlns:a16="http://schemas.microsoft.com/office/drawing/2014/main" id="{36273673-95EA-E03E-77E6-E1C29F5455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95275"/>
            <a:ext cx="7772400" cy="1143000"/>
          </a:xfrm>
        </p:spPr>
        <p:txBody>
          <a:bodyPr/>
          <a:lstStyle/>
          <a:p>
            <a:r>
              <a:rPr lang="th-TH" altLang="en-TH">
                <a:latin typeface="Cordia New" panose="020B0304020202020204" pitchFamily="34" charset="-34"/>
              </a:rPr>
              <a:t>ละคร ล้อเลียน ละครเมโลดรามาในยุคปัจจุบัน</a:t>
            </a:r>
            <a:endParaRPr lang="en-TH" altLang="en-TH">
              <a:latin typeface="Cordia New" panose="020B0304020202020204" pitchFamily="34" charset="-34"/>
            </a:endParaRPr>
          </a:p>
        </p:txBody>
      </p:sp>
      <p:pic>
        <p:nvPicPr>
          <p:cNvPr id="144386" name="Picture 2" descr="มาแล้ว !! ตัวอย่างซีรี่ส์ตลกเสียดสีละครน้ำเน่าไทย น้ำตากามเทพ">
            <a:extLst>
              <a:ext uri="{FF2B5EF4-FFF2-40B4-BE49-F238E27FC236}">
                <a16:creationId xmlns:a16="http://schemas.microsoft.com/office/drawing/2014/main" id="{E0FA8905-410D-9BDF-376D-041442E0C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503363"/>
            <a:ext cx="3524250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le 1">
            <a:extLst>
              <a:ext uri="{FF2B5EF4-FFF2-40B4-BE49-F238E27FC236}">
                <a16:creationId xmlns:a16="http://schemas.microsoft.com/office/drawing/2014/main" id="{C5D2808F-33E4-5135-C81A-A24D9A93C7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95275"/>
            <a:ext cx="7772400" cy="1143000"/>
          </a:xfrm>
        </p:spPr>
        <p:txBody>
          <a:bodyPr/>
          <a:lstStyle/>
          <a:p>
            <a:r>
              <a:rPr lang="th-TH" altLang="en-TH">
                <a:latin typeface="Cordia New" panose="020B0304020202020204" pitchFamily="34" charset="-34"/>
              </a:rPr>
              <a:t>เหมือนๆ จะเมโล แต่ไม่ เมโล</a:t>
            </a:r>
            <a:endParaRPr lang="en-TH" altLang="en-TH">
              <a:latin typeface="Cordia New" panose="020B0304020202020204" pitchFamily="34" charset="-34"/>
            </a:endParaRPr>
          </a:p>
        </p:txBody>
      </p:sp>
      <p:pic>
        <p:nvPicPr>
          <p:cNvPr id="145410" name="Picture 2" descr="ตอนนี้ละครน้ำเน่ามาแรงเหลือเกิน.เพื่อนๆดูเรื่องอะไรกันบ้าง">
            <a:extLst>
              <a:ext uri="{FF2B5EF4-FFF2-40B4-BE49-F238E27FC236}">
                <a16:creationId xmlns:a16="http://schemas.microsoft.com/office/drawing/2014/main" id="{091BA981-A237-CA78-5BB0-B2C2FC327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563688"/>
            <a:ext cx="4410075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1" name="Picture 4" descr="นิยายไทยรัฐ อ่านเรื่องย่อละคร ช่อง 3 ช่อง 7 และช่องอื่นๆ ทุกช่อง |  ไทยรัฐออนไลน์">
            <a:extLst>
              <a:ext uri="{FF2B5EF4-FFF2-40B4-BE49-F238E27FC236}">
                <a16:creationId xmlns:a16="http://schemas.microsoft.com/office/drawing/2014/main" id="{5EA44585-CC0E-B4B9-5D7B-16D392AFB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86200"/>
            <a:ext cx="46053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2" name="Picture 6" descr="ทองเนื้อเก้า">
            <a:extLst>
              <a:ext uri="{FF2B5EF4-FFF2-40B4-BE49-F238E27FC236}">
                <a16:creationId xmlns:a16="http://schemas.microsoft.com/office/drawing/2014/main" id="{E2043934-1DA3-119D-7662-F607BB08E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563688"/>
            <a:ext cx="41656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AC23823E-DECA-95BA-65BB-67C3BF5A36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TH" altLang="en-TH">
              <a:latin typeface="Cordia New" panose="020B0304020202020204" pitchFamily="34" charset="-34"/>
            </a:endParaRPr>
          </a:p>
        </p:txBody>
      </p:sp>
      <p:pic>
        <p:nvPicPr>
          <p:cNvPr id="29698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B44E6EA0-D7AC-FC12-3B5C-AA498E6F96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813" y="433388"/>
            <a:ext cx="8231187" cy="491172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Content Placeholder 4" descr="A picture containing text, crowd&#10;&#10;Description automatically generated">
            <a:extLst>
              <a:ext uri="{FF2B5EF4-FFF2-40B4-BE49-F238E27FC236}">
                <a16:creationId xmlns:a16="http://schemas.microsoft.com/office/drawing/2014/main" id="{30F0EBC5-66EA-5A59-B49E-9B450F781E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5"/>
          <a:stretch>
            <a:fillRect/>
          </a:stretch>
        </p:blipFill>
        <p:spPr>
          <a:xfrm>
            <a:off x="533400" y="685800"/>
            <a:ext cx="8329613" cy="2590800"/>
          </a:xfrm>
        </p:spPr>
      </p:pic>
      <p:pic>
        <p:nvPicPr>
          <p:cNvPr id="30722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71586429-D049-48A0-719F-B0E601ECF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2"/>
          <a:stretch>
            <a:fillRect/>
          </a:stretch>
        </p:blipFill>
        <p:spPr bwMode="auto">
          <a:xfrm>
            <a:off x="441325" y="3886200"/>
            <a:ext cx="8407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OTEBOOK">
  <a:themeElements>
    <a:clrScheme name="NOTEBOOK 1">
      <a:dk1>
        <a:srgbClr val="402000"/>
      </a:dk1>
      <a:lt1>
        <a:srgbClr val="FBFAE2"/>
      </a:lt1>
      <a:dk2>
        <a:srgbClr val="996633"/>
      </a:dk2>
      <a:lt2>
        <a:srgbClr val="A08366"/>
      </a:lt2>
      <a:accent1>
        <a:srgbClr val="CE9964"/>
      </a:accent1>
      <a:accent2>
        <a:srgbClr val="CD3333"/>
      </a:accent2>
      <a:accent3>
        <a:srgbClr val="FDFCEE"/>
      </a:accent3>
      <a:accent4>
        <a:srgbClr val="351A00"/>
      </a:accent4>
      <a:accent5>
        <a:srgbClr val="E3CAB8"/>
      </a:accent5>
      <a:accent6>
        <a:srgbClr val="BA2D2D"/>
      </a:accent6>
      <a:hlink>
        <a:srgbClr val="9A7F32"/>
      </a:hlink>
      <a:folHlink>
        <a:srgbClr val="ECA07A"/>
      </a:folHlink>
    </a:clrScheme>
    <a:fontScheme name="NOTEBOOK">
      <a:majorFont>
        <a:latin typeface="Angsana New"/>
        <a:ea typeface=""/>
        <a:cs typeface=""/>
      </a:majorFont>
      <a:minorFont>
        <a:latin typeface="Angsana N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ngsana New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ngsana New" charset="0"/>
          </a:defRPr>
        </a:defPPr>
      </a:lstStyle>
    </a:lnDef>
  </a:objectDefaults>
  <a:extraClrSchemeLst>
    <a:extraClrScheme>
      <a:clrScheme name="NOTEBOOK 1">
        <a:dk1>
          <a:srgbClr val="402000"/>
        </a:dk1>
        <a:lt1>
          <a:srgbClr val="FBFAE2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2">
        <a:dk1>
          <a:srgbClr val="402000"/>
        </a:dk1>
        <a:lt1>
          <a:srgbClr val="FFFFFF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4">
        <a:dk1>
          <a:srgbClr val="1C1C1C"/>
        </a:dk1>
        <a:lt1>
          <a:srgbClr val="FFFFFF"/>
        </a:lt1>
        <a:dk2>
          <a:srgbClr val="000066"/>
        </a:dk2>
        <a:lt2>
          <a:srgbClr val="666699"/>
        </a:lt2>
        <a:accent1>
          <a:srgbClr val="FF5050"/>
        </a:accent1>
        <a:accent2>
          <a:srgbClr val="009999"/>
        </a:accent2>
        <a:accent3>
          <a:srgbClr val="FFFFFF"/>
        </a:accent3>
        <a:accent4>
          <a:srgbClr val="161616"/>
        </a:accent4>
        <a:accent5>
          <a:srgbClr val="FFB3B3"/>
        </a:accent5>
        <a:accent6>
          <a:srgbClr val="008A8A"/>
        </a:accent6>
        <a:hlink>
          <a:srgbClr val="3366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2038</TotalTime>
  <Words>3101</Words>
  <Application>Microsoft Macintosh PowerPoint</Application>
  <PresentationFormat>On-screen Show (4:3)</PresentationFormat>
  <Paragraphs>186</Paragraphs>
  <Slides>75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3" baseType="lpstr">
      <vt:lpstr>Angsana New</vt:lpstr>
      <vt:lpstr>ＭＳ Ｐゴシック</vt:lpstr>
      <vt:lpstr>Arial</vt:lpstr>
      <vt:lpstr>Cordia New</vt:lpstr>
      <vt:lpstr>Monotype Sorts</vt:lpstr>
      <vt:lpstr>Chalkboard</vt:lpstr>
      <vt:lpstr>NOTEBOOK</vt:lpstr>
      <vt:lpstr>Microsoft Photo Editor 3.0 Photo</vt:lpstr>
      <vt:lpstr>ละครในศตวรรษที่ 18 และ 19</vt:lpstr>
      <vt:lpstr>ศตวรรษที่ 18</vt:lpstr>
      <vt:lpstr>โลกทัศน์แบบภูมิธรรม </vt:lpstr>
      <vt:lpstr>โลกทัศน์แบบภูมิธรรม </vt:lpstr>
      <vt:lpstr>โลกทัศน์แบบภูมิธรรม </vt:lpstr>
      <vt:lpstr>โลกทัศน์แบบภูมิธรรม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ข้อมูลทางประวัติศาสตร์</vt:lpstr>
      <vt:lpstr>ข้อมูลทางประวัติศาสตร์</vt:lpstr>
      <vt:lpstr>ข้อมูลทางประวัติศาสตร์</vt:lpstr>
      <vt:lpstr>ข้อมูลทางประวัติศาสตร์</vt:lpstr>
      <vt:lpstr>ข้อมูลพื้นฐาน</vt:lpstr>
      <vt:lpstr>ข้อมูลพื้นฐาน</vt:lpstr>
      <vt:lpstr>PowerPoint Presentation</vt:lpstr>
      <vt:lpstr>PowerPoint Presentation</vt:lpstr>
      <vt:lpstr> ละครเซ็นติเมนตัล (Sentimental Drama)</vt:lpstr>
      <vt:lpstr> ละครเซ็นติเมนตัล (Sentimental Drama)</vt:lpstr>
      <vt:lpstr> ละครเซ็นติเมนตัล (Sentimental Drama)</vt:lpstr>
      <vt:lpstr> ละครเซ็นติเมนตัล (Sentimental Drama)</vt:lpstr>
      <vt:lpstr> นักเขียนบทละครเซ็นติเมนตัล </vt:lpstr>
      <vt:lpstr> นักเขียนบทละครเซ็นติเมนตัล </vt:lpstr>
      <vt:lpstr> นักเขียนบทละครเซ็นติเมนตัล </vt:lpstr>
      <vt:lpstr>PowerPoint Presentation</vt:lpstr>
      <vt:lpstr>PowerPoint Presentation</vt:lpstr>
      <vt:lpstr>PowerPoint Presentation</vt:lpstr>
      <vt:lpstr>ละครในศตวรรษที่ 19</vt:lpstr>
      <vt:lpstr>PowerPoint Presentation</vt:lpstr>
      <vt:lpstr>PowerPoint Presentation</vt:lpstr>
      <vt:lpstr>PowerPoint Presentation</vt:lpstr>
      <vt:lpstr>ละครในศตวรรษที่ 19</vt:lpstr>
      <vt:lpstr>ลัทธิโรแมนติก (Romanticism)</vt:lpstr>
      <vt:lpstr>แนวคิดของลัทธิโรแมนติก (Romanticism)</vt:lpstr>
      <vt:lpstr>แนวคิดของลัทธิโรแมนติก (Romanticism)</vt:lpstr>
      <vt:lpstr>แนวคิดของลัทธิโรแมนติก (Romanticism)</vt:lpstr>
      <vt:lpstr>แนวคิดของลัทธิโรแมนติก (Romanticism)</vt:lpstr>
      <vt:lpstr>ทัศนศิลป์แบบโรแมนติก</vt:lpstr>
      <vt:lpstr>ทัศนศิลป์แบบโรแมนติก</vt:lpstr>
      <vt:lpstr>ทัศนศิลป์แบบโรแมนติก</vt:lpstr>
      <vt:lpstr>ทัศนศิลป์แบบโรแมนติก</vt:lpstr>
      <vt:lpstr>เปรียบเทียบงานทัศนศิลป์แบบโรแมนติก   และนีโอคลาสสิค</vt:lpstr>
      <vt:lpstr>ละครแบบโรแมนติก (Romantic Drama)</vt:lpstr>
      <vt:lpstr>ละครแบบโรแมนติก (Romantic Drama)</vt:lpstr>
      <vt:lpstr>วิกเตอร์ อูโก ให้นิยามทฤษฎีของละครโรแมนติก </vt:lpstr>
      <vt:lpstr>PowerPoint Presentation</vt:lpstr>
      <vt:lpstr>วิกเตอร์ อูโก  ตั้งลักษณะสำคัญแบบโรแมนติกไว้</vt:lpstr>
      <vt:lpstr>วิกเตอร์ อูโก ตั้งลักษณะสำคัญแบบโรแมนติกไว้ ดังนี้</vt:lpstr>
      <vt:lpstr>วิกเตอร์ อูโก ตั้งลักษณะสำคัญแบบโรแมนติกไว้ ดังนี้</vt:lpstr>
      <vt:lpstr>วิกเตอร์ อูโก ตั้งลักษณะสำคัญแบบโรแมนติกไว้ ดังนี้</vt:lpstr>
      <vt:lpstr>วิกเตอร์ อูโก ตั้งลักษณะสำคัญแบบโรแมนติกไว้ ดังนี้</vt:lpstr>
      <vt:lpstr>ละครของ วิกเตอร์ อูโก เรื่อง แอร์นานี (Hernani)</vt:lpstr>
      <vt:lpstr>ละครโรแมนติกในยุคปัจจุบัน</vt:lpstr>
      <vt:lpstr>ละครโรแมนติกในยุคปัจจุบัน</vt:lpstr>
      <vt:lpstr>ละครเมโลดรามา</vt:lpstr>
      <vt:lpstr>ลักษณะของละครเมโลดรามา</vt:lpstr>
      <vt:lpstr>ลักษณะของละครเมโลดรามา</vt:lpstr>
      <vt:lpstr>ลักษณะของละครเมโลดรามา</vt:lpstr>
      <vt:lpstr>คำวิพากษ์วิจารณ์ถึงละครเมโลดรามา</vt:lpstr>
      <vt:lpstr>ข้อดีของละครเมโลดรามา</vt:lpstr>
      <vt:lpstr>ข้อระวังในการวิจารณ์เมโลดรามา</vt:lpstr>
      <vt:lpstr>ประวัติความเป็นมาของละครเมโลดรามา</vt:lpstr>
      <vt:lpstr>ประวัติความเป็นมาของละครเมโลดรามา</vt:lpstr>
      <vt:lpstr>ประวัติความเป็นมาของละครเมโลดรามา</vt:lpstr>
      <vt:lpstr>ประวัติความเป็นมาของละครเมโลดรามา</vt:lpstr>
      <vt:lpstr>อิทธิพลของละครเมโลดรามาต่อละครสูตรสำเร็จ</vt:lpstr>
      <vt:lpstr>การต่อต้านละครเมโลดรามา</vt:lpstr>
      <vt:lpstr>ละครเมโลดรามาในยุคปัจจุบัน</vt:lpstr>
      <vt:lpstr>ละคร ล้อเลียน ละครเมโลดรามาในยุคปัจจุบัน</vt:lpstr>
      <vt:lpstr>เหมือนๆ จะเมโล แต่ไม่ เมโล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ละครยุคกลาง</dc:title>
  <dc:creator>Chutima Maneewattana</dc:creator>
  <cp:lastModifiedBy>CHUTIMA  MANEEWATTANA  PLENGKHOM</cp:lastModifiedBy>
  <cp:revision>38</cp:revision>
  <cp:lastPrinted>2004-12-08T02:50:26Z</cp:lastPrinted>
  <dcterms:created xsi:type="dcterms:W3CDTF">2015-10-03T17:32:35Z</dcterms:created>
  <dcterms:modified xsi:type="dcterms:W3CDTF">2023-07-27T04:13:34Z</dcterms:modified>
</cp:coreProperties>
</file>