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1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8" r:id="rId40"/>
    <p:sldId id="309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FD6D7"/>
          </a:solidFill>
        </a:fill>
      </a:tcStyle>
    </a:wholeTbl>
    <a:band2H>
      <a:tcTxStyle/>
      <a:tcStyle>
        <a:tcBdr/>
        <a:fill>
          <a:solidFill>
            <a:srgbClr val="FFECEC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CC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CC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FFFCC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FFFCC">
              <a:alpha val="20000"/>
            </a:srgbClr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508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254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25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11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3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1900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6644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8753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5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9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0133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89254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9167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7964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7846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1F48819-DF81-254E-ACB6-24600E4A56B7}" type="datetimeFigureOut">
              <a:rPr lang="en-TH" smtClean="0"/>
              <a:t>27/7/2023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38735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n.wikipedia.org/wiki/Image:Nell_gwyn_peter_lely_c_1675.jpg" TargetMode="Externa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ละครในศตวรรษที่ 17  ละครนีโอคลาสสิค (Neoclassicism) ในฝรั่งเศส  ละครยุคคืนสู่ราชบัลลังก์ (Restoration)  ในอังกฤษ"/>
          <p:cNvSpPr txBox="1">
            <a:spLocks noGrp="1"/>
          </p:cNvSpPr>
          <p:nvPr>
            <p:ph type="title" idx="4294967295"/>
          </p:nvPr>
        </p:nvSpPr>
        <p:spPr>
          <a:xfrm>
            <a:off x="1117493" y="494057"/>
            <a:ext cx="7772400" cy="2743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704087">
              <a:defRPr sz="3080" b="1" i="0">
                <a:solidFill>
                  <a:srgbClr val="FFFFCC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ละครในศตวรรษที่</a:t>
            </a:r>
            <a:r>
              <a:rPr dirty="0">
                <a:solidFill>
                  <a:schemeClr val="bg2"/>
                </a:solidFill>
              </a:rPr>
              <a:t> 17 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ละครนีโอคลาสสิค</a:t>
            </a:r>
            <a:r>
              <a:rPr dirty="0">
                <a:solidFill>
                  <a:schemeClr val="bg2"/>
                </a:solidFill>
              </a:rPr>
              <a:t> (Neoclassicism) </a:t>
            </a:r>
            <a:r>
              <a:rPr dirty="0" err="1">
                <a:solidFill>
                  <a:schemeClr val="bg2"/>
                </a:solidFill>
              </a:rPr>
              <a:t>ในฝรั่งเศส</a:t>
            </a:r>
            <a:r>
              <a:rPr dirty="0">
                <a:solidFill>
                  <a:schemeClr val="bg2"/>
                </a:solidFill>
              </a:rPr>
              <a:t> 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ละครยุคคืนสู่ราชบัลลังก์</a:t>
            </a:r>
            <a:r>
              <a:rPr dirty="0">
                <a:solidFill>
                  <a:schemeClr val="bg2"/>
                </a:solidFill>
              </a:rPr>
              <a:t> (Restoration) 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ในอังกฤษ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98" name="โดย  ผู้ช่วยศาสตราจารย์ ดร.ชุติมา  มณีวัฒนา"/>
          <p:cNvSpPr txBox="1">
            <a:spLocks noGrp="1"/>
          </p:cNvSpPr>
          <p:nvPr>
            <p:ph type="body" sz="quarter" idx="4294967295"/>
          </p:nvPr>
        </p:nvSpPr>
        <p:spPr>
          <a:xfrm>
            <a:off x="1371600" y="5572125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"/>
            </a:pPr>
            <a:endParaRPr/>
          </a:p>
          <a:p>
            <a:pPr algn="ctr">
              <a:spcBef>
                <a:spcPts val="500"/>
              </a:spcBef>
              <a:buSzTx/>
              <a:buFont typeface="Monotype Sorts"/>
              <a:buNone/>
              <a:defRPr sz="2400" b="1"/>
            </a:pPr>
            <a:r>
              <a:t>โดย  ผู้ช่วยศาสตราจารย์ ดร.ชุติมา  มณีวัฒนา</a:t>
            </a:r>
          </a:p>
        </p:txBody>
      </p:sp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78" y="3125028"/>
            <a:ext cx="3522009" cy="255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88" y="3409981"/>
            <a:ext cx="4410505" cy="1989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. การแบ่งแยกประเภท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CC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9933FF"/>
                </a:solidFill>
              </a:defRPr>
            </a:lvl1pPr>
          </a:lstStyle>
          <a:p>
            <a:r>
              <a:t>1. การแบ่งแยกประเภทของละคร</a:t>
            </a:r>
          </a:p>
        </p:txBody>
      </p:sp>
      <p:sp>
        <p:nvSpPr>
          <p:cNvPr id="126" name="ละครที่นำแทรจิดี  มาผสมกับคอเมดี ถือว่าไร้ค่า  ไม่สมควร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Font typeface="Monotype Sorts"/>
              <a:buNone/>
              <a:defRPr sz="3600" b="1"/>
            </a:pPr>
            <a:r>
              <a:t> ละครที่นำแทรจิดี  มาผสมกับคอเมดี ถือว่าไร้ค่า  ไม่สมควร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/>
            </a:pPr>
            <a:r>
              <a:t>นำมาวิพากษ์วิจารณ์  เพราะไม่ถึงระดับมาตรฐานที่ยอมรับกัน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09600"/>
            <a:ext cx="7543800" cy="5695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762000"/>
            <a:ext cx="5129213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404812"/>
            <a:ext cx="4876800" cy="198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692150"/>
            <a:ext cx="7607301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0" y="661987"/>
            <a:ext cx="5289550" cy="6119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2.จุดมุ่งหมาย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0066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00FF00"/>
                </a:solidFill>
              </a:defRPr>
            </a:lvl1pPr>
          </a:lstStyle>
          <a:p>
            <a:r>
              <a:t>2.จุดมุ่งหมายของละคร </a:t>
            </a:r>
          </a:p>
        </p:txBody>
      </p:sp>
      <p:sp>
        <p:nvSpPr>
          <p:cNvPr id="138" name="เดิมทีการศึกษาด้านมนุษยศาสตร์ถูกมองว่าเป็นเรื่องงมงายไร้เหตุผล  แต่เมื่อวรรณคดีเฟื่องฟู คนจึงต้องการลบล้างความเชื่อดังกล่าว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2613" indent="-332613" defTabSz="886968">
              <a:spcBef>
                <a:spcPts val="600"/>
              </a:spcBef>
              <a:buChar char=""/>
              <a:defRPr sz="2716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</a:t>
            </a:r>
            <a:r>
              <a:rPr dirty="0" err="1"/>
              <a:t>เดิมทีการศึกษาด้านมนุษยศาสตร์ถูกมองว่าเป็นเรื่องงมงายไร้เหตุผล</a:t>
            </a:r>
            <a:r>
              <a:rPr dirty="0"/>
              <a:t>  </a:t>
            </a:r>
            <a:r>
              <a:rPr dirty="0" err="1"/>
              <a:t>แต่เมื่อวรรณคดีเฟื่องฟู</a:t>
            </a:r>
            <a:r>
              <a:rPr dirty="0"/>
              <a:t> </a:t>
            </a:r>
            <a:r>
              <a:rPr dirty="0" err="1"/>
              <a:t>คนจึงต้องการลบล้างความเชื่อดังกล่าว</a:t>
            </a:r>
            <a:endParaRPr dirty="0"/>
          </a:p>
          <a:p>
            <a:pPr marL="332613" indent="-332613" defTabSz="886968">
              <a:spcBef>
                <a:spcPts val="600"/>
              </a:spcBef>
              <a:buChar char=""/>
              <a:defRPr sz="2716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ละครจึงมีจุดมุ่งหมายที่จะสอนศีลธรรม</a:t>
            </a:r>
            <a:r>
              <a:rPr dirty="0"/>
              <a:t> </a:t>
            </a:r>
            <a:r>
              <a:rPr dirty="0" err="1"/>
              <a:t>พร้อมๆ</a:t>
            </a:r>
            <a:r>
              <a:rPr dirty="0"/>
              <a:t> </a:t>
            </a:r>
            <a:r>
              <a:rPr dirty="0" err="1"/>
              <a:t>กับการให้ความเพลิดเพลินแก่ผู้ชม</a:t>
            </a:r>
            <a:r>
              <a:rPr dirty="0"/>
              <a:t> </a:t>
            </a:r>
            <a:r>
              <a:rPr dirty="0">
                <a:solidFill>
                  <a:srgbClr val="FF0000"/>
                </a:solidFill>
                <a:highlight>
                  <a:srgbClr val="FFFF00"/>
                </a:highlight>
              </a:rPr>
              <a:t>(to teach and to please) </a:t>
            </a:r>
          </a:p>
          <a:p>
            <a:pPr marL="332613" indent="-332613" defTabSz="886968">
              <a:spcBef>
                <a:spcPts val="600"/>
              </a:spcBef>
              <a:buChar char=""/>
              <a:defRPr sz="2716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เพื่อให้การสอนได้ผลคนควรได้รับผลตามความเหมาะสม</a:t>
            </a:r>
            <a:r>
              <a:rPr dirty="0"/>
              <a:t> </a:t>
            </a:r>
            <a:r>
              <a:rPr dirty="0" err="1"/>
              <a:t>จึงเกิดคำว่า</a:t>
            </a:r>
            <a:r>
              <a:rPr dirty="0"/>
              <a:t> Poetic Justice (</a:t>
            </a:r>
            <a:r>
              <a:rPr dirty="0" err="1"/>
              <a:t>ความเที่ยงธรรมทางกวีนิพนธ์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2.จุดมุ่งหมาย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0066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00FF00"/>
                </a:solidFill>
              </a:defRPr>
            </a:lvl1pPr>
          </a:lstStyle>
          <a:p>
            <a:r>
              <a:t>2.จุดมุ่งหมายของละคร </a:t>
            </a:r>
          </a:p>
        </p:txBody>
      </p:sp>
      <p:sp>
        <p:nvSpPr>
          <p:cNvPr id="141" name="ดังนั้นในละคร แทรจิดี จะต้องแสดงให้เห็นผลลัพธ์อันน่ากลัวจากการตัดสินใจกระทำอันผิดพลาดของตัวละคร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"/>
              <a:defRPr>
                <a:latin typeface="Chalkboard"/>
                <a:ea typeface="Chalkboard"/>
                <a:cs typeface="Chalkboard"/>
                <a:sym typeface="Chalkboard"/>
              </a:defRPr>
            </a:pPr>
            <a:r>
              <a:t> ดังนั้นในละคร แทรจิดี จะต้องแสดงให้เห็นผลลัพธ์อันน่ากลัวจากการตัดสินใจกระทำอันผิดพลาดของตัวละคร</a:t>
            </a:r>
          </a:p>
          <a:p>
            <a:pPr>
              <a:lnSpc>
                <a:spcPct val="150000"/>
              </a:lnSpc>
              <a:buChar char=""/>
              <a:defRPr>
                <a:latin typeface="Chalkboard"/>
                <a:ea typeface="Chalkboard"/>
                <a:cs typeface="Chalkboard"/>
                <a:sym typeface="Chalkboard"/>
              </a:defRPr>
            </a:pPr>
            <a:r>
              <a:t>ส่วนคอเมดี ก็จะต้องเยาะเย้ย ล้อเลียนความประพฤติที่ควรจะหลีกเลี่ยง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. ความสมจริงในละคร (verisimilitude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295400"/>
          </a:xfrm>
          <a:prstGeom prst="rect">
            <a:avLst/>
          </a:prstGeom>
          <a:solidFill>
            <a:srgbClr val="FFCCFF"/>
          </a:solidFill>
        </p:spPr>
        <p:txBody>
          <a:bodyPr>
            <a:normAutofit/>
          </a:bodyPr>
          <a:lstStyle/>
          <a:p>
            <a:pPr algn="ctr" defTabSz="740663">
              <a:defRPr sz="3564"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ความสมจริงในละคร (verisimilitude)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44" name="Verisimilitude: all drama was to be “true to life.” Thus, because they were not observed in everyday life, such things as ghosts, apparitions, and supernatural events were forbidden.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9470" indent="-339470" defTabSz="905255">
              <a:lnSpc>
                <a:spcPct val="150000"/>
              </a:lnSpc>
              <a:spcBef>
                <a:spcPts val="500"/>
              </a:spcBef>
              <a:buChar char=""/>
              <a:defRPr sz="23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Verisimilitude: all drama was to be “true to life.” Thus, because they were not observed in everyday life, such things as ghosts, apparitions, and supernatural events were forbidden.</a:t>
            </a:r>
            <a:r>
              <a:rPr b="0"/>
              <a:t> </a:t>
            </a:r>
          </a:p>
          <a:p>
            <a:pPr marL="339470" indent="-339470" defTabSz="905255">
              <a:lnSpc>
                <a:spcPct val="150000"/>
              </a:lnSpc>
              <a:spcBef>
                <a:spcPts val="500"/>
              </a:spcBef>
              <a:buChar char=""/>
              <a:defRPr sz="23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ละครจะต้องดูเหมือนกับความเป็นจริง (ซึ่งไม่ได้หมายถึง “ความสมจริง” เหมือนกับละครสมัยปัจจุบัน)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3. ความสมจริงในละคร (verisimilitude)"/>
          <p:cNvSpPr txBox="1">
            <a:spLocks noGrp="1"/>
          </p:cNvSpPr>
          <p:nvPr>
            <p:ph type="title" idx="4294967295"/>
          </p:nvPr>
        </p:nvSpPr>
        <p:spPr>
          <a:xfrm>
            <a:off x="1371600" y="228600"/>
            <a:ext cx="7772400" cy="1295400"/>
          </a:xfrm>
          <a:prstGeom prst="rect">
            <a:avLst/>
          </a:prstGeom>
          <a:solidFill>
            <a:srgbClr val="FFCCFF"/>
          </a:solidFill>
        </p:spPr>
        <p:txBody>
          <a:bodyPr>
            <a:normAutofit/>
          </a:bodyPr>
          <a:lstStyle/>
          <a:p>
            <a:pPr algn="ctr" defTabSz="740663">
              <a:defRPr sz="3564"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ความสมจริงในละคร (verisimilitude)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47" name="ละครต้องการความเป็น เช่น ไม่มีเรื่องเพ้อฝัน ปาฏิหาริย์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har char=""/>
              <a:defRPr sz="2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ละครต้องการความเป็น เช่น ไม่มีเรื่องเพ้อฝัน ปาฏิหาริย์ 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"/>
              <a:defRPr sz="2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ความจริงเหล่านี้จะต้องเป็นสากล (generality)  คือเป็นจริงในทุกเวลา  ทุกสถานที่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"/>
              <a:defRPr sz="2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ไม่นิยมเสนอรายละเอียดปลีกย่อย หรือลักษณะเฉพาะบุคคล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4. ความเหมาะสม (decorum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99FFCC"/>
          </a:solidFill>
        </p:spPr>
        <p:txBody>
          <a:bodyPr>
            <a:normAutofit/>
          </a:bodyPr>
          <a:lstStyle/>
          <a:p>
            <a:pPr algn="ctr">
              <a:defRPr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4. ความเหมาะสม (decorum)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50" name="Decorum: a term which meant that all dramatic characters should behave in ways based on their age, profession, sex, rank, and the like. Each Character should follow this set behavior.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"/>
              <a:defRPr sz="2800" b="1" u="sng">
                <a:latin typeface="Chalkboard"/>
                <a:ea typeface="Chalkboard"/>
                <a:cs typeface="Chalkboard"/>
                <a:sym typeface="Chalkboard"/>
              </a:defRPr>
            </a:pPr>
            <a:r>
              <a:t>Decorum: a term which meant that all dramatic characters should behave in ways based on their age, profession, sex, rank, and the like. Each Character should follow this set behavior.</a:t>
            </a:r>
          </a:p>
          <a:p>
            <a:pPr>
              <a:buChar char=""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คือความเหมาะสมในด้านการสร้างตัวละคร</a:t>
            </a:r>
          </a:p>
          <a:p>
            <a:pPr>
              <a:buSzTx/>
              <a:buFont typeface="Monotype Sorts"/>
              <a:buNone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ความรู้พื้นฐานเกี่ยวกับละครยุคนีโอคลาสสิค ในฝรั่งเศส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</a:ln>
        </p:spPr>
        <p:txBody>
          <a:bodyPr>
            <a:noAutofit/>
          </a:bodyPr>
          <a:lstStyle/>
          <a:p>
            <a:pPr algn="ctr" defTabSz="768095">
              <a:defRPr sz="2351" b="1">
                <a:solidFill>
                  <a:schemeClr val="accent1"/>
                </a:solidFill>
              </a:defRPr>
            </a:pPr>
            <a:r>
              <a:rPr sz="3200" dirty="0" err="1">
                <a:solidFill>
                  <a:schemeClr val="bg2"/>
                </a:solidFill>
              </a:rPr>
              <a:t>ความรู้พื้นฐานเกี่ยวกับละครยุคนีโอคลาสสิค</a:t>
            </a:r>
            <a:br>
              <a:rPr sz="3200" dirty="0">
                <a:solidFill>
                  <a:schemeClr val="bg2"/>
                </a:solidFill>
              </a:rPr>
            </a:br>
            <a:r>
              <a:rPr sz="3200" dirty="0" err="1">
                <a:solidFill>
                  <a:schemeClr val="bg2"/>
                </a:solidFill>
              </a:rPr>
              <a:t>ในฝรั่งเศส</a:t>
            </a:r>
            <a:endParaRPr sz="3200" dirty="0">
              <a:solidFill>
                <a:schemeClr val="bg2"/>
              </a:solidFill>
            </a:endParaRPr>
          </a:p>
        </p:txBody>
      </p:sp>
      <p:sp>
        <p:nvSpPr>
          <p:cNvPr id="103" name="เกิดขึ้นในช่วงต้นศตวรรษที่ 17  (1625 - 1650)…"/>
          <p:cNvSpPr txBox="1">
            <a:spLocks noGrp="1"/>
          </p:cNvSpPr>
          <p:nvPr>
            <p:ph type="body" idx="4294967295"/>
          </p:nvPr>
        </p:nvSpPr>
        <p:spPr>
          <a:xfrm>
            <a:off x="1371600" y="2286000"/>
            <a:ext cx="7772400" cy="3810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เกิดขึ้นในช่วงต้นศตวรรษที่</a:t>
            </a:r>
            <a:r>
              <a:rPr dirty="0">
                <a:solidFill>
                  <a:schemeClr val="bg2"/>
                </a:solidFill>
              </a:rPr>
              <a:t> 17  (1625 - 1650)</a:t>
            </a: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ก่อนหน้านี้การละครฝรั่งเศสยังเป็นแบบยุคกลางมาโดยตลอดจนกระทั่งช่วงต้นศตวรรษที่ 17 </a:t>
            </a:r>
            <a:r>
              <a:rPr dirty="0" err="1">
                <a:solidFill>
                  <a:schemeClr val="bg2"/>
                </a:solidFill>
              </a:rPr>
              <a:t>นี้เอง</a:t>
            </a:r>
            <a:endParaRPr dirty="0">
              <a:solidFill>
                <a:schemeClr val="bg2"/>
              </a:solidFill>
            </a:endParaRP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สงครามกลางเมืองสงบ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การเมืองมั่นคงขึ้น</a:t>
            </a:r>
            <a:r>
              <a:rPr dirty="0">
                <a:solidFill>
                  <a:schemeClr val="bg2"/>
                </a:solidFill>
              </a:rPr>
              <a:t> </a:t>
            </a: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รัฐหันมาสนใจด้านวัฒนธรรม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ได้รับอิทธิพลจากละครอิตาเลี่ยน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เกิดนักการละครฝรั่งเศสที่มีความสามารถมากๆ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. ความเหมาะสม (decorum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99FFCC"/>
          </a:solidFill>
        </p:spPr>
        <p:txBody>
          <a:bodyPr>
            <a:normAutofit/>
          </a:bodyPr>
          <a:lstStyle/>
          <a:p>
            <a:pPr algn="ctr">
              <a:defRPr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4. ความเหมาะสม (decorum)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53" name="ตัวละครจะต้องมีลักษณะ สอดคล้อง และเหมาะสม ในเรื่องของอายุ  สถานะ ตำแหน่ง อาชีพ เพศ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"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ตัวละครจะต้องมีลักษณะ สอดคล้อง และเหมาะสม ในเรื่องของอายุ  สถานะ ตำแหน่ง อาชีพ เพศ</a:t>
            </a:r>
          </a:p>
          <a:p>
            <a:pPr>
              <a:buChar char=""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ตัวละครจึงมีลักษณะตายตัว หากผิดแผกไปจากมาตรฐานที่ยอมรับกัน ถือว่าขาด “ความเหมาะสม” 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5.เอกภาพทั้งสาม (three unities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99"/>
          </a:solidFill>
        </p:spPr>
        <p:txBody>
          <a:bodyPr>
            <a:normAutofit/>
          </a:bodyPr>
          <a:lstStyle/>
          <a:p>
            <a:pPr algn="ctr">
              <a:defRPr sz="4000" b="1" i="0">
                <a:solidFill>
                  <a:srgbClr val="3366CC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5.เอกภาพทั้งสาม (three unities)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56" name="1.  เอกภาพของการกระทำ (Unity of Action)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1.  เอกภาพของการกระทำ (Unity of Action)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2.  เอกภาพของเวลา (Unity of Time)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3.  เอกภาพของสถานที่ (Unity of Place)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นักเขียนบทละครคนสำคัญของยุค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>
                <a:solidFill>
                  <a:srgbClr val="FF9999"/>
                </a:solidFill>
              </a:defRPr>
            </a:lvl1pPr>
          </a:lstStyle>
          <a:p>
            <a:r>
              <a:t>นักเขียนบทละครคนสำคัญของยุค </a:t>
            </a:r>
          </a:p>
        </p:txBody>
      </p:sp>
      <p:sp>
        <p:nvSpPr>
          <p:cNvPr id="159" name="1.  ปิแอร์  กอร์แนย์ (Pierre Corneille  1606 - 1684)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1.  ปิแอร์  กอร์แนย์ (Pierre Corneille  1606 - 1684)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2.  ชอง  ราซีน  (Jean Racine 1639 - 1699)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3.  โมลิแยร์ (Moliere  1622 - 1673)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โมลิแยร์"/>
          <p:cNvSpPr txBox="1">
            <a:spLocks noGrp="1"/>
          </p:cNvSpPr>
          <p:nvPr>
            <p:ph type="title" idx="4294967295"/>
          </p:nvPr>
        </p:nvSpPr>
        <p:spPr>
          <a:xfrm>
            <a:off x="6735763" y="68263"/>
            <a:ext cx="2408237" cy="1384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โมลิแยร์</a:t>
            </a:r>
          </a:p>
        </p:txBody>
      </p:sp>
      <p:sp>
        <p:nvSpPr>
          <p:cNvPr id="162" name="ราซีน"/>
          <p:cNvSpPr txBox="1"/>
          <p:nvPr/>
        </p:nvSpPr>
        <p:spPr>
          <a:xfrm>
            <a:off x="7216940" y="5418138"/>
            <a:ext cx="1502411" cy="82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4400" i="1">
                <a:solidFill>
                  <a:srgbClr val="FF0000"/>
                </a:solidFill>
              </a:defRPr>
            </a:lvl1pPr>
          </a:lstStyle>
          <a:p>
            <a:r>
              <a:t>ราซีน</a:t>
            </a:r>
          </a:p>
        </p:txBody>
      </p:sp>
      <p:sp>
        <p:nvSpPr>
          <p:cNvPr id="163" name="กอร์เนย์"/>
          <p:cNvSpPr txBox="1"/>
          <p:nvPr/>
        </p:nvSpPr>
        <p:spPr>
          <a:xfrm>
            <a:off x="4282209" y="5845521"/>
            <a:ext cx="2333062" cy="82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4400" i="1">
                <a:solidFill>
                  <a:srgbClr val="FF0000"/>
                </a:solidFill>
              </a:defRPr>
            </a:lvl1pPr>
          </a:lstStyle>
          <a:p>
            <a:r>
              <a:t>กอร์เนย์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05" y="100523"/>
            <a:ext cx="3348356" cy="3348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471" y="1428750"/>
            <a:ext cx="2882901" cy="400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300" y="3603724"/>
            <a:ext cx="2994275" cy="3008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1.  ปิแอร์  กอร์แนย์ (Pierre Corneille  1606 - 1684)"/>
          <p:cNvSpPr txBox="1">
            <a:spLocks noGrp="1"/>
          </p:cNvSpPr>
          <p:nvPr>
            <p:ph type="title" idx="4294967295"/>
          </p:nvPr>
        </p:nvSpPr>
        <p:spPr>
          <a:xfrm>
            <a:off x="1371600" y="5334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41247">
              <a:defRPr sz="2576" b="1" i="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1.  ปิแอร์  กอร์แนย์ (Pierre Corneille  1606 - 1684)</a:t>
            </a:r>
          </a:p>
        </p:txBody>
      </p:sp>
      <p:sp>
        <p:nvSpPr>
          <p:cNvPr id="169" name="เป็นนักเขียนคนแรกที่ก่อให้เกิดการโต้แย้งเรื่องหลักเกณฑ์ของนีโอคลาสสิคอย่างกว้างขวาง…"/>
          <p:cNvSpPr txBox="1">
            <a:spLocks noGrp="1"/>
          </p:cNvSpPr>
          <p:nvPr>
            <p:ph type="body" idx="4294967295"/>
          </p:nvPr>
        </p:nvSpPr>
        <p:spPr>
          <a:xfrm>
            <a:off x="1371600" y="17526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เป็นนักเขียนคนแรกที่ก่อให้เกิดการโต้แย้งเรื่องหลักเกณฑ์ของนีโอคลาสสิคอย่างกว้างขวาง</a:t>
            </a:r>
          </a:p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บัณฑิตยสภาเข้ามาวิพากษ์วิจารณ์งานของเขาอย่างหนัก ว่าละครของเขาผิดหลักนีโอคลาสสิค</a:t>
            </a:r>
          </a:p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บทละครเรื่องเด่นคือ Le Cid</a:t>
            </a:r>
          </a:p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theme หลักที่เขานิยมเขียนคือ ความรักกับหน้าที่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e Cid"/>
          <p:cNvSpPr txBox="1">
            <a:spLocks noGrp="1"/>
          </p:cNvSpPr>
          <p:nvPr>
            <p:ph type="title" idx="4294967295"/>
          </p:nvPr>
        </p:nvSpPr>
        <p:spPr>
          <a:xfrm>
            <a:off x="6977063" y="5237163"/>
            <a:ext cx="2166937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5346" b="1"/>
            </a:lvl1pPr>
          </a:lstStyle>
          <a:p>
            <a:r>
              <a:t>Le Cid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79" y="1066000"/>
            <a:ext cx="3425869" cy="4897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2.  ชอง  ราซีน  (Jean Racine 1639 - 1699)"/>
          <p:cNvSpPr txBox="1">
            <a:spLocks noGrp="1"/>
          </p:cNvSpPr>
          <p:nvPr>
            <p:ph type="title" idx="4294967295"/>
          </p:nvPr>
        </p:nvSpPr>
        <p:spPr>
          <a:xfrm>
            <a:off x="1371600" y="3810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68680">
              <a:defRPr sz="3040" b="1" i="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2.  ชอง  ราซีน  (Jean Racine 1639 - 1699)</a:t>
            </a:r>
          </a:p>
        </p:txBody>
      </p:sp>
      <p:sp>
        <p:nvSpPr>
          <p:cNvPr id="175" name="เป็นผู้นำแทรจิดีของฝรั่งเศสไปสู่จุดสูงสุด…"/>
          <p:cNvSpPr txBox="1">
            <a:spLocks noGrp="1"/>
          </p:cNvSpPr>
          <p:nvPr>
            <p:ph type="body" idx="4294967295"/>
          </p:nvPr>
        </p:nvSpPr>
        <p:spPr>
          <a:xfrm>
            <a:off x="1371600" y="13716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เป็นผู้นำแทรจิดีของฝรั่งเศสไปสู่จุดสูงสุด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ลักษณะเด่นของละครเขาคือ เหตุการณ์เกิดขึ้นน้อย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เน้นจิตวิทยาที่เกิดขึ้นภายในตัวละคร ซึ่งทำให้ละครของเขามีพลังมาก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theme หลักของละครของเขาคือ มนุษย์มีธรรมชาติที่ต่ำช้า และมีบาป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บทละครที่มีชื่อคือ </a:t>
            </a:r>
            <a:r>
              <a:rPr u="sng"/>
              <a:t>Andromaque</a:t>
            </a:r>
            <a:r>
              <a:t>  และ </a:t>
            </a:r>
            <a:r>
              <a:rPr u="sng"/>
              <a:t>Phaedra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132" y="713401"/>
            <a:ext cx="5766388" cy="4471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Phaedra"/>
          <p:cNvSpPr txBox="1">
            <a:spLocks noGrp="1"/>
          </p:cNvSpPr>
          <p:nvPr>
            <p:ph type="title" idx="4294967295"/>
          </p:nvPr>
        </p:nvSpPr>
        <p:spPr>
          <a:xfrm>
            <a:off x="6977063" y="5237163"/>
            <a:ext cx="2166937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94944">
              <a:defRPr sz="4104" b="1"/>
            </a:lvl1pPr>
          </a:lstStyle>
          <a:p>
            <a:r>
              <a:t>Phaedra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3.  โมลิแยร์ (Moliere  1622 - 1673)"/>
          <p:cNvSpPr txBox="1">
            <a:spLocks noGrp="1"/>
          </p:cNvSpPr>
          <p:nvPr>
            <p:ph type="title" idx="4294967295"/>
          </p:nvPr>
        </p:nvSpPr>
        <p:spPr>
          <a:xfrm>
            <a:off x="1371600" y="3048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58951">
              <a:defRPr sz="3984" b="1"/>
            </a:lvl1pPr>
          </a:lstStyle>
          <a:p>
            <a:r>
              <a:t>3.  โมลิแยร์ (Moliere  1622 - 1673)</a:t>
            </a:r>
          </a:p>
        </p:txBody>
      </p:sp>
      <p:sp>
        <p:nvSpPr>
          <p:cNvPr id="181" name="เป็นนักเขียนคอเมดีที่มีชื่อเสียง โมลิแยร์ (Moliere  1622 - 1673) มากว่า ราซีน และ กอร์แนย์ เสียอีก…"/>
          <p:cNvSpPr txBox="1">
            <a:spLocks noGrp="1"/>
          </p:cNvSpPr>
          <p:nvPr>
            <p:ph type="body" idx="4294967295"/>
          </p:nvPr>
        </p:nvSpPr>
        <p:spPr>
          <a:xfrm>
            <a:off x="1371600" y="15240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เป็นนักเขียนคอเมดีที่มีชื่อเสียง โมลิแยร์ (Moliere  1622 - 1673) มากว่า ราซีน และ กอร์แนย์ เสียอีก</a:t>
            </a:r>
          </a:p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เขาทำให้คอเมดีในฝรั่งเศสสมัยนั้นมีสถานะเทียบเท่าแทรจิดี</a:t>
            </a:r>
          </a:p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บทละครของเขานิยมเสียดสีความชั่วร้ายของผู้คนในสังคม</a:t>
            </a:r>
          </a:p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บทละครที่สำคัญได้แก่ </a:t>
            </a:r>
            <a:r>
              <a:rPr u="sng"/>
              <a:t>Tartuffe</a:t>
            </a:r>
            <a:r>
              <a:t>  , </a:t>
            </a:r>
            <a:r>
              <a:rPr u="sng"/>
              <a:t>The Miser</a:t>
            </a:r>
            <a:r>
              <a:t>  ,  </a:t>
            </a:r>
            <a:r>
              <a:rPr u="sng"/>
              <a:t>The Imaginary Invalid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6477000" cy="535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6096000" cy="1038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เริ่มมีการสร้างโรงละครกรอบโพรซีเนียม (ตามแบบอิตาลี)…"/>
          <p:cNvSpPr txBox="1">
            <a:spLocks noGrp="1"/>
          </p:cNvSpPr>
          <p:nvPr>
            <p:ph type="body" idx="4294967295"/>
          </p:nvPr>
        </p:nvSpPr>
        <p:spPr>
          <a:xfrm>
            <a:off x="1371600" y="2628900"/>
            <a:ext cx="7772400" cy="3467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เริ่มมีการสร้างโรงละครกรอบโพรซีเนียม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ตามแบบอิตาลี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มีการจัดตั้ง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u="sng" dirty="0" err="1">
                <a:solidFill>
                  <a:schemeClr val="bg2"/>
                </a:solidFill>
              </a:rPr>
              <a:t>บัณฑิตยสถานของฝรั่งเศส</a:t>
            </a:r>
            <a:r>
              <a:rPr dirty="0">
                <a:solidFill>
                  <a:schemeClr val="bg2"/>
                </a:solidFill>
              </a:rPr>
              <a:t> (Academic </a:t>
            </a:r>
            <a:r>
              <a:rPr dirty="0" err="1">
                <a:solidFill>
                  <a:schemeClr val="bg2"/>
                </a:solidFill>
              </a:rPr>
              <a:t>Francaise</a:t>
            </a:r>
            <a:r>
              <a:rPr dirty="0">
                <a:solidFill>
                  <a:schemeClr val="bg2"/>
                </a:solidFill>
              </a:rPr>
              <a:t>) </a:t>
            </a:r>
          </a:p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มีการจัดตั้งสโมสร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สำหรับผู้สนใจวรรณคดีและภาษา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สนับสนุนโดยรัฐบาล</a:t>
            </a:r>
            <a:r>
              <a:rPr dirty="0">
                <a:solidFill>
                  <a:schemeClr val="bg2"/>
                </a:solidFill>
              </a:rPr>
              <a:t>) -- </a:t>
            </a:r>
            <a:r>
              <a:rPr dirty="0" err="1">
                <a:solidFill>
                  <a:schemeClr val="bg2"/>
                </a:solidFill>
              </a:rPr>
              <a:t>ยังคงมีมาจนปัจจุบันและเป็นที่ยกย่องเชื่อถือมาก</a:t>
            </a:r>
            <a:endParaRPr dirty="0">
              <a:solidFill>
                <a:schemeClr val="bg2"/>
              </a:solidFill>
            </a:endParaRPr>
          </a:p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ทั้งหมดคือรูปแบบของยุค</a:t>
            </a:r>
            <a:r>
              <a:rPr dirty="0">
                <a:solidFill>
                  <a:schemeClr val="bg2"/>
                </a:solidFill>
              </a:rPr>
              <a:t> Neoclassic </a:t>
            </a:r>
          </a:p>
        </p:txBody>
      </p:sp>
      <p:sp>
        <p:nvSpPr>
          <p:cNvPr id="106" name="ความรู้พื้นฐานเกี่ยวกับละครยุค นีโอคลาสสิคในฝรั่งเศส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</a:ln>
        </p:spPr>
        <p:txBody>
          <a:bodyPr>
            <a:normAutofit/>
          </a:bodyPr>
          <a:lstStyle/>
          <a:p>
            <a:pPr algn="ctr" defTabSz="685800">
              <a:defRPr sz="3000" b="1">
                <a:solidFill>
                  <a:schemeClr val="accent1"/>
                </a:solidFill>
              </a:defRPr>
            </a:pPr>
            <a:r>
              <a:rPr dirty="0" err="1">
                <a:solidFill>
                  <a:schemeClr val="bg2"/>
                </a:solidFill>
              </a:rPr>
              <a:t>ความรู้พื้นฐานเกี่ยวกับละครยุค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นีโอคลาสสิคในฝรั่งเศส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162800" cy="556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6248400"/>
            <a:ext cx="1800225" cy="409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6096000" cy="103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43000"/>
            <a:ext cx="6464300" cy="5251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ในศตวรรษที่ 17…"/>
          <p:cNvSpPr txBox="1"/>
          <p:nvPr/>
        </p:nvSpPr>
        <p:spPr>
          <a:xfrm>
            <a:off x="468312" y="692150"/>
            <a:ext cx="8153401" cy="5394050"/>
          </a:xfrm>
          <a:prstGeom prst="rect">
            <a:avLst/>
          </a:prstGeom>
          <a:solidFill>
            <a:srgbClr val="FFCCFF"/>
          </a:solidFill>
          <a:ln w="57150" cap="sq">
            <a:solidFill>
              <a:srgbClr val="FF3399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150000"/>
              </a:lnSpc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ในศตวรรษที่ 17                      </a:t>
            </a:r>
          </a:p>
          <a:p>
            <a:pPr algn="ctr" defTabSz="457200">
              <a:lnSpc>
                <a:spcPct val="150000"/>
              </a:lnSpc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ช่วงเวลาเดียวกันกับยุคนีโอคลาสสิคในฝรั่งเศสนี้เอง    ที่อังกฤษเรียกว่าสมัย </a:t>
            </a:r>
            <a:r>
              <a:rPr u="sng"/>
              <a:t>Restoration (เรสทอเรชั่น)         หรือ  “ยุคคืนสู่ราชบัลลังก์”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"/>
          <p:cNvSpPr txBox="1"/>
          <p:nvPr/>
        </p:nvSpPr>
        <p:spPr>
          <a:xfrm>
            <a:off x="350520" y="990600"/>
            <a:ext cx="8442960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defRPr sz="4000" b="1">
                <a:solidFill>
                  <a:srgbClr val="FF0000"/>
                </a:solidFill>
              </a:defRPr>
            </a:lvl1pPr>
          </a:lstStyle>
          <a:p>
            <a:r>
              <a:t>   </a:t>
            </a:r>
          </a:p>
        </p:txBody>
      </p:sp>
      <p:sp>
        <p:nvSpPr>
          <p:cNvPr id="195" name="หลังจากพระเจ้าชาลส์ที่ I ถูกปลงพระชนม์  ในปี 1642   รัฐบาลคอมมอนเวลท์ก็เข้าปกครองอังกฤษ อยู่ได้ 18 ปี…"/>
          <p:cNvSpPr txBox="1">
            <a:spLocks noGrp="1"/>
          </p:cNvSpPr>
          <p:nvPr>
            <p:ph type="body" idx="4294967295"/>
          </p:nvPr>
        </p:nvSpPr>
        <p:spPr>
          <a:xfrm>
            <a:off x="1012825" y="1331913"/>
            <a:ext cx="8131175" cy="51847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1000"/>
              </a:spcBef>
              <a:buChar char=""/>
              <a:defRPr sz="3000" b="1">
                <a:solidFill>
                  <a:srgbClr val="FF3399"/>
                </a:solidFill>
              </a:defRPr>
            </a:pPr>
            <a:r>
              <a:t>หลังจากพระเจ้าชาลส์ที่ I ถูกปลงพระชนม์  ในปี 1642   รัฐบาลคอมมอนเวลท์ก็เข้าปกครองอังกฤษ อยู่ได้ 18 ปี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Char char=""/>
              <a:defRPr sz="3000" b="1">
                <a:solidFill>
                  <a:srgbClr val="FF3399"/>
                </a:solidFill>
              </a:defRPr>
            </a:pPr>
            <a:r>
              <a:t>จนกระทั่งปี 1660  คนอังกฤษได้โค่นรัฐบาลคอมมอนเวลท์ และทูลเชิญพระเจ้าชาลส์ที่ II (ซึ่งลี้ภัยไปฝรั่งเศส) กลับมาครองราชย์  จึงเรียกยุคนี้ว่า       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Char char=""/>
              <a:defRPr sz="3000" b="1">
                <a:solidFill>
                  <a:srgbClr val="003366"/>
                </a:solidFill>
              </a:defRPr>
            </a:pPr>
            <a:r>
              <a:t>“ยุคคืนสู่ราชบัลลังก์”</a:t>
            </a:r>
            <a:r>
              <a:rPr>
                <a:solidFill>
                  <a:srgbClr val="FF3399"/>
                </a:solidFill>
              </a:rPr>
              <a:t>               </a:t>
            </a:r>
          </a:p>
        </p:txBody>
      </p:sp>
      <p:sp>
        <p:nvSpPr>
          <p:cNvPr id="196" name="ข้อมูลพื้นฐานเกี่ยวกับยุคคืนสู่ราชบัลลังก์"/>
          <p:cNvSpPr txBox="1"/>
          <p:nvPr/>
        </p:nvSpPr>
        <p:spPr>
          <a:xfrm>
            <a:off x="228600" y="381000"/>
            <a:ext cx="8502650" cy="683198"/>
          </a:xfrm>
          <a:prstGeom prst="rect">
            <a:avLst/>
          </a:prstGeom>
          <a:solidFill>
            <a:srgbClr val="FFCC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 b="1">
                <a:solidFill>
                  <a:srgbClr val="FF0000"/>
                </a:solidFill>
              </a:defRPr>
            </a:lvl1pPr>
          </a:lstStyle>
          <a:p>
            <a:r>
              <a:t>ข้อมูลพื้นฐานเกี่ยวกับยุคคืนสู่ราชบัลลังก์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"/>
          <p:cNvSpPr txBox="1"/>
          <p:nvPr/>
        </p:nvSpPr>
        <p:spPr>
          <a:xfrm>
            <a:off x="350520" y="990600"/>
            <a:ext cx="8442960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defRPr sz="4000" b="1">
                <a:solidFill>
                  <a:srgbClr val="FF0000"/>
                </a:solidFill>
              </a:defRPr>
            </a:lvl1pPr>
          </a:lstStyle>
          <a:p>
            <a:r>
              <a:t>   </a:t>
            </a:r>
          </a:p>
        </p:txBody>
      </p:sp>
      <p:sp>
        <p:nvSpPr>
          <p:cNvPr id="199" name="เป็นที่น่าสังเกตว่าสังคม  ค่านิยม และนิสัยของผู้คน (พวกคนในราชสำนัก)ในสมัยนี้เปลี่ยนไป  คือ…"/>
          <p:cNvSpPr txBox="1">
            <a:spLocks noGrp="1"/>
          </p:cNvSpPr>
          <p:nvPr>
            <p:ph type="body" idx="4294967295"/>
          </p:nvPr>
        </p:nvSpPr>
        <p:spPr>
          <a:xfrm>
            <a:off x="0" y="414338"/>
            <a:ext cx="8769350" cy="6015037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</a:ln>
        </p:spPr>
        <p:txBody>
          <a:bodyPr>
            <a:normAutofit/>
          </a:bodyPr>
          <a:lstStyle/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FF3399"/>
                </a:solidFill>
              </a:defRPr>
            </a:pPr>
            <a:r>
              <a:t>เป็นที่น่าสังเกตว่าสังคม  ค่านิยม และนิสัยของผู้คน (พวกคนในราชสำนัก)ในสมัยนี้เปลี่ยนไป  คือ</a:t>
            </a:r>
          </a:p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FF3399"/>
                </a:solidFill>
              </a:defRPr>
            </a:pPr>
            <a:r>
              <a:t>รักสนุก  เพิกเฉยต่อศีลธรรม (ประการหนึ่งเพราะว่ายุคพิวริตันปกครองมีความเข้มงวดเกินไป)</a:t>
            </a:r>
          </a:p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FF3399"/>
                </a:solidFill>
              </a:defRPr>
            </a:pPr>
            <a:r>
              <a:t>ฟุ่มเฟือย โอเวอร์เรื่องกิริยา จริต --- (ตามแบบคน ฝรั่งเศส  เพราะพระเจ้าชาลส์ที่ 2 ไปอยู่ฝรั่งเศสนาน)</a:t>
            </a:r>
          </a:p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3366CC"/>
                </a:solidFill>
              </a:defRPr>
            </a:pPr>
            <a:r>
              <a:t>(เห็นไหมผู้นำมีผลต่อสังคมจริงๆ ด้วย!!!!)</a:t>
            </a:r>
            <a:r>
              <a:rPr>
                <a:solidFill>
                  <a:srgbClr val="FF3399"/>
                </a:solidFill>
              </a:rPr>
              <a:t>            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ในช่วงรัฐบาลคอมมอนเวลท์ปกครอง มีความเข้มงวดมากและ สั่งปิดโรงละครในปี 1642…"/>
          <p:cNvSpPr txBox="1"/>
          <p:nvPr/>
        </p:nvSpPr>
        <p:spPr>
          <a:xfrm>
            <a:off x="350520" y="348174"/>
            <a:ext cx="8442960" cy="6161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</a:t>
            </a:r>
            <a:r>
              <a:rPr u="sng"/>
              <a:t>ในช่วงรัฐบาลคอมมอนเวลท์ปกครอง มีความเข้มงวดมากและ สั่งปิดโรงละครในปี 1642</a:t>
            </a:r>
            <a:r>
              <a:t> 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มีการถวายฎีกาขอเล่นละครแต่ก็ไม่เป็นผล (มีการรื้อโรงละครโกลบเธียเตอร์)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แต่ก็ไม่อาจกำจัดละครให้หมดไปได้  (ยังคงมีการแอบจัดการแสดงอยู่เนืองๆ)  นักแสดงบางคนก็แอบไปเล่น ตามหัวเมือง หรือต่างประเทศ  /  มีการลักลอบแอบแฝงการแสดงละครกับการแสดงอย่างอื่น  เช่น ไต่ราว, ปามีด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มีเพียงคนเดียวที่ได้รับสัมปทานผูกขาดในการแสดง และจัดแสดงได้อย่างถูกกฎหมาย ชื่อว่า เซอร์วิลเลี่ยม  ดาฟนันท์   เขาได้แปลงละครให้เป็นรูปแบบอื่น และจัดแสดงขายบัตรที่คฤหาสน์ของตน…"/>
          <p:cNvSpPr txBox="1"/>
          <p:nvPr/>
        </p:nvSpPr>
        <p:spPr>
          <a:xfrm>
            <a:off x="294198" y="950843"/>
            <a:ext cx="8747761" cy="5286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มีเพียงคนเดียวที่ได้รับสัมปทานผูกขาดในการแสดง และจัดแสดงได้อย่างถูกกฎหมาย ชื่อว่า </a:t>
            </a:r>
            <a:r>
              <a:rPr>
                <a:solidFill>
                  <a:srgbClr val="3366CC"/>
                </a:solidFill>
              </a:rPr>
              <a:t>เซอร์วิลเลี่ยม  ดาฟนันท์</a:t>
            </a:r>
            <a:r>
              <a:t>   เขาได้แปลงละครให้เป็นรูปแบบอื่น และจัดแสดงขายบัตรที่คฤหาสน์ของตน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ที่ดาฟนันท์ทำได้เนื่องจาก </a:t>
            </a:r>
            <a:r>
              <a:rPr u="sng"/>
              <a:t>เขาสามารถปรับตัวให้เข้ากับทิศทางทางการเมืองได้ดี  และสามารถกำจัดคู่แข่งในวงการละครในลอนดอนได้หมด  จึงผูกขาดสัมปทานการจัดแสดงไว้ได้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หลังจากที่พระเจ้าชาลส์ที่ II ขึ้นครองราชย์ นั้นละครจึงทรงอนุญาตให้ฟื้นคืนการจัดแสดงละครอีกครั้ง  (โดยอนุญาตแค่ 2 ผู้จัดเท่านั้น ได้แก่...…"/>
          <p:cNvSpPr txBox="1"/>
          <p:nvPr/>
        </p:nvSpPr>
        <p:spPr>
          <a:xfrm>
            <a:off x="492746" y="950843"/>
            <a:ext cx="8158508" cy="514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หลังจากที่พระเจ้าชาลส์ที่</a:t>
            </a:r>
            <a:r>
              <a:rPr dirty="0"/>
              <a:t> II </a:t>
            </a:r>
            <a:r>
              <a:rPr dirty="0" err="1"/>
              <a:t>ขึ้นครองราชย์</a:t>
            </a:r>
            <a:r>
              <a:rPr dirty="0"/>
              <a:t> </a:t>
            </a:r>
            <a:r>
              <a:rPr dirty="0" err="1"/>
              <a:t>นั้นละครจึงทรงอนุญาตให้ฟื้นคืนการจัดแสดงละครอีกครั้ง</a:t>
            </a:r>
            <a:r>
              <a:rPr dirty="0"/>
              <a:t>  (</a:t>
            </a:r>
            <a:r>
              <a:rPr dirty="0" err="1"/>
              <a:t>โดยอนุญาตแค่</a:t>
            </a:r>
            <a:r>
              <a:rPr dirty="0"/>
              <a:t> 2 </a:t>
            </a:r>
            <a:r>
              <a:rPr dirty="0" err="1"/>
              <a:t>ผู้จัดเท่านั้น</a:t>
            </a:r>
            <a:r>
              <a:rPr dirty="0"/>
              <a:t> </a:t>
            </a:r>
            <a:r>
              <a:rPr dirty="0" err="1"/>
              <a:t>ได้แก่</a:t>
            </a:r>
            <a:r>
              <a:rPr dirty="0"/>
              <a:t>...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 </a:t>
            </a:r>
            <a:r>
              <a:rPr dirty="0" err="1"/>
              <a:t>ธอมัส</a:t>
            </a:r>
            <a:r>
              <a:rPr dirty="0"/>
              <a:t>  </a:t>
            </a:r>
            <a:r>
              <a:rPr dirty="0" err="1"/>
              <a:t>คิลลิกรูว</a:t>
            </a:r>
            <a:endParaRPr dirty="0"/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 </a:t>
            </a:r>
            <a:r>
              <a:rPr dirty="0" err="1"/>
              <a:t>เซอร์</a:t>
            </a:r>
            <a:r>
              <a:rPr dirty="0"/>
              <a:t> </a:t>
            </a:r>
            <a:r>
              <a:rPr dirty="0" err="1"/>
              <a:t>วิลเลียม</a:t>
            </a:r>
            <a:r>
              <a:rPr dirty="0"/>
              <a:t>  </a:t>
            </a:r>
            <a:r>
              <a:rPr dirty="0" err="1"/>
              <a:t>ดาฟนันท์</a:t>
            </a:r>
            <a:endParaRPr dirty="0"/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พวกเขาได้รับเอกสิทธิ์ในการจัดแสดง</a:t>
            </a:r>
            <a:r>
              <a:rPr dirty="0"/>
              <a:t> </a:t>
            </a:r>
            <a:r>
              <a:rPr dirty="0" err="1"/>
              <a:t>และสร้างโรงละคร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อย่างไรก็ตาม รัฐได้แต่งตั้งตำแหน่ง ลอร์ด เชมเบอร์เลน (Lord Chemberlain) เป็นผู้เซ็นเซอร์ละครที่จัดแสดงทุกเรื่อง…"/>
          <p:cNvSpPr txBox="1"/>
          <p:nvPr/>
        </p:nvSpPr>
        <p:spPr>
          <a:xfrm>
            <a:off x="350520" y="613116"/>
            <a:ext cx="8442960" cy="5631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อย่างไรก็ตาม</a:t>
            </a:r>
            <a:r>
              <a:rPr dirty="0"/>
              <a:t> </a:t>
            </a:r>
            <a:r>
              <a:rPr dirty="0" err="1"/>
              <a:t>รัฐได้แต่งตั้งตำแหน่ง</a:t>
            </a:r>
            <a:r>
              <a:rPr dirty="0"/>
              <a:t> </a:t>
            </a:r>
            <a:r>
              <a:rPr dirty="0" err="1"/>
              <a:t>ลอร์ด</a:t>
            </a:r>
            <a:r>
              <a:rPr dirty="0"/>
              <a:t> </a:t>
            </a:r>
            <a:r>
              <a:rPr dirty="0" err="1"/>
              <a:t>เชมเบอร์เลน</a:t>
            </a:r>
            <a:r>
              <a:rPr dirty="0"/>
              <a:t> (Lord </a:t>
            </a:r>
            <a:r>
              <a:rPr dirty="0" err="1"/>
              <a:t>Chemberlain</a:t>
            </a:r>
            <a:r>
              <a:rPr dirty="0"/>
              <a:t>) </a:t>
            </a:r>
            <a:r>
              <a:rPr dirty="0" err="1"/>
              <a:t>เป็นผู้เซ็นเซอร์ละครที่จัดแสดงทุกเรื่อง</a:t>
            </a:r>
            <a:r>
              <a:rPr dirty="0"/>
              <a:t> </a:t>
            </a:r>
          </a:p>
          <a:p>
            <a:pPr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</a:t>
            </a:r>
            <a:r>
              <a:rPr dirty="0" err="1"/>
              <a:t>ต่อมารัฐบาลได้พิจารณาให้เปิดโรงละครได้เพียง</a:t>
            </a:r>
            <a:r>
              <a:rPr dirty="0"/>
              <a:t>  2  </a:t>
            </a:r>
            <a:r>
              <a:rPr dirty="0" err="1"/>
              <a:t>แห่ง</a:t>
            </a:r>
            <a:r>
              <a:rPr dirty="0"/>
              <a:t> </a:t>
            </a:r>
            <a:r>
              <a:rPr dirty="0" err="1"/>
              <a:t>เท่านั้น</a:t>
            </a:r>
            <a:r>
              <a:rPr dirty="0"/>
              <a:t>  (</a:t>
            </a:r>
            <a:r>
              <a:rPr dirty="0" err="1"/>
              <a:t>ตั้งแต่ปี</a:t>
            </a:r>
            <a:r>
              <a:rPr dirty="0"/>
              <a:t> 1737 - 1843) </a:t>
            </a:r>
            <a:r>
              <a:rPr dirty="0" err="1"/>
              <a:t>ได้แก่</a:t>
            </a:r>
            <a:endParaRPr dirty="0"/>
          </a:p>
          <a:p>
            <a:pPr marL="457200" lvl="1" indent="0"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โรงละคร</a:t>
            </a:r>
            <a:r>
              <a:rPr dirty="0"/>
              <a:t>  </a:t>
            </a:r>
            <a:r>
              <a:rPr dirty="0" err="1"/>
              <a:t>ดรูรี</a:t>
            </a:r>
            <a:r>
              <a:rPr dirty="0"/>
              <a:t> </a:t>
            </a:r>
            <a:r>
              <a:rPr dirty="0" err="1"/>
              <a:t>เลน</a:t>
            </a:r>
            <a:r>
              <a:rPr dirty="0"/>
              <a:t> (Drury Lane) -- </a:t>
            </a:r>
            <a:r>
              <a:rPr dirty="0" err="1"/>
              <a:t>ของคิลลิกรู</a:t>
            </a:r>
            <a:endParaRPr dirty="0"/>
          </a:p>
          <a:p>
            <a:pPr marL="457200" lvl="1" indent="0"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โรงละคร</a:t>
            </a:r>
            <a:r>
              <a:rPr dirty="0"/>
              <a:t>  </a:t>
            </a:r>
            <a:r>
              <a:rPr dirty="0" err="1"/>
              <a:t>โคเวนท์</a:t>
            </a:r>
            <a:r>
              <a:rPr dirty="0"/>
              <a:t> </a:t>
            </a:r>
            <a:r>
              <a:rPr dirty="0" err="1"/>
              <a:t>การ์เดน</a:t>
            </a:r>
            <a:r>
              <a:rPr dirty="0"/>
              <a:t>  (Covent </a:t>
            </a:r>
            <a:r>
              <a:rPr dirty="0" err="1"/>
              <a:t>Gardent</a:t>
            </a:r>
            <a:r>
              <a:rPr dirty="0"/>
              <a:t>) -- </a:t>
            </a:r>
            <a:r>
              <a:rPr dirty="0" err="1"/>
              <a:t>ของดาฟนันท์</a:t>
            </a:r>
            <a:endParaRPr dirty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don, Drury Lane 1870 Stock Photo - Alamy">
            <a:extLst>
              <a:ext uri="{FF2B5EF4-FFF2-40B4-BE49-F238E27FC236}">
                <a16:creationId xmlns:a16="http://schemas.microsoft.com/office/drawing/2014/main" id="{C83E249F-0502-8B4B-9591-0818EA76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2" y="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DFC7B-27B6-5740-A835-55C94CDC2DAC}"/>
              </a:ext>
            </a:extLst>
          </p:cNvPr>
          <p:cNvSpPr txBox="1"/>
          <p:nvPr/>
        </p:nvSpPr>
        <p:spPr>
          <a:xfrm>
            <a:off x="4957948" y="6115439"/>
            <a:ext cx="45720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(Drury Lane) </a:t>
            </a:r>
            <a:endParaRPr lang="en-TH" dirty="0"/>
          </a:p>
        </p:txBody>
      </p:sp>
      <p:pic>
        <p:nvPicPr>
          <p:cNvPr id="1028" name="Picture 4" descr="Thomas Killigrew | English dramatist | Britannica">
            <a:extLst>
              <a:ext uri="{FF2B5EF4-FFF2-40B4-BE49-F238E27FC236}">
                <a16:creationId xmlns:a16="http://schemas.microsoft.com/office/drawing/2014/main" id="{0D25C831-A6D2-5E4C-8B27-3812DAEE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93" y="1143990"/>
            <a:ext cx="3035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8361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7"/>
            <a:ext cx="8229600" cy="6473826"/>
          </a:xfrm>
          <a:prstGeom prst="rect">
            <a:avLst/>
          </a:prstGeom>
          <a:ln w="57150" cap="sq">
            <a:solidFill>
              <a:srgbClr val="FF3399"/>
            </a:solidFill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vent Garden Theatre | British History Online">
            <a:extLst>
              <a:ext uri="{FF2B5EF4-FFF2-40B4-BE49-F238E27FC236}">
                <a16:creationId xmlns:a16="http://schemas.microsoft.com/office/drawing/2014/main" id="{2DE80BF4-18FD-5D4C-972D-09E6238AD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" y="2056979"/>
            <a:ext cx="5556733" cy="41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86A5F-550E-7040-95D8-84B254357DC7}"/>
              </a:ext>
            </a:extLst>
          </p:cNvPr>
          <p:cNvSpPr txBox="1"/>
          <p:nvPr/>
        </p:nvSpPr>
        <p:spPr>
          <a:xfrm>
            <a:off x="1362376" y="6170505"/>
            <a:ext cx="219099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Covent Garden</a:t>
            </a:r>
            <a:endParaRPr lang="en-T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41FE-455D-A94D-9348-B2246BE6B5A0}"/>
              </a:ext>
            </a:extLst>
          </p:cNvPr>
          <p:cNvSpPr txBox="1"/>
          <p:nvPr/>
        </p:nvSpPr>
        <p:spPr>
          <a:xfrm>
            <a:off x="6356602" y="5100099"/>
            <a:ext cx="237506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Sir William Davenant</a:t>
            </a:r>
            <a:endParaRPr lang="en-TH" dirty="0"/>
          </a:p>
        </p:txBody>
      </p:sp>
      <p:pic>
        <p:nvPicPr>
          <p:cNvPr id="2056" name="Picture 8" descr="Sir William Davenant stock image | Look and Learn">
            <a:extLst>
              <a:ext uri="{FF2B5EF4-FFF2-40B4-BE49-F238E27FC236}">
                <a16:creationId xmlns:a16="http://schemas.microsoft.com/office/drawing/2014/main" id="{31F351B4-A948-CF46-A926-0A1581D28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71" y="1496291"/>
            <a:ext cx="2699128" cy="337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4964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"/>
          <p:cNvSpPr txBox="1"/>
          <p:nvPr/>
        </p:nvSpPr>
        <p:spPr>
          <a:xfrm>
            <a:off x="656907" y="1093787"/>
            <a:ext cx="775716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buSzPct val="115000"/>
              <a:buFont typeface="Arial"/>
              <a:buChar char="•"/>
              <a:defRPr sz="4000" b="1">
                <a:solidFill>
                  <a:srgbClr val="FF0000"/>
                </a:solidFill>
              </a:defRPr>
            </a:lvl1pPr>
          </a:lstStyle>
          <a:p>
            <a:r>
              <a:t>  </a:t>
            </a:r>
          </a:p>
        </p:txBody>
      </p:sp>
      <p:sp>
        <p:nvSpPr>
          <p:cNvPr id="210" name="ดาฟนันท์ และคิลลิกรู  ได้เพิ่มนักแสดงที่เป็นเพศหญิง  เข้ามาแสดงละครเป็นครั้งแรกในประวัติวงการละครอังกฤษ…"/>
          <p:cNvSpPr txBox="1">
            <a:spLocks noGrp="1"/>
          </p:cNvSpPr>
          <p:nvPr>
            <p:ph type="body" idx="4294967295"/>
          </p:nvPr>
        </p:nvSpPr>
        <p:spPr>
          <a:xfrm>
            <a:off x="1371600" y="1106488"/>
            <a:ext cx="7772400" cy="4897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buChar char=""/>
              <a:defRPr sz="3160">
                <a:solidFill>
                  <a:srgbClr val="FF3399"/>
                </a:solidFill>
              </a:defRPr>
            </a:pPr>
            <a:r>
              <a:t>ดาฟนันท์ และคิลลิกรู  ได้</a:t>
            </a:r>
            <a:r>
              <a:rPr>
                <a:solidFill>
                  <a:srgbClr val="003366"/>
                </a:solidFill>
              </a:rPr>
              <a:t>เพิ่มนักแสดงที่เป็นเพศหญิง  </a:t>
            </a:r>
            <a:r>
              <a:t>เข้ามาแสดงละครเป็นครั้งแรกในประวัติวงการละครอังกฤษ</a:t>
            </a:r>
          </a:p>
          <a:p>
            <a:pPr marL="270890" indent="-270890" defTabSz="722376">
              <a:buChar char=""/>
              <a:defRPr sz="3160">
                <a:solidFill>
                  <a:srgbClr val="FF3399"/>
                </a:solidFill>
              </a:defRPr>
            </a:pPr>
            <a:r>
              <a:t>พระเจ้าชาลส์ที่ II  ก็ทรงเห็นด้วย  อ้างเหตุผลว่า การให้เด็กชายแต่งเป็นหญิงนั้นผิดศีลธรรม  (แต่คนไม่เชื่อเพราะรู้ว่าพระองค์เจ้าสำราญ)</a:t>
            </a:r>
          </a:p>
          <a:p>
            <a:pPr marL="270890" indent="-270890" defTabSz="722376">
              <a:buChar char=""/>
              <a:defRPr sz="3160">
                <a:solidFill>
                  <a:srgbClr val="FF3399"/>
                </a:solidFill>
              </a:defRPr>
            </a:pPr>
            <a:r>
              <a:t>ผู้หญิงปรากฏบนเวทีครั้งแรกวันที่ 8 ธ.ค.1660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นักแสดงหญิงได้รับการยอมรับว่าเก่งเท่าชาย  คนแรกที่ดังมาก (มาจากคนขายส้ม) ชื่อ  เนล กวีน (Nell Gwyn)  ตอนหลังไปเป็นสนมพระเจ้าชาลส์ II…"/>
          <p:cNvSpPr txBox="1">
            <a:spLocks noGrp="1"/>
          </p:cNvSpPr>
          <p:nvPr>
            <p:ph type="body" idx="4294967295"/>
          </p:nvPr>
        </p:nvSpPr>
        <p:spPr>
          <a:xfrm>
            <a:off x="1371600" y="1055688"/>
            <a:ext cx="7772400" cy="52514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"/>
              <a:defRPr>
                <a:solidFill>
                  <a:srgbClr val="FF3399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นักแสดงหญิงได้รับการยอมรับว่าเก่งเท่าชาย  คนแรกที่ดังมาก (มาจากคนขายส้ม) ชื่อ</a:t>
            </a:r>
            <a:r>
              <a:rPr>
                <a:solidFill>
                  <a:srgbClr val="FFFFCC"/>
                </a:solidFill>
              </a:rPr>
              <a:t>  </a:t>
            </a:r>
            <a:r>
              <a:rPr>
                <a:solidFill>
                  <a:srgbClr val="003366"/>
                </a:solidFill>
              </a:rPr>
              <a:t>เนล กวีน (Nell Gwyn)  </a:t>
            </a:r>
            <a:r>
              <a:t>ตอนหลังไปเป็นสนมพระเจ้าชาลส์ II</a:t>
            </a:r>
            <a:endParaRPr>
              <a:solidFill>
                <a:srgbClr val="003366"/>
              </a:solidFill>
            </a:endParaRPr>
          </a:p>
          <a:p>
            <a:pPr>
              <a:buChar char=""/>
              <a:defRPr>
                <a:solidFill>
                  <a:srgbClr val="FF3399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>
              <a:solidFill>
                <a:srgbClr val="003366"/>
              </a:solidFill>
            </a:endParaRPr>
          </a:p>
          <a:p>
            <a:pPr>
              <a:buChar char=""/>
              <a:defRPr>
                <a:solidFill>
                  <a:srgbClr val="FF3399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หลังๆ  คณะละครจึงมีการเพิ่มบทตัวละครเพศหญิงขึ้นให้เอื้อ (ดาฟนันท์  เพิ่มบทเลดี แมคเบธ  และ เลดี  แมคดัฟฟ์, ฯลฯ)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"/>
          <p:cNvSpPr txBox="1"/>
          <p:nvPr/>
        </p:nvSpPr>
        <p:spPr>
          <a:xfrm>
            <a:off x="656907" y="1093787"/>
            <a:ext cx="775716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buSzPct val="115000"/>
              <a:buFont typeface="Arial"/>
              <a:buChar char="•"/>
              <a:defRPr sz="4000" b="1">
                <a:solidFill>
                  <a:srgbClr val="FF0000"/>
                </a:solidFill>
              </a:defRPr>
            </a:lvl1pPr>
          </a:lstStyle>
          <a:p>
            <a:r>
              <a:t>  </a:t>
            </a:r>
          </a:p>
        </p:txBody>
      </p:sp>
      <p:pic>
        <p:nvPicPr>
          <p:cNvPr id="215" name="Nell Gwynn was one of the first English actresses and the mistress of King Charles II." descr="Nell Gwynn was one of the first English actresses and the mistress of King Charles II.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19" y="397656"/>
            <a:ext cx="4775201" cy="604837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เนล กวีน"/>
          <p:cNvSpPr txBox="1"/>
          <p:nvPr/>
        </p:nvSpPr>
        <p:spPr>
          <a:xfrm>
            <a:off x="6359966" y="3437282"/>
            <a:ext cx="2521921" cy="986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5400" b="1">
                <a:solidFill>
                  <a:srgbClr val="FFFFCC"/>
                </a:solidFill>
              </a:defRPr>
            </a:lvl1pPr>
          </a:lstStyle>
          <a:p>
            <a:r>
              <a:t>เนล กวีน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เป็นที่น่าสังเกตว่า…"/>
          <p:cNvSpPr txBox="1"/>
          <p:nvPr/>
        </p:nvSpPr>
        <p:spPr>
          <a:xfrm>
            <a:off x="301486" y="430971"/>
            <a:ext cx="8382001" cy="6227092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600"/>
              </a:spcBef>
              <a:defRPr sz="4400" b="1" u="sng">
                <a:solidFill>
                  <a:srgbClr val="FF0000"/>
                </a:solidFill>
              </a:defRPr>
            </a:pPr>
            <a:r>
              <a:t>เป็นที่น่าสังเกตว่า</a:t>
            </a:r>
            <a:r>
              <a:rPr u="none"/>
              <a:t>  </a:t>
            </a:r>
          </a:p>
          <a:p>
            <a:pPr defTabSz="457200">
              <a:spcBef>
                <a:spcPts val="2800"/>
              </a:spcBef>
              <a:buSzPct val="100000"/>
              <a:buChar char="•"/>
              <a:defRPr sz="4400" b="1">
                <a:solidFill>
                  <a:srgbClr val="FF0000"/>
                </a:solidFill>
              </a:defRPr>
            </a:pPr>
            <a:r>
              <a:t> </a:t>
            </a:r>
            <a:r>
              <a:rPr sz="4800"/>
              <a:t>ประชากรสมัยคืนสู่ราชบัลลังก์ มีมากกว่าสมัย อลิซบีธันมาก  </a:t>
            </a:r>
            <a:r>
              <a:rPr sz="4800">
                <a:solidFill>
                  <a:srgbClr val="003366"/>
                </a:solidFill>
              </a:rPr>
              <a:t>แต่ โรงละครที่เปิดแสดงในลอนดอนมีเพียง 1แห่งอยู่ถึง 13 ปี </a:t>
            </a:r>
            <a:r>
              <a:rPr sz="4800"/>
              <a:t>(สมัยอลิซบีธัน มีถึง 6) </a:t>
            </a:r>
            <a:r>
              <a:rPr sz="4800">
                <a:solidFill>
                  <a:srgbClr val="003366"/>
                </a:solidFill>
              </a:rPr>
              <a:t>จากนั้นมีเพิ่มเป็น 2 แห่งอยู่ถึง 27 ปี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เป็นที่น่าสังเกตว่า…"/>
          <p:cNvSpPr txBox="1"/>
          <p:nvPr/>
        </p:nvSpPr>
        <p:spPr>
          <a:xfrm>
            <a:off x="308768" y="770696"/>
            <a:ext cx="8526464" cy="5676687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600"/>
              </a:spcBef>
              <a:defRPr sz="3500" b="1" u="sng">
                <a:solidFill>
                  <a:srgbClr val="FF0000"/>
                </a:solidFill>
              </a:defRPr>
            </a:pPr>
            <a:r>
              <a:t>เป็นที่น่าสังเกตว่า</a:t>
            </a:r>
            <a:r>
              <a:rPr u="none"/>
              <a:t>  </a:t>
            </a:r>
          </a:p>
          <a:p>
            <a:pPr defTabSz="457200">
              <a:spcBef>
                <a:spcPts val="2800"/>
              </a:spcBef>
              <a:buSzPct val="100000"/>
              <a:buChar char="•"/>
              <a:defRPr sz="3500" b="1">
                <a:solidFill>
                  <a:srgbClr val="FF0000"/>
                </a:solidFill>
              </a:defRPr>
            </a:pPr>
            <a:r>
              <a:t> การที่โรงละครมีน้อย  แสดงให้เห็นว่าคนดูส่วนใหญ่หมดความสนใจละครแล้ว  -- </a:t>
            </a:r>
            <a:r>
              <a:rPr>
                <a:solidFill>
                  <a:srgbClr val="003366"/>
                </a:solidFill>
              </a:rPr>
              <a:t>ละครกลายเป็นความบันเทิงสำหรับคนชั้นสูง </a:t>
            </a:r>
            <a:r>
              <a:t>-- </a:t>
            </a:r>
            <a:r>
              <a:rPr>
                <a:solidFill>
                  <a:srgbClr val="003366"/>
                </a:solidFill>
              </a:rPr>
              <a:t> </a:t>
            </a:r>
          </a:p>
          <a:p>
            <a:pPr defTabSz="457200">
              <a:spcBef>
                <a:spcPts val="2800"/>
              </a:spcBef>
              <a:buSzPct val="100000"/>
              <a:buChar char="•"/>
              <a:defRPr sz="3500" b="1">
                <a:solidFill>
                  <a:srgbClr val="003366"/>
                </a:solidFill>
              </a:defRPr>
            </a:pPr>
            <a:r>
              <a:t>ส่วนใหญ่จะแต่งตัวไปประกวดประชันกัน  เป็นที่พบปะเฮฮากัน </a:t>
            </a:r>
            <a:r>
              <a:rPr>
                <a:solidFill>
                  <a:srgbClr val="FF0000"/>
                </a:solidFill>
              </a:rPr>
              <a:t>เวลาการแสดงละคร เลื่อนเป็นเย็นลงเรื่อยๆ  จาก บ่าย 3โมงครึ่ง   เป็น 5 โมงครึ่ง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เป็นที่น่าสังเกตว่า…"/>
          <p:cNvSpPr txBox="1"/>
          <p:nvPr/>
        </p:nvSpPr>
        <p:spPr>
          <a:xfrm>
            <a:off x="308768" y="900448"/>
            <a:ext cx="8526464" cy="5042793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600"/>
              </a:spcBef>
              <a:defRPr sz="4400" b="1" u="sng">
                <a:solidFill>
                  <a:srgbClr val="FF0000"/>
                </a:solidFill>
              </a:defRPr>
            </a:pPr>
            <a:r>
              <a:t>เป็นที่น่าสังเกตว่า</a:t>
            </a:r>
            <a:r>
              <a:rPr u="none"/>
              <a:t>  </a:t>
            </a:r>
          </a:p>
          <a:p>
            <a:pPr defTabSz="457200">
              <a:spcBef>
                <a:spcPts val="2600"/>
              </a:spcBef>
              <a:buSzPct val="100000"/>
              <a:buChar char="•"/>
              <a:defRPr sz="4400" b="1">
                <a:solidFill>
                  <a:srgbClr val="FF0000"/>
                </a:solidFill>
              </a:defRPr>
            </a:pPr>
            <a:r>
              <a:t>  คนไม่ไปดูละคร  แต่ไปพบปะ  นินทา  อวดเสื้อผ้า  เครื่องประดับ   จึงเป็นที่มาให้ละครสมัยนี้เปลี่ยนรูปแบบไป  สอดคล้องกับนิสัยคนสมัยนี้มากขึ้น -- คอเมดีออฟแมนเนอร์ส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ประเภทของละครสมัยคืนสู่ราชบัลลังก์ในอังกฤษ"/>
          <p:cNvSpPr txBox="1"/>
          <p:nvPr/>
        </p:nvSpPr>
        <p:spPr>
          <a:xfrm>
            <a:off x="900112" y="260350"/>
            <a:ext cx="7543801" cy="1318198"/>
          </a:xfrm>
          <a:prstGeom prst="rect">
            <a:avLst/>
          </a:prstGeom>
          <a:solidFill>
            <a:srgbClr val="FF9999"/>
          </a:solidFill>
          <a:ln w="12700" cap="sq">
            <a:solidFill>
              <a:srgbClr val="FF9999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 b="1">
                <a:solidFill>
                  <a:srgbClr val="FF0000"/>
                </a:solidFill>
              </a:defRPr>
            </a:lvl1pPr>
          </a:lstStyle>
          <a:p>
            <a:r>
              <a:t>ประเภทของละครสมัยคืนสู่ราชบัลลังก์ในอังกฤษ</a:t>
            </a:r>
          </a:p>
        </p:txBody>
      </p:sp>
      <p:sp>
        <p:nvSpPr>
          <p:cNvPr id="225" name="มีละครอยู่ 4 ประเภทใหญ่ๆ คือ…"/>
          <p:cNvSpPr txBox="1"/>
          <p:nvPr/>
        </p:nvSpPr>
        <p:spPr>
          <a:xfrm>
            <a:off x="296545" y="1833562"/>
            <a:ext cx="8801735" cy="4198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มีละครอยู่ 4 ประเภทใหญ่ๆ คือ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ละครเฮโรอิก แทรจิดี (Heroic Tragedy)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2. ละครคอเมดีออฟแมนเนอร์ส (Comedy of Manners)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โอเปร่า (Opera)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4. ฟาร์ส (Farce)</a:t>
            </a:r>
          </a:p>
          <a:p>
            <a:pPr defTabSz="457200">
              <a:spcBef>
                <a:spcPts val="1000"/>
              </a:spcBef>
              <a:defRPr sz="2500" b="1" u="sng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หมายเหตุ</a:t>
            </a:r>
            <a:r>
              <a:rPr u="none"/>
              <a:t>  สมัยนี้อิทธิพลแนวคิดแบบนีโอคลาสสิคของฝรั่งเศสได้แผ่เข้ามาในอังกฤษด้วย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ด้วยอิทธิพลนีโอคลาสสิค ผู้ดีสมัยนี้ต่างวิจารณ์ละครสมัยก่อนหน้า (อลิซาบีธัน)  ว่าขาดรสนิยม, คุณภาพไม่เข้าขั้น รวมถึงละครของเช็คสเปียร์ด้วย -&gt; ขาดเอกภาพ, นำแทรจิดีผสมกับคอเมดี (มีการนำละครเช็คสเปียร์มาแก้ไข  ตัดบทของ fool ออกจากเรื่องคิงเลีย, ตัดบทคนขุดหลุ"/>
          <p:cNvSpPr txBox="1"/>
          <p:nvPr/>
        </p:nvSpPr>
        <p:spPr>
          <a:xfrm>
            <a:off x="190499" y="956638"/>
            <a:ext cx="8763002" cy="5208865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120000"/>
              </a:lnSpc>
              <a:spcBef>
                <a:spcPts val="1900"/>
              </a:spcBef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ด้วยอิทธิพลนีโอคลาสสิค ผู้ดีสมัยนี้ต่างวิจารณ์ละครสมัยก่อนหน้า (อลิซาบีธัน)  ว่าขาดรสนิยม, คุณภาพไม่เข้าขั้น รวมถึงละครของเช็คสเปียร์ด้วย -&gt; ขาดเอกภาพ, นำแทรจิดีผสมกับคอเมดี (มีการนำละครเช็คสเปียร์มาแก้ไข  ตัดบทของ fool ออกจากเรื่องคิงเลีย, ตัดบทคนขุดหลุมศพจากเรื่องแฮมเล็ท, เปลี่ยนตอนจบโรมิโอ  จูเลียตให้มีความสุข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09600"/>
            <a:ext cx="7038975" cy="5707063"/>
          </a:xfrm>
          <a:prstGeom prst="rect">
            <a:avLst/>
          </a:prstGeom>
          <a:ln w="57150" cap="sq">
            <a:solidFill>
              <a:srgbClr val="FF3399"/>
            </a:solidFill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บทบาทของบัณฑิตยสถาน"/>
          <p:cNvSpPr txBox="1">
            <a:spLocks noGrp="1"/>
          </p:cNvSpPr>
          <p:nvPr>
            <p:ph type="title" idx="4294967295"/>
          </p:nvPr>
        </p:nvSpPr>
        <p:spPr>
          <a:xfrm>
            <a:off x="1191986" y="729343"/>
            <a:ext cx="7772400" cy="593271"/>
          </a:xfrm>
          <a:prstGeom prst="rect">
            <a:avLst/>
          </a:prstGeom>
          <a:solidFill>
            <a:srgbClr val="FFFF99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FF0066"/>
                </a:solidFill>
              </a:defRPr>
            </a:lvl1pPr>
          </a:lstStyle>
          <a:p>
            <a:r>
              <a:rPr dirty="0" err="1"/>
              <a:t>บทบาทของบัณฑิตยสถาน</a:t>
            </a:r>
            <a:endParaRPr dirty="0"/>
          </a:p>
        </p:txBody>
      </p:sp>
      <p:sp>
        <p:nvSpPr>
          <p:cNvPr id="111" name="บัณฑิตยสถานวางกฎเกณฑ์ของละครนีโอคลาสสิค โดยได้รับอิทธิพลจากนักวิจารณ์อิตาเลี่ยน ดังนี้…"/>
          <p:cNvSpPr txBox="1">
            <a:spLocks noGrp="1"/>
          </p:cNvSpPr>
          <p:nvPr>
            <p:ph type="body" idx="4294967295"/>
          </p:nvPr>
        </p:nvSpPr>
        <p:spPr>
          <a:xfrm>
            <a:off x="930729" y="1921329"/>
            <a:ext cx="7772400" cy="36140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731520">
              <a:spcBef>
                <a:spcPts val="600"/>
              </a:spcBef>
              <a:buChar char=""/>
              <a:defRPr sz="288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บัณฑิตยสถานวางกฎเกณฑ์ของละครนีโอคลาสสิค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โดยได้รับอิทธิพลจากนักวิจารณ์อิตาเลี่ยน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ดังนี้</a:t>
            </a:r>
            <a:endParaRPr dirty="0">
              <a:solidFill>
                <a:schemeClr val="bg2"/>
              </a:solidFill>
            </a:endParaRPr>
          </a:p>
          <a:p>
            <a:pPr marL="594359" lvl="1" indent="-228600" defTabSz="731520">
              <a:spcBef>
                <a:spcPts val="0"/>
              </a:spcBef>
              <a:buClr>
                <a:schemeClr val="accent1"/>
              </a:buClr>
              <a:defRPr sz="256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ยึดบทวิจารณ์ของกรีก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อริสโตเติ้ล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594359" lvl="1" indent="-228600" defTabSz="731520">
              <a:spcBef>
                <a:spcPts val="0"/>
              </a:spcBef>
              <a:buClr>
                <a:schemeClr val="accent1"/>
              </a:buClr>
              <a:defRPr sz="256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ยึดบทวิจารณ์ของโรมัน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ฮอเรส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274320" indent="-274320" defTabSz="731520">
              <a:spcBef>
                <a:spcPts val="600"/>
              </a:spcBef>
              <a:buChar char=""/>
              <a:defRPr sz="288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เป็นการตีความหลักการสมัยคลาสสิคที่เข้าใจผิดในรายละเอียดบางส่วน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นักวิจารณ์สมัยหลังๆ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มีความเห็นแตกต่าง</a:t>
            </a:r>
            <a:r>
              <a:rPr dirty="0">
                <a:solidFill>
                  <a:schemeClr val="bg2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1. ละครเฮโรอิก แทรจิดี (Heroic Tragedy)"/>
          <p:cNvSpPr txBox="1"/>
          <p:nvPr/>
        </p:nvSpPr>
        <p:spPr>
          <a:xfrm>
            <a:off x="914400" y="404191"/>
            <a:ext cx="7543800" cy="1400486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400"/>
              </a:spcBef>
              <a:defRPr sz="4000" b="1">
                <a:solidFill>
                  <a:srgbClr val="FF0000"/>
                </a:solidFill>
              </a:defRPr>
            </a:lvl1pPr>
          </a:lstStyle>
          <a:p>
            <a:r>
              <a:t>1. ละครเฮโรอิก แทรจิดี (Heroic Tragedy)</a:t>
            </a:r>
          </a:p>
        </p:txBody>
      </p:sp>
      <p:sp>
        <p:nvSpPr>
          <p:cNvPr id="232" name="-  เน้นระหว่างความรักและเกียรติศักดิ์ที่พระเอกจะต้องเลือก  และจบลงด้วยบทสรุปว่าสติปัญญาและเหตุผลย่อมอยู่เหนืออารมณ์…"/>
          <p:cNvSpPr txBox="1"/>
          <p:nvPr/>
        </p:nvSpPr>
        <p:spPr>
          <a:xfrm>
            <a:off x="845819" y="2372001"/>
            <a:ext cx="7452361" cy="353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100"/>
              </a:spcBef>
              <a:defRPr sz="3300" b="1">
                <a:solidFill>
                  <a:srgbClr val="CC3300"/>
                </a:solidFill>
              </a:defRPr>
            </a:pPr>
            <a:r>
              <a:t>-  เน้นระหว่างความรักและเกียรติศักดิ์ที่พระเอกจะต้องเลือก  และจบลงด้วยบทสรุปว่าสติปัญญาและเหตุผลย่อมอยู่เหนืออารมณ์</a:t>
            </a:r>
          </a:p>
          <a:p>
            <a:pPr defTabSz="457200">
              <a:spcBef>
                <a:spcPts val="2100"/>
              </a:spcBef>
              <a:defRPr sz="3300" b="1">
                <a:solidFill>
                  <a:srgbClr val="CC3300"/>
                </a:solidFill>
              </a:defRPr>
            </a:pPr>
            <a:r>
              <a:t>-  บทละครเป็นร้อยกรอง</a:t>
            </a:r>
          </a:p>
          <a:p>
            <a:pPr defTabSz="457200">
              <a:spcBef>
                <a:spcPts val="2100"/>
              </a:spcBef>
              <a:defRPr sz="3300" b="1">
                <a:solidFill>
                  <a:srgbClr val="CC3300"/>
                </a:solidFill>
              </a:defRPr>
            </a:pPr>
            <a:r>
              <a:t>-  มีการแสดงแบบโลดโผนหวาดเสียว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ละครเฮโรอิก แทรจิดี         (Heroic Tragedy)"/>
          <p:cNvSpPr txBox="1"/>
          <p:nvPr/>
        </p:nvSpPr>
        <p:spPr>
          <a:xfrm>
            <a:off x="914400" y="762000"/>
            <a:ext cx="7543800" cy="1400486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534736" indent="-534736" algn="ctr" defTabSz="457200">
              <a:spcBef>
                <a:spcPts val="2400"/>
              </a:spcBef>
              <a:buSzPct val="100000"/>
              <a:buAutoNum type="arabicPeriod"/>
              <a:defRPr sz="4000" b="1">
                <a:solidFill>
                  <a:srgbClr val="FF0000"/>
                </a:solidFill>
              </a:defRPr>
            </a:lvl1pPr>
          </a:lstStyle>
          <a:p>
            <a:r>
              <a:t>ละครเฮโรอิก แทรจิดี         (Heroic Tragedy)</a:t>
            </a:r>
          </a:p>
        </p:txBody>
      </p:sp>
      <p:sp>
        <p:nvSpPr>
          <p:cNvPr id="235" name="-  ชอบให้มีการหักมุมกลับของเรื่อง (reversal) จากเรื่องร้ายกลายเป็นดี…"/>
          <p:cNvSpPr txBox="1"/>
          <p:nvPr/>
        </p:nvSpPr>
        <p:spPr>
          <a:xfrm>
            <a:off x="845819" y="2703443"/>
            <a:ext cx="7452361" cy="2827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</a:defRPr>
            </a:pPr>
            <a:r>
              <a:t>-  ชอบให้มีการหักมุมกลับของเรื่อง (reversal) จากเรื่องร้ายกลายเป็นดี</a:t>
            </a:r>
          </a:p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</a:defRPr>
            </a:pPr>
            <a:r>
              <a:t>-  มีความไม่สมจริง ไม่สมเหตุสมผลอยู่มาก (over)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2. ละครคอเมดีออฟแมนเนอร์ส (Comedy of Manners)"/>
          <p:cNvSpPr txBox="1"/>
          <p:nvPr/>
        </p:nvSpPr>
        <p:spPr>
          <a:xfrm>
            <a:off x="457200" y="533400"/>
            <a:ext cx="8305800" cy="1458717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2. ละครคอเมดีออฟแมนเนอร์ส (Comedy of Manners)</a:t>
            </a:r>
          </a:p>
        </p:txBody>
      </p:sp>
      <p:sp>
        <p:nvSpPr>
          <p:cNvPr id="238" name="-  เป็นคอเมดีชั้นสูง (ยกระดับคอเมดีให้สูงขึ้น)…"/>
          <p:cNvSpPr txBox="1"/>
          <p:nvPr/>
        </p:nvSpPr>
        <p:spPr>
          <a:xfrm>
            <a:off x="688450" y="2386909"/>
            <a:ext cx="8138161" cy="4195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defRPr sz="32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เป็นคอเมดีชั้นสูง (ยกระดับคอเมดีให้สูงขึ้น)</a:t>
            </a:r>
          </a:p>
          <a:p>
            <a:pPr defTabSz="457200">
              <a:spcBef>
                <a:spcPts val="1900"/>
              </a:spcBef>
              <a:defRPr sz="32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เป็นละครที่มักเสียดสีและวิจารณ์คุณค่า (ผิดๆ) ทางสังคมและวัฒนธรรมโดยเฉพาะเรื่องของคนชั้นสูง มุขตลกอยู่ที่การเสียดสีคนเสแสร้ง</a:t>
            </a:r>
          </a:p>
          <a:p>
            <a:pPr defTabSz="457200">
              <a:spcBef>
                <a:spcPts val="1900"/>
              </a:spcBef>
              <a:defRPr sz="32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เหตุการณ์และตัวละครในเรื่องมีความสำคัญน้อยกว่าการวิจารณ์เสียดสีสังคม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2. ละครคอเมดีออฟแมนเนอร์ส (Comedy of Manners)"/>
          <p:cNvSpPr txBox="1"/>
          <p:nvPr/>
        </p:nvSpPr>
        <p:spPr>
          <a:xfrm>
            <a:off x="457200" y="533400"/>
            <a:ext cx="8305800" cy="1458717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2. ละครคอเมดีออฟแมนเนอร์ส (Comedy of Manners)</a:t>
            </a:r>
          </a:p>
        </p:txBody>
      </p:sp>
      <p:sp>
        <p:nvSpPr>
          <p:cNvPr id="241" name="-  ผู้แต่งพยายามชี้แนะว่า มนุษย์ถูกชักจูงให้เสื่อมเสียได้ (man is corruptible)…"/>
          <p:cNvSpPr txBox="1"/>
          <p:nvPr/>
        </p:nvSpPr>
        <p:spPr>
          <a:xfrm>
            <a:off x="883919" y="2378765"/>
            <a:ext cx="7452361" cy="3862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ผู้แต่งพยายามชี้แนะว่า มนุษย์ถูกชักจูงให้เสื่อมเสียได้ (man is corruptible) </a:t>
            </a:r>
          </a:p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นิยมใช้ภาษาที่มีไหวพริบ คมคาย (witty dialogue)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4916488" cy="6172200"/>
          </a:xfrm>
          <a:prstGeom prst="rect">
            <a:avLst/>
          </a:prstGeom>
          <a:ln w="57150" cap="sq">
            <a:solidFill>
              <a:srgbClr val="FF3399"/>
            </a:solidFill>
          </a:ln>
        </p:spPr>
      </p:pic>
      <p:pic>
        <p:nvPicPr>
          <p:cNvPr id="24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096000"/>
            <a:ext cx="4010025" cy="447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กฎเกณฑ์พื้นฐานของละครยุคนีโอคลาสสิค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FF99"/>
          </a:solidFill>
        </p:spPr>
        <p:txBody>
          <a:bodyPr>
            <a:normAutofit/>
          </a:bodyPr>
          <a:lstStyle>
            <a:lvl1pPr algn="ctr">
              <a:defRPr sz="3200" b="1">
                <a:solidFill>
                  <a:srgbClr val="FF0066"/>
                </a:solidFill>
              </a:defRPr>
            </a:lvl1pPr>
          </a:lstStyle>
          <a:p>
            <a:r>
              <a:t>กฎเกณฑ์พื้นฐานของละครยุคนีโอคลาสสิค</a:t>
            </a:r>
          </a:p>
        </p:txBody>
      </p:sp>
      <p:sp>
        <p:nvSpPr>
          <p:cNvPr id="114" name="1.  การแบ่งแยกประเภทของละคร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1.  </a:t>
            </a:r>
            <a:r>
              <a:rPr dirty="0" err="1">
                <a:solidFill>
                  <a:schemeClr val="bg2"/>
                </a:solidFill>
              </a:rPr>
              <a:t>การแบ่งแยกประเภทของละคร</a:t>
            </a:r>
            <a:endParaRPr dirty="0">
              <a:solidFill>
                <a:schemeClr val="bg2"/>
              </a:solidFill>
            </a:endParaRP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2.  </a:t>
            </a:r>
            <a:r>
              <a:rPr dirty="0" err="1">
                <a:solidFill>
                  <a:schemeClr val="bg2"/>
                </a:solidFill>
              </a:rPr>
              <a:t>จุดมุ่งหมายของละคร</a:t>
            </a:r>
            <a:endParaRPr dirty="0">
              <a:solidFill>
                <a:schemeClr val="bg2"/>
              </a:solidFill>
            </a:endParaRP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3.  </a:t>
            </a:r>
            <a:r>
              <a:rPr dirty="0" err="1">
                <a:solidFill>
                  <a:schemeClr val="bg2"/>
                </a:solidFill>
              </a:rPr>
              <a:t>ความสมจริงในละคร</a:t>
            </a:r>
            <a:r>
              <a:rPr dirty="0">
                <a:solidFill>
                  <a:schemeClr val="bg2"/>
                </a:solidFill>
              </a:rPr>
              <a:t> (verisimilitude)</a:t>
            </a: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4.  </a:t>
            </a:r>
            <a:r>
              <a:rPr dirty="0" err="1">
                <a:solidFill>
                  <a:schemeClr val="bg2"/>
                </a:solidFill>
              </a:rPr>
              <a:t>ความเหมาะสม</a:t>
            </a:r>
            <a:r>
              <a:rPr dirty="0">
                <a:solidFill>
                  <a:schemeClr val="bg2"/>
                </a:solidFill>
              </a:rPr>
              <a:t> (Decorum)</a:t>
            </a: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5.  </a:t>
            </a:r>
            <a:r>
              <a:rPr dirty="0" err="1">
                <a:solidFill>
                  <a:schemeClr val="bg2"/>
                </a:solidFill>
              </a:rPr>
              <a:t>เอกภาพทั้ง</a:t>
            </a:r>
            <a:r>
              <a:rPr dirty="0">
                <a:solidFill>
                  <a:schemeClr val="bg2"/>
                </a:solidFill>
              </a:rPr>
              <a:t> 3  (three unities)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กฎเกณฑ์พื้นฐานของละครยุคนีโอคลาสสิค"/>
          <p:cNvSpPr txBox="1">
            <a:spLocks noGrp="1"/>
          </p:cNvSpPr>
          <p:nvPr>
            <p:ph type="title" idx="4294967295"/>
          </p:nvPr>
        </p:nvSpPr>
        <p:spPr>
          <a:xfrm>
            <a:off x="1208314" y="484414"/>
            <a:ext cx="7772400" cy="914400"/>
          </a:xfrm>
          <a:prstGeom prst="rect">
            <a:avLst/>
          </a:prstGeom>
          <a:solidFill>
            <a:srgbClr val="FFFF99"/>
          </a:solidFill>
        </p:spPr>
        <p:txBody>
          <a:bodyPr>
            <a:normAutofit/>
          </a:bodyPr>
          <a:lstStyle>
            <a:lvl1pPr algn="ctr">
              <a:defRPr sz="2800" b="1">
                <a:solidFill>
                  <a:srgbClr val="FF0066"/>
                </a:solidFill>
              </a:defRPr>
            </a:lvl1pPr>
          </a:lstStyle>
          <a:p>
            <a:r>
              <a:t>กฎเกณฑ์พื้นฐานของละครยุคนีโอคลาสสิค</a:t>
            </a:r>
          </a:p>
        </p:txBody>
      </p:sp>
      <p:sp>
        <p:nvSpPr>
          <p:cNvPr id="117" name="A.     Decorum: a term which meant that all dramatic characters should behave in ways based on their age, profession, sex, rank, and the like. Each Character should follow this set behavior.…"/>
          <p:cNvSpPr txBox="1">
            <a:spLocks noGrp="1"/>
          </p:cNvSpPr>
          <p:nvPr>
            <p:ph type="body" idx="4294967295"/>
          </p:nvPr>
        </p:nvSpPr>
        <p:spPr>
          <a:xfrm>
            <a:off x="1208314" y="1801586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A.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Decorum: a term which meant that all dramatic characters should behave in ways based on their age, profession, sex, rank, and the like. Each Character should follow this set behavior.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B.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Verisimilitude: all drama was to be “true to life.” Thus, because they were not observed in everyday life, such things as ghosts, apparitions, and supernatural events were forbidden. 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C.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The Unities: Time, Place, Action.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1.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Unity of time: Required that the dramatic action in a play should not exceed the 24-hour rule. A few radical neoclassicists argued that time should be limited to 12 hours. Their argument for unity of time was based on their belief that audiences could not accept a long passage of time as “truthful”.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2.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Unity of place: restricted the action of a play to one locale. 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3.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Unity of action: required one central story, involving a relatively small group of characters. No Sub-plots.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D.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Genre Rule: Comedy and Tragedy should not be mixed. Tragedy dealt with royalty, Comedy dealt with common people; Comedy must resolve happily, Tragedy must resolve calamitously.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E.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No </a:t>
            </a:r>
            <a:r>
              <a:rPr dirty="0" err="1">
                <a:solidFill>
                  <a:schemeClr val="bg2"/>
                </a:solidFill>
              </a:rPr>
              <a:t>deus</a:t>
            </a:r>
            <a:r>
              <a:rPr dirty="0">
                <a:solidFill>
                  <a:schemeClr val="bg2"/>
                </a:solidFill>
              </a:rPr>
              <a:t> ex </a:t>
            </a:r>
            <a:r>
              <a:rPr dirty="0" err="1">
                <a:solidFill>
                  <a:schemeClr val="bg2"/>
                </a:solidFill>
              </a:rPr>
              <a:t>machina</a:t>
            </a:r>
            <a:r>
              <a:rPr dirty="0">
                <a:solidFill>
                  <a:schemeClr val="bg2"/>
                </a:solidFill>
              </a:rPr>
              <a:t>. 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F.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No soliloquy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G.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Drama was to be Didactic: Teach a Moral Lesson.</a:t>
            </a:r>
            <a:r>
              <a:rPr b="0" dirty="0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. การแบ่งแยกประเภท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CC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9933FF"/>
                </a:solidFill>
              </a:defRPr>
            </a:lvl1pPr>
          </a:lstStyle>
          <a:p>
            <a:r>
              <a:t>1. การแบ่งแยกประเภทของละคร</a:t>
            </a:r>
          </a:p>
        </p:txBody>
      </p:sp>
      <p:sp>
        <p:nvSpPr>
          <p:cNvPr id="120" name="มีการแบ่งแยกประเภทของละครโดยเด็ดขาด  ทำให้ละครมี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มีการแบ่งแยกประเภทของละครโดยเด็ดขาด  ทำให้ละครมี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เพียง 2  ชนิด  คือ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1.  แทรจิดี	-  ตัวละครเป็นชนชั้นสูง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เรื่องราวเกี่ยวกับชาติบ้านเมือง เคร่งเครียด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ต้องจบลงอย่างน่าเศร้า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ภาษาสูง เป็นโคลงกลอน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1. การแบ่งแยกประเภท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CC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9933FF"/>
                </a:solidFill>
              </a:defRPr>
            </a:lvl1pPr>
          </a:lstStyle>
          <a:p>
            <a:r>
              <a:t>1. การแบ่งแยกประเภทของละคร</a:t>
            </a:r>
          </a:p>
        </p:txBody>
      </p:sp>
      <p:sp>
        <p:nvSpPr>
          <p:cNvPr id="123" name="มีการแบ่งแยกประเภทของละครโดยเด็ดขาด  ทำให้ละครมี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มีการแบ่งแยกประเภทของละครโดยเด็ดขาด  ทำให้ละครมี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เพียง 2  ชนิด  คือ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2.  คอเมดี	-  ตัวละครเป็นชนชั้นกลาง หรือต่ำ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เรื่องราวไม่สลักสำคัญ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ต้องจบลงด้วยความสุข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ภาษาพูดในชีวิตประจำวัน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FANS">
  <a:themeElements>
    <a:clrScheme name="FA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C80"/>
      </a:accent1>
      <a:accent2>
        <a:srgbClr val="9900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ANS">
      <a:majorFont>
        <a:latin typeface="Browallia New"/>
        <a:ea typeface="Browallia New"/>
        <a:cs typeface="Browallia New"/>
      </a:majorFont>
      <a:minorFont>
        <a:latin typeface="Helvetica"/>
        <a:ea typeface="Helvetica"/>
        <a:cs typeface="Helvetica"/>
      </a:minorFont>
    </a:fontScheme>
    <a:fmtScheme name="FA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C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rowall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rowall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{85FA90BA-16D9-3E49-B18A-37F078E51BBF}tf16401378</Template>
  <TotalTime>206</TotalTime>
  <Words>2491</Words>
  <Application>Microsoft Macintosh PowerPoint</Application>
  <PresentationFormat>On-screen Show (4:3)</PresentationFormat>
  <Paragraphs>169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Browallia New</vt:lpstr>
      <vt:lpstr>Chalkboard</vt:lpstr>
      <vt:lpstr>Monotype Sorts</vt:lpstr>
      <vt:lpstr>MS Shell Dlg 2</vt:lpstr>
      <vt:lpstr>Wingdings</vt:lpstr>
      <vt:lpstr>Wingdings 3</vt:lpstr>
      <vt:lpstr>Madison</vt:lpstr>
      <vt:lpstr>ละครในศตวรรษที่ 17  ละครนีโอคลาสสิค (Neoclassicism) ในฝรั่งเศส  ละครยุคคืนสู่ราชบัลลังก์ (Restoration)  ในอังกฤษ</vt:lpstr>
      <vt:lpstr>ความรู้พื้นฐานเกี่ยวกับละครยุคนีโอคลาสสิค ในฝรั่งเศส</vt:lpstr>
      <vt:lpstr>ความรู้พื้นฐานเกี่ยวกับละครยุค นีโอคลาสสิคในฝรั่งเศส</vt:lpstr>
      <vt:lpstr>PowerPoint Presentation</vt:lpstr>
      <vt:lpstr>บทบาทของบัณฑิตยสถาน</vt:lpstr>
      <vt:lpstr>กฎเกณฑ์พื้นฐานของละครยุคนีโอคลาสสิค</vt:lpstr>
      <vt:lpstr>กฎเกณฑ์พื้นฐานของละครยุคนีโอคลาสสิค</vt:lpstr>
      <vt:lpstr>1. การแบ่งแยกประเภทของละคร</vt:lpstr>
      <vt:lpstr>1. การแบ่งแยกประเภทของละคร</vt:lpstr>
      <vt:lpstr>1. การแบ่งแยกประเภทของละคร</vt:lpstr>
      <vt:lpstr>PowerPoint Presentation</vt:lpstr>
      <vt:lpstr>PowerPoint Presentation</vt:lpstr>
      <vt:lpstr>PowerPoint Presentation</vt:lpstr>
      <vt:lpstr>PowerPoint Presentation</vt:lpstr>
      <vt:lpstr>2.จุดมุ่งหมายของละคร </vt:lpstr>
      <vt:lpstr>2.จุดมุ่งหมายของละคร </vt:lpstr>
      <vt:lpstr>3. ความสมจริงในละคร (verisimilitude) </vt:lpstr>
      <vt:lpstr>3. ความสมจริงในละคร (verisimilitude) </vt:lpstr>
      <vt:lpstr>4. ความเหมาะสม (decorum) </vt:lpstr>
      <vt:lpstr>4. ความเหมาะสม (decorum) </vt:lpstr>
      <vt:lpstr>5.เอกภาพทั้งสาม (three unities) </vt:lpstr>
      <vt:lpstr>นักเขียนบทละครคนสำคัญของยุค </vt:lpstr>
      <vt:lpstr>โมลิแยร์</vt:lpstr>
      <vt:lpstr>1.  ปิแอร์  กอร์แนย์ (Pierre Corneille  1606 - 1684)</vt:lpstr>
      <vt:lpstr>Le Cid</vt:lpstr>
      <vt:lpstr>2.  ชอง  ราซีน  (Jean Racine 1639 - 1699)</vt:lpstr>
      <vt:lpstr>Phaedra </vt:lpstr>
      <vt:lpstr>3.  โมลิแยร์ (Moliere  1622 - 1673)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ละครในศตวรรษที่ 17  ละครนีโอคลาสสิค (Neoclassicism) ในฝรั่งเศส  ละครยุคคืนสู่ราชบัลลังก์ (Restoration)  ในอังกฤษ</dc:title>
  <cp:lastModifiedBy>CHUTIMA  MANEEWATTANA  PLENGKHOM</cp:lastModifiedBy>
  <cp:revision>2</cp:revision>
  <dcterms:modified xsi:type="dcterms:W3CDTF">2023-07-27T04:12:24Z</dcterms:modified>
</cp:coreProperties>
</file>