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400" b="0" i="0" u="none" strike="noStrike" cap="none" spc="0" normalizeH="0" baseline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EDDDD2"/>
          </a:solidFill>
        </a:fill>
      </a:tcStyle>
    </a:wholeTbl>
    <a:band2H>
      <a:tcTxStyle/>
      <a:tcStyle>
        <a:tcBdr/>
        <a:fill>
          <a:solidFill>
            <a:srgbClr val="F6EFEA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A"/>
          </a:solidFill>
        </a:fill>
      </a:tcStyle>
    </a:wholeTbl>
    <a:band2H>
      <a:tcTxStyle/>
      <a:tcStyle>
        <a:tcBdr/>
        <a:fill>
          <a:solidFill>
            <a:srgbClr val="402000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BFAE2"/>
        </a:fontRef>
        <a:srgbClr val="FBFA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BFAE2"/>
              </a:solidFill>
              <a:prstDash val="solid"/>
              <a:round/>
            </a:ln>
          </a:top>
          <a:bottom>
            <a:ln w="25400" cap="flat">
              <a:solidFill>
                <a:srgbClr val="FBFAE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2000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BFAE2"/>
              </a:solidFill>
              <a:prstDash val="solid"/>
              <a:round/>
            </a:ln>
          </a:top>
          <a:bottom>
            <a:ln w="25400" cap="flat">
              <a:solidFill>
                <a:srgbClr val="FBFAE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DFDF4"/>
          </a:solidFill>
        </a:fill>
      </a:tcStyle>
    </a:wholeTbl>
    <a:band2H>
      <a:tcTxStyle/>
      <a:tcStyle>
        <a:tcBdr/>
        <a:fill>
          <a:solidFill>
            <a:srgbClr val="FEFEFA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402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402000">
              <a:alpha val="20000"/>
            </a:srgbClr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508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254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>
      <p:cViewPr varScale="1">
        <p:scale>
          <a:sx n="108" d="100"/>
          <a:sy n="108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"/>
          <p:cNvGrpSpPr/>
          <p:nvPr/>
        </p:nvGrpSpPr>
        <p:grpSpPr>
          <a:xfrm>
            <a:off x="0" y="0"/>
            <a:ext cx="8872538" cy="6858000"/>
            <a:chOff x="0" y="0"/>
            <a:chExt cx="8872537" cy="6858000"/>
          </a:xfrm>
        </p:grpSpPr>
        <p:sp>
          <p:nvSpPr>
            <p:cNvPr id="22" name="Stationery"/>
            <p:cNvSpPr/>
            <p:nvPr/>
          </p:nvSpPr>
          <p:spPr>
            <a:xfrm>
              <a:off x="533400" y="238124"/>
              <a:ext cx="8339138" cy="6391277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402000"/>
                  </a:solidFill>
                </a:defRPr>
              </a:pPr>
              <a:endParaRPr/>
            </a:p>
          </p:txBody>
        </p:sp>
        <p:pic>
          <p:nvPicPr>
            <p:cNvPr id="23" name="minispir" descr="minispi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63625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484" y="6100762"/>
            <a:ext cx="281941" cy="3200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"/>
          <p:cNvGrpSpPr/>
          <p:nvPr/>
        </p:nvGrpSpPr>
        <p:grpSpPr>
          <a:xfrm>
            <a:off x="0" y="0"/>
            <a:ext cx="8872538" cy="6858000"/>
            <a:chOff x="0" y="0"/>
            <a:chExt cx="8872537" cy="6858000"/>
          </a:xfrm>
        </p:grpSpPr>
        <p:sp>
          <p:nvSpPr>
            <p:cNvPr id="2" name="Rectangle"/>
            <p:cNvSpPr/>
            <p:nvPr/>
          </p:nvSpPr>
          <p:spPr>
            <a:xfrm>
              <a:off x="533400" y="238124"/>
              <a:ext cx="8339138" cy="6391277"/>
            </a:xfrm>
            <a:prstGeom prst="rect">
              <a:avLst/>
            </a:prstGeom>
            <a:solidFill>
              <a:srgbClr val="FBFA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402000"/>
                  </a:solidFill>
                </a:defRPr>
              </a:pPr>
              <a:endParaRPr/>
            </a:p>
          </p:txBody>
        </p:sp>
        <p:pic>
          <p:nvPicPr>
            <p:cNvPr id="3" name="minispir" descr="minispi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63625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Line"/>
            <p:cNvSpPr/>
            <p:nvPr/>
          </p:nvSpPr>
          <p:spPr>
            <a:xfrm>
              <a:off x="1016000" y="1600200"/>
              <a:ext cx="7747000" cy="0"/>
            </a:xfrm>
            <a:prstGeom prst="line">
              <a:avLst/>
            </a:prstGeom>
            <a:noFill/>
            <a:ln w="3175" cap="flat">
              <a:solidFill>
                <a:srgbClr val="A083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402000"/>
                  </a:solidFill>
                </a:defRPr>
              </a:pPr>
              <a:endParaRPr/>
            </a:p>
          </p:txBody>
        </p:sp>
      </p:grp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1059" y="6096000"/>
            <a:ext cx="281941" cy="3200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spcBef>
                <a:spcPts val="800"/>
              </a:spcBef>
              <a:defRPr sz="1400">
                <a:solidFill>
                  <a:srgbClr val="A0836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90000"/>
        <a:buFontTx/>
        <a:buChar char="»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»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sz="3200" b="0" i="0" u="none" strike="noStrike" cap="none" spc="0" baseline="0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ละคร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020417" y="4157869"/>
            <a:ext cx="7772401" cy="22098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t>ละครยุคกลาง</a:t>
            </a:r>
          </a:p>
        </p:txBody>
      </p:sp>
      <p:sp>
        <p:nvSpPr>
          <p:cNvPr id="35" name="โดย ผู้ช่วยศาสตราจารย์ ดร. ชุติมา  มณีวัฒนา"/>
          <p:cNvSpPr txBox="1"/>
          <p:nvPr/>
        </p:nvSpPr>
        <p:spPr>
          <a:xfrm>
            <a:off x="1066137" y="5763093"/>
            <a:ext cx="7680961" cy="4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400">
                <a:solidFill>
                  <a:srgbClr val="402000"/>
                </a:solidFill>
              </a:defRPr>
            </a:lvl1pPr>
          </a:lstStyle>
          <a:p>
            <a:r>
              <a:t>โดย ผู้ช่วยศาสตราจารย์ ดร. ชุติมา  มณีวัฒนา</a:t>
            </a:r>
          </a:p>
        </p:txBody>
      </p:sp>
      <p:pic>
        <p:nvPicPr>
          <p:cNvPr id="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819" y="859689"/>
            <a:ext cx="5059403" cy="3798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 animBg="1" advAuto="0"/>
      <p:bldP spid="35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3600" b="1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62" name="แต่… พัฒนาการของศิลปะในแต่ละประเทศเกิดในแถบยุโรปนั้นขึ้นไม่พร้อมกันนั่นเอง (ศิลป เรเนอซองส์เกิดขึ้นในอิตาลีก่อนประเทศอื่น ๆ)"/>
          <p:cNvSpPr txBox="1"/>
          <p:nvPr/>
        </p:nvSpPr>
        <p:spPr>
          <a:xfrm>
            <a:off x="1112519" y="1926770"/>
            <a:ext cx="7680961" cy="353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แต่… พัฒนาการของศิลปะในแต่ละประเทศเกิดในแถบยุโรปนั้นขึ้นไม่พร้อมกันนั่นเอง (ศิลป เรเนอซองส์เกิดขึ้นในอิตาลีก่อนประเทศอื่น ๆ)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 advAuto="0"/>
      <p:bldP spid="62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3600" u="sng"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65" name="ว่ากันว่า พัฒนาการของรูปแบบศิลปะการแสดงหรือการละคร  จะพัฒนาช้ากว่าพัฒนาการของศิลปะแขนงอื่นๆ"/>
          <p:cNvSpPr txBox="1"/>
          <p:nvPr/>
        </p:nvSpPr>
        <p:spPr>
          <a:xfrm>
            <a:off x="1112519" y="2434645"/>
            <a:ext cx="7680961" cy="252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r>
              <a:t>ว่ากันว่า พัฒนาการของรูปแบบศิลปะการแสดงหรือการละคร  จะพัฒนาช้ากว่าพัฒนาการของศิลปะแขนงอื่นๆ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 animBg="1" advAuto="0"/>
      <p:bldP spid="6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94944">
              <a:defRPr sz="4104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68" name="เพราะ… ละครสะท้อนให้เห็นภาพของสังคม และผู้คนในสังคมนั้น รวมทั้งความสัมพันธ์ของคนในสังคมอีกด้วย"/>
          <p:cNvSpPr txBox="1"/>
          <p:nvPr/>
        </p:nvSpPr>
        <p:spPr>
          <a:xfrm>
            <a:off x="1112519" y="2398375"/>
            <a:ext cx="7680961" cy="259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เพราะ… ละครสะท้อนให้เห็นภาพของสังคม และผู้คนในสังคมนั้น รวมทั้งความสัมพันธ์ของคนในสังคมอีกด้วย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 animBg="1" advAuto="0"/>
      <p:bldP spid="68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ศิลปะ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ศิลปะยุคกลาง</a:t>
            </a:r>
          </a:p>
        </p:txBody>
      </p:sp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7337"/>
            <a:ext cx="6705600" cy="4995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 animBg="1" advAuto="0"/>
      <p:bldP spid="71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ศิลปะ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90600" y="3810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ศิลปะยุคกลาง</a:t>
            </a:r>
          </a:p>
        </p:txBody>
      </p:sp>
      <p:pic>
        <p:nvPicPr>
          <p:cNvPr id="7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12862"/>
            <a:ext cx="5468938" cy="5087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1" animBg="1" advAuto="0"/>
      <p:bldP spid="74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ศิลปะ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90600" y="3810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ศิลปะยุคกลาง</a:t>
            </a:r>
          </a:p>
        </p:txBody>
      </p:sp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57200"/>
            <a:ext cx="2314575" cy="605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214688" cy="510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 animBg="1" advAuto="0"/>
      <p:bldP spid="77" grpId="2" animBg="1" advAuto="0"/>
      <p:bldP spid="78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ศิลปะ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ศิลปะยุคกลาง</a:t>
            </a:r>
          </a:p>
        </p:txBody>
      </p:sp>
      <p:pic>
        <p:nvPicPr>
          <p:cNvPr id="8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24000"/>
            <a:ext cx="4495800" cy="444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  <p:bldP spid="81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ศิลปะ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ศิลปะยุคกลาง</a:t>
            </a:r>
          </a:p>
        </p:txBody>
      </p:sp>
      <p:pic>
        <p:nvPicPr>
          <p:cNvPr id="8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7050088" cy="4651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1" animBg="1" advAuto="0"/>
      <p:bldP spid="84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ข้อมูลด้านการละคร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762000" y="3810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ข้อมูลด้านการละครของยุคกลาง</a:t>
            </a:r>
          </a:p>
        </p:txBody>
      </p:sp>
      <p:sp>
        <p:nvSpPr>
          <p:cNvPr id="87" name="- มีกฤษฎีกาออกมาจากวัด ห้ามการ    แสดงทางโลก - เมื่อผู้คนพื้นเมืองต่างๆ ได้กลายเป็นคริสต์  ทางศาสนาก็เริ่มประกาศว่าการแสดง เป็นสิ่งที่เลวร้าย (เหมือนกับละคร Mime ของโรมัน)"/>
          <p:cNvSpPr txBox="1"/>
          <p:nvPr/>
        </p:nvSpPr>
        <p:spPr>
          <a:xfrm>
            <a:off x="1112519" y="1798651"/>
            <a:ext cx="7680961" cy="40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3200"/>
              <a:t>มีกฤษฎีกาออกมาจากวัด ห้ามการ</a:t>
            </a:r>
            <a:br>
              <a:rPr sz="3200"/>
            </a:br>
            <a:r>
              <a:rPr sz="3200"/>
              <a:t>   แสดงทางโลก</a:t>
            </a:r>
            <a:br>
              <a:rPr sz="3200"/>
            </a:br>
            <a:r>
              <a:rPr sz="3200"/>
              <a:t>- เมื่อผู้คนพื้นเมืองต่างๆ ได้กลายเป็นคริสต์  ทางศาสนาก็เริ่มประกาศว่าการแสดง เป็นสิ่งที่เลวร้าย (เหมือนกับละคร Mime ของโรมัน)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 advAuto="0"/>
      <p:bldP spid="87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ข้อมูลด้านการละคร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3600" b="1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ข้อมูลด้านการละครของยุคกลาง</a:t>
            </a:r>
          </a:p>
        </p:txBody>
      </p:sp>
      <p:sp>
        <p:nvSpPr>
          <p:cNvPr id="90" name="- สมัยนี้มีการผลิตบทละครน้อยมาก และ   ไม่มีหลงเหลือให้ศึกษาเลย - มีแม่ชีชื่อ Hrosvitha เขียนบทละครดัด   แปลงจากบทของ เทอเรนส์ แต่ไม่ได้ใช้   แสดง"/>
          <p:cNvSpPr txBox="1"/>
          <p:nvPr/>
        </p:nvSpPr>
        <p:spPr>
          <a:xfrm>
            <a:off x="731519" y="2102420"/>
            <a:ext cx="7680961" cy="335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สมัยนี้มีการผลิตบทละครน้อยมาก และ</a:t>
            </a:r>
            <a:br/>
            <a:r>
              <a:t>  ไม่มีหลงเหลือให้ศึกษาเลย</a:t>
            </a:r>
            <a:br/>
            <a:r>
              <a:t>- มีแม่ชีชื่อ Hrosvitha เขียนบทละครดัด</a:t>
            </a:r>
            <a:br/>
            <a:r>
              <a:t>  แปลงจากบทของ เทอเรนส์ แต่ไม่ได้ใช้</a:t>
            </a:r>
            <a:br/>
            <a:r>
              <a:t>  แสดง</a:t>
            </a:r>
          </a:p>
        </p:txBody>
      </p:sp>
      <p:pic>
        <p:nvPicPr>
          <p:cNvPr id="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497" y="2738541"/>
            <a:ext cx="2407361" cy="3791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1" animBg="1" advAuto="0"/>
      <p:bldP spid="9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5334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39" name="- ได้ชื่อว่าเป็น “ยุคมืด”(c. 5-15)  - การเมืองยังไม่เป็นระบบระเบียบ  - วัดทำหน้าที่ “ผู้ปกครอง” และมีความ    สำคัญอย่างยิ่ง --พระสถาปนาอำนาจ…"/>
          <p:cNvSpPr txBox="1"/>
          <p:nvPr/>
        </p:nvSpPr>
        <p:spPr>
          <a:xfrm>
            <a:off x="1112519" y="1722451"/>
            <a:ext cx="7680961" cy="40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 </a:t>
            </a: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</a:t>
            </a: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ได้ชื่อว่าเป็น “ยุคมืด”(c. 5-15)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- การเมืองยังไม่เป็นระบบระเบียบ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- วัดทำหน้าที่ “ผู้ปกครอง” และมีความ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  สำคัญอย่างยิ่ง --พระสถาปนาอำนาจ         </a:t>
            </a:r>
          </a:p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สูงสุดดูแลทั้งในวัดและทางโลกด้วย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 advAuto="0"/>
      <p:bldP spid="39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ข้อมูลด้านการละคร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ข้อมูลด้านการละครของยุคกลาง</a:t>
            </a:r>
          </a:p>
        </p:txBody>
      </p:sp>
      <p:sp>
        <p:nvSpPr>
          <p:cNvPr id="94" name="จนกระทั่งประมาณปี 925 และ 975    ละครจึงถูกนำกลับมาเล่นอีกครั้ง โดย   ศาสนาเป็นผู้ดึงกลับมาเอง ในรูปแบบ   ของ “พิธีกรรมทางศาสนา”"/>
          <p:cNvSpPr txBox="1"/>
          <p:nvPr/>
        </p:nvSpPr>
        <p:spPr>
          <a:xfrm>
            <a:off x="1112519" y="1984197"/>
            <a:ext cx="7680961" cy="357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996633"/>
                </a:solidFill>
              </a:defRPr>
            </a:pPr>
            <a:r>
              <a:t> </a:t>
            </a:r>
            <a:r>
              <a:rPr>
                <a:solidFill>
                  <a:srgbClr val="402000"/>
                </a:solidFill>
              </a:rPr>
              <a:t>  </a:t>
            </a: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จนกระทั่งประมาณปี 925 และ 975 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ละครจึงถูกนำกลับมาเล่นอีกครั้ง โดย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ศาสนาเป็นผู้ดึงกลับมาเอง ในรูปแบบ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ของ “พิธีกรรมทางศาสนา”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1" animBg="1" advAuto="0"/>
      <p:bldP spid="94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914400" y="5334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ละครในโบสถ์ (Liturgical Drama)</a:t>
            </a:r>
          </a:p>
        </p:txBody>
      </p:sp>
      <p:sp>
        <p:nvSpPr>
          <p:cNvPr id="97" name="- เป็นการแสดงประกอบในพิธีอีสเตอร์ - เรียกว่า “โทรป” (Tropes) -- ร้องประกอบดนตรี - ละครเรื่องแรกในประวัติศาสตร์อังกฤษ   คือ “เคว็ม คูอาริติส” (QuemQuaeritis)"/>
          <p:cNvSpPr txBox="1"/>
          <p:nvPr/>
        </p:nvSpPr>
        <p:spPr>
          <a:xfrm>
            <a:off x="1112519" y="1582534"/>
            <a:ext cx="7680961" cy="4531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- </a:t>
            </a: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เป็นการแสดงประกอบในพิธีอีสเตอร์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เรียกว่า “โทรป” (Tropes) -- ร้องประกอบดนตรี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ละครเรื่องแรกในประวัติศาสตร์อังกฤษ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  คือ “เคว็ม คูอาริติส” (QuemQuaeritis)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2" y="1536700"/>
            <a:ext cx="3810001" cy="378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3"/>
          <a:srcRect t="49820" b="6884"/>
          <a:stretch>
            <a:fillRect/>
          </a:stretch>
        </p:blipFill>
        <p:spPr>
          <a:xfrm>
            <a:off x="2595462" y="4506673"/>
            <a:ext cx="6166397" cy="2002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3"/>
          <a:srcRect b="77742"/>
          <a:stretch>
            <a:fillRect/>
          </a:stretch>
        </p:blipFill>
        <p:spPr>
          <a:xfrm>
            <a:off x="2045252" y="484808"/>
            <a:ext cx="5491885" cy="916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“เคว็ม คูอาริติส” (Quem Quaeritis)"/>
          <p:cNvSpPr txBox="1">
            <a:spLocks noGrp="1"/>
          </p:cNvSpPr>
          <p:nvPr>
            <p:ph type="title" idx="4294967295"/>
          </p:nvPr>
        </p:nvSpPr>
        <p:spPr>
          <a:xfrm>
            <a:off x="914400" y="6096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“เคว็ม คูอาริติส” (Quem Quaeritis)</a:t>
            </a:r>
          </a:p>
        </p:txBody>
      </p:sp>
      <p:sp>
        <p:nvSpPr>
          <p:cNvPr id="104" name="- มีความยาว 4 บรรทัด - มีเหตุการณ์, ตัวละคร, และบทสนทนา - เล่นโดยพระ / เป็นเรื่องราวหลังจากพระเยซูสิ้นพระชนม์ - เป็นบทร้อง, และใช้ภาษาละติน"/>
          <p:cNvSpPr txBox="1"/>
          <p:nvPr/>
        </p:nvSpPr>
        <p:spPr>
          <a:xfrm>
            <a:off x="1112519" y="1922606"/>
            <a:ext cx="7680961" cy="385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-</a:t>
            </a:r>
            <a:r>
              <a:rPr sz="3600"/>
              <a:t> </a:t>
            </a: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มีความยาว 4 บรรทัด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มีเหตุการณ์, ตัวละคร, และบทสนทนา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เล่นโดยพระ / เป็นเรื่องราวหลังจากพระเยซูสิ้นพระชนม์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เป็นบทร้อง, และใช้ภาษาละติน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1" animBg="1" advAuto="0"/>
      <p:bldP spid="104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ละครในโบสถ์ (Liturgical Drama)</a:t>
            </a:r>
          </a:p>
        </p:txBody>
      </p:sp>
      <p:sp>
        <p:nvSpPr>
          <p:cNvPr id="107" name="- ต่อมาเริ่มได้รับความนิยม และขยายไป  เล่นในเทศกาลอื่นๆ ด้วย เช่น คริสมาสต์ - เรื่องราวจะเกี่ยวข้องกับประวัติของพระเยซูในแง่มุมต่างๆ เช่น การประสูติ, ความสงสัยของโจเซฟ, กำเนิด จอห์น เดอะบัพทิส, การกลับชาติมาเกิดของพระเยซู"/>
          <p:cNvSpPr txBox="1"/>
          <p:nvPr/>
        </p:nvSpPr>
        <p:spPr>
          <a:xfrm>
            <a:off x="1112519" y="1806951"/>
            <a:ext cx="7680961" cy="438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spcBef>
                <a:spcPts val="600"/>
              </a:spcBef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2800"/>
              <a:t>ต่อมาเริ่มได้รับความนิยม และขยายไป</a:t>
            </a:r>
            <a:br>
              <a:rPr sz="2800"/>
            </a:br>
            <a:r>
              <a:rPr sz="2800"/>
              <a:t> เล่นในเทศกาลอื่นๆ ด้วย เช่น คริสมาสต์</a:t>
            </a:r>
            <a:br>
              <a:rPr sz="2800"/>
            </a:br>
            <a:r>
              <a:rPr sz="2800"/>
              <a:t>- เรื่องราวจะเกี่ยวข้องกับประวัติของพระเยซูในแง่มุมต่างๆ เช่น การประสูติ, ความสงสัยของโจเซฟ, กำเนิด จอห์น เดอะบัพทิส, การกลับชาติมาเกิดของพระเยซู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animBg="1" advAuto="0"/>
      <p:bldP spid="107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ละครในโบสถ์ (Liturgical Drama)</a:t>
            </a:r>
          </a:p>
        </p:txBody>
      </p:sp>
      <p:sp>
        <p:nvSpPr>
          <p:cNvPr id="110" name="- ต่อมาละครในโบสถ์เริ่มได้รับความนิยมมากขึ้น เพราะให้ความบันเทิงด้วย - หลังๆ เรื่องราวจึงขยายไปไกลกว่าเรื่องของพระเยซู แต่จะเป็นเรื่องในพระคัมภีร์ เช่น กำเนิดอาดัม, เรื่องของโนอาห์"/>
          <p:cNvSpPr txBox="1"/>
          <p:nvPr/>
        </p:nvSpPr>
        <p:spPr>
          <a:xfrm>
            <a:off x="960119" y="1906225"/>
            <a:ext cx="7680961" cy="379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ต่อมาละครในโบสถ์เริ่มได้รับความนิยมมากขึ้น เพราะให้ความบันเทิงด้วย</a:t>
            </a:r>
            <a:br/>
            <a:r>
              <a:t>- หลังๆ เรื่องราวจึงขยายไปไกลกว่าเรื่องของพระเยซู แต่จะเป็นเรื่องในพระคัมภีร์ เช่น กำเนิดอาดัม, เรื่องของโนอาห์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1" animBg="1" advAuto="0"/>
      <p:bldP spid="110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62" y="590982"/>
            <a:ext cx="3840785" cy="5676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08" y="1408974"/>
            <a:ext cx="7779327" cy="4296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ละครในโบสถ์ (Liturgical Drama)</a:t>
            </a:r>
          </a:p>
        </p:txBody>
      </p:sp>
      <p:sp>
        <p:nvSpPr>
          <p:cNvPr id="117" name="- ภาษาละติน จึงปรับเป็นภาษาถิ่น เรียกว่า “Vernacular” -- หมายถึงละครศาสนาที่ใช้ภาษาถิ่น - บทร้องก็ปรับเป็นบทพูด - เรื่องราวก็เติมแต่ง (ไม่ได้อยู่เฉพาะกับไบเบิ้ล)"/>
          <p:cNvSpPr txBox="1"/>
          <p:nvPr/>
        </p:nvSpPr>
        <p:spPr>
          <a:xfrm>
            <a:off x="1112519" y="1949965"/>
            <a:ext cx="7680961" cy="318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0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ภาษาละติน จึงปรับเป็นภาษาถิ่น เรียกว่า “Vernacular” -- หมายถึงละครศาสนาที่ใช้ภาษาถิ่น</a:t>
            </a:r>
            <a:br/>
            <a:r>
              <a:t>- บทร้องก็ปรับเป็นบทพูด</a:t>
            </a:r>
            <a:br/>
            <a:r>
              <a:t>- เรื่องราวก็เติมแต่ง (ไม่ได้อยู่เฉพาะกับไบเบิ้ล)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  <p:bldP spid="117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solidFill>
                  <a:srgbClr val="402000"/>
                </a:solidFill>
              </a:defRPr>
            </a:lvl1pPr>
          </a:lstStyle>
          <a:p>
            <a:r>
              <a:t>ละครในโบสถ์ (Liturgical Drama)</a:t>
            </a:r>
          </a:p>
        </p:txBody>
      </p:sp>
      <p:sp>
        <p:nvSpPr>
          <p:cNvPr id="120" name="- ในที่สุดเมื่อละครได้รับความนิยมมากขึ้น - มีพระไม่พอเล่น / โบสถ์เล็กเกินไป - ละครจึงต้องออกไปเล่นนอกโบสถ์ เรียกว่า “ละครมิสเตอรี่” และ “ละครมิราเคิล”"/>
          <p:cNvSpPr txBox="1"/>
          <p:nvPr/>
        </p:nvSpPr>
        <p:spPr>
          <a:xfrm>
            <a:off x="1036319" y="20255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pPr>
            <a:r>
              <a:t>- ในที่สุดเมื่อละครได้รับความนิยมมากขึ้น</a:t>
            </a:r>
            <a:br/>
            <a:r>
              <a:t>- มีพระไม่พอเล่น / โบสถ์เล็กเกินไป</a:t>
            </a:r>
            <a:br/>
            <a:r>
              <a:t>- ละครจึงต้องออกไปเล่นนอกโบสถ์ เรียกว่า “ละครมิสเตอรี่” และ “ละครมิราเคิล”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2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42" name="มีระบบ ศักดินา (feudalism)…"/>
          <p:cNvSpPr txBox="1"/>
          <p:nvPr/>
        </p:nvSpPr>
        <p:spPr>
          <a:xfrm>
            <a:off x="1112519" y="19493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มีระบบ ศักดินา (feudalism)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มีเจ้าขุนมูลนาย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เชื่อในโลกหน้า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มนุษย์สนใจศาสนา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 advAuto="0"/>
      <p:bldP spid="42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การจัดการแสดง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22376">
              <a:defRPr sz="2844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การจัดการแสดงละครในโบสถ์ (Liturgical Drama)</a:t>
            </a:r>
          </a:p>
        </p:txBody>
      </p:sp>
      <p:sp>
        <p:nvSpPr>
          <p:cNvPr id="123" name="- ใช้โบสถ์เป็นสถานที่แสดง ประกอบด้วย    1. แมนชั่น (Mansions) คือฉากที่ตั้งอยู่กับที่        (fixed stage) -- ฉากแบบนี้เรียกว่า         Simultaneous setting     2. แพลที (Platea)  - บริเวณที่ใช้แสดง ใกล้ๆ กับแมนชั่นนั่นเอง"/>
          <p:cNvSpPr txBox="1"/>
          <p:nvPr/>
        </p:nvSpPr>
        <p:spPr>
          <a:xfrm>
            <a:off x="1036319" y="1972130"/>
            <a:ext cx="7680961" cy="375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sz="31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ใช้โบสถ์เป็นสถานที่แสดง ประกอบด้วย</a:t>
            </a:r>
            <a:br/>
            <a:r>
              <a:t>   1. แมนชั่น (Mansions) คือฉากที่ตั้งอยู่กับที่</a:t>
            </a:r>
            <a:br/>
            <a:r>
              <a:t>       (fixed stage) -- ฉากแบบนี้เรียกว่า </a:t>
            </a:r>
            <a:br/>
            <a:r>
              <a:t>       Simultaneous setting </a:t>
            </a:r>
            <a:br/>
            <a:r>
              <a:t>   2. แพลที (Platea)  - บริเวณที่ใช้แสดง ใกล้ๆ กับแมนชั่นนั่นเอง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animBg="1" advAuto="0"/>
      <p:bldP spid="123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ฉาก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143000" y="990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ฉากยุคกลาง</a:t>
            </a:r>
          </a:p>
        </p:txBody>
      </p:sp>
      <p:sp>
        <p:nvSpPr>
          <p:cNvPr id="126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647825" y="3738562"/>
            <a:ext cx="6400800" cy="1752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 typeface="Monotype Sorts"/>
              <a:buNone/>
              <a:defRPr>
                <a:solidFill>
                  <a:srgbClr val="A08366"/>
                </a:solidFill>
              </a:defRPr>
            </a:pPr>
            <a:endParaRPr/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7848600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7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การแสดงละครใน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1066800" y="5715000"/>
            <a:ext cx="42672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04087">
              <a:defRPr sz="3080" b="1"/>
            </a:lvl1pPr>
          </a:lstStyle>
          <a:p>
            <a:r>
              <a:t>การแสดงละครในยุคกลาง</a:t>
            </a:r>
          </a:p>
        </p:txBody>
      </p:sp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62000"/>
            <a:ext cx="4800600" cy="457200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การจัดการแสดงละครในโบสถ์ (Liturgical Drama)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b="1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การจัดการแสดงละครในโบสถ์ (Liturgical Drama)</a:t>
            </a:r>
          </a:p>
        </p:txBody>
      </p:sp>
      <p:sp>
        <p:nvSpPr>
          <p:cNvPr id="133" name="- โครงสร้างของโบสถ์ ใช้เป็นแมนชั่นได้ (เช่นระเบียงนักร้องประสานเสียง - เป็นสวรรค์, แท่นบูชา - เป็นหลุมฝังศพพระเยซู) - มีการใช้เครื่องจักรไว้ยกพระเยซู หรือเทพ - เสื้อผ้าสันนิษฐานว่าเป็นชุดในโบสถ์"/>
          <p:cNvSpPr txBox="1"/>
          <p:nvPr/>
        </p:nvSpPr>
        <p:spPr>
          <a:xfrm>
            <a:off x="1112519" y="2212790"/>
            <a:ext cx="7680961" cy="35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3300"/>
              <a:t>โครงสร้างของโบสถ์ ใช้เป็นแมนชั่นได้ (เช่นระเบียงนักร้องประสานเสียง - เป็นสวรรค์, แท่นบูชา - เป็นหลุมฝังศพพระเยซู)</a:t>
            </a:r>
            <a:br>
              <a:rPr sz="3300"/>
            </a:br>
            <a:r>
              <a:rPr sz="3300"/>
              <a:t>- มีการใช้เครื่องจักรไว้ยกพระเยซู หรือเทพ</a:t>
            </a:r>
            <a:br>
              <a:rPr sz="3300"/>
            </a:br>
            <a:r>
              <a:rPr sz="3300"/>
              <a:t>- เสื้อผ้าสันนิษฐานว่าเป็นชุดในโบสถ์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  <p:bldP spid="133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ละครนอกโบสถ์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 b="1" u="sng">
                <a:solidFill>
                  <a:srgbClr val="402000"/>
                </a:solidFill>
              </a:defRPr>
            </a:lvl1pPr>
          </a:lstStyle>
          <a:p>
            <a:r>
              <a:t>ละครนอกโบสถ์</a:t>
            </a:r>
          </a:p>
        </p:txBody>
      </p:sp>
      <p:sp>
        <p:nvSpPr>
          <p:cNvPr id="136" name="แบ่งเป็น 3 ประเภท คือ 1. มิสเตอรี เพลย์ (Mystery Play) 2. มิราเคิล เพลย์ (Miracle Play) 3. มอราลิตี เพลย์ (Morality Play)"/>
          <p:cNvSpPr txBox="1"/>
          <p:nvPr/>
        </p:nvSpPr>
        <p:spPr>
          <a:xfrm>
            <a:off x="1112519" y="2305852"/>
            <a:ext cx="7680961" cy="315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sz="4300" b="1">
                <a:solidFill>
                  <a:srgbClr val="402000"/>
                </a:solidFill>
              </a:defRPr>
            </a:pPr>
            <a:r>
              <a:t>แบ่งเป็น 3 ประเภท คือ</a:t>
            </a:r>
            <a:br/>
            <a:r>
              <a:t>1. มิสเตอรี เพลย์ (Mystery Play)</a:t>
            </a:r>
            <a:br/>
            <a:r>
              <a:t>2. มิราเคิล เพลย์ (Miracle Play)</a:t>
            </a:r>
            <a:br/>
            <a:r>
              <a:t>3. มอราลิตี เพลย์ (Morality Play)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6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. มิสเตอรี เพลย์ (Mystery Play)"/>
          <p:cNvSpPr txBox="1">
            <a:spLocks noGrp="1"/>
          </p:cNvSpPr>
          <p:nvPr>
            <p:ph type="title" idx="4294967295"/>
          </p:nvPr>
        </p:nvSpPr>
        <p:spPr>
          <a:xfrm>
            <a:off x="10668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40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มิสเตอรี เพลย์ (Mystery Play)</a:t>
            </a:r>
          </a:p>
        </p:txBody>
      </p:sp>
      <p:sp>
        <p:nvSpPr>
          <p:cNvPr id="139" name="มาจากคำว่า “ mystere” ภาษาฝรั่งเศส แปลว่า “สมาคมพ่อค้า”…"/>
          <p:cNvSpPr txBox="1"/>
          <p:nvPr/>
        </p:nvSpPr>
        <p:spPr>
          <a:xfrm>
            <a:off x="1112519" y="1948419"/>
            <a:ext cx="7680961" cy="332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buSzPct val="100000"/>
              <a:buChar char="-"/>
              <a:defRPr sz="29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มาจากคำว่า “ mystere” ภาษาฝรั่งเศส แปลว่า “สมาคมพ่อค้า” </a:t>
            </a:r>
          </a:p>
          <a:p>
            <a:pPr defTabSz="457200">
              <a:lnSpc>
                <a:spcPct val="120000"/>
              </a:lnSpc>
              <a:buSzPct val="100000"/>
              <a:buChar char="-"/>
              <a:defRPr sz="29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จัดแสดงในเทศกาล Corpus Christi</a:t>
            </a:r>
            <a:br/>
            <a:r>
              <a:t>- เรื่องราวจากละครเกี่ยวกับไบเบิ้ล: การสร้าง</a:t>
            </a:r>
            <a:br/>
            <a:r>
              <a:t>  โลก, การตกต่ำของมนุษย์, วันพิพากษา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  <p:bldP spid="139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1. มิสเตอรี เพลย์ (Mystery Play)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 sz="3600" b="1">
                <a:solidFill>
                  <a:srgbClr val="402000"/>
                </a:solidFill>
              </a:defRPr>
            </a:pPr>
            <a:r>
              <a:t>1. มิสเตอรี เพลย์ (Mystery Play)</a:t>
            </a:r>
          </a:p>
        </p:txBody>
      </p:sp>
      <p:sp>
        <p:nvSpPr>
          <p:cNvPr id="143" name="- ใช้นักแสดงสมัครเล่น - แต่งกายด้วยเสื้อผ้าในชีวิตประจำวัน (มี    เครื่องแต่งกายเฉพาะของพวกภูตผี) - บางเรื่องอาจใช้เครื่องดนตรีประกอบ"/>
          <p:cNvSpPr txBox="1"/>
          <p:nvPr/>
        </p:nvSpPr>
        <p:spPr>
          <a:xfrm>
            <a:off x="1112519" y="2296314"/>
            <a:ext cx="7680961" cy="2951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600" b="1">
                <a:solidFill>
                  <a:srgbClr val="402000"/>
                </a:solidFill>
              </a:defRPr>
            </a:pPr>
            <a:r>
              <a:t>- ใช้นักแสดงสมัครเล่น</a:t>
            </a:r>
            <a:br/>
            <a:r>
              <a:t>- แต่งกายด้วยเสื้อผ้าในชีวิตประจำวัน (มี </a:t>
            </a:r>
            <a:br/>
            <a:r>
              <a:t>  เครื่องแต่งกายเฉพาะของพวกภูตผี)</a:t>
            </a:r>
            <a:br/>
            <a:r>
              <a:t>- บางเรื่องอาจใช้เครื่องดนตรีประกอบ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. มิสเตอรี เพลย์ (Mystery Play)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มิสเตอรี เพลย์ (Mystery Play)</a:t>
            </a:r>
          </a:p>
        </p:txBody>
      </p:sp>
      <p:sp>
        <p:nvSpPr>
          <p:cNvPr id="146" name="- แสดงบนรถเลื่อน Pageant Wagon เคลื่อนไปตามจุดสำคัญ - เรียกอีกอย่างว่า ละครชุด หรือ cycle play"/>
          <p:cNvSpPr txBox="1"/>
          <p:nvPr/>
        </p:nvSpPr>
        <p:spPr>
          <a:xfrm>
            <a:off x="953493" y="2480669"/>
            <a:ext cx="7680961" cy="25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แสดงบนรถเลื่อน Pageant Wagon เคลื่อนไปตามจุดสำคัญ</a:t>
            </a:r>
            <a:br/>
            <a:r>
              <a:t>- เรียกอีกอย่างว่า ละครชุด หรือ cycle play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an0069" descr="scan0069"/>
          <p:cNvPicPr>
            <a:picLocks noChangeAspect="1"/>
          </p:cNvPicPr>
          <p:nvPr/>
        </p:nvPicPr>
        <p:blipFill>
          <a:blip r:embed="rId2"/>
          <a:srcRect l="4574" t="38957" r="1440" b="47137"/>
          <a:stretch>
            <a:fillRect/>
          </a:stretch>
        </p:blipFill>
        <p:spPr>
          <a:xfrm>
            <a:off x="539749" y="2997199"/>
            <a:ext cx="5903914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an0069" descr="scan0069"/>
          <p:cNvPicPr>
            <a:picLocks noChangeAspect="1"/>
          </p:cNvPicPr>
          <p:nvPr/>
        </p:nvPicPr>
        <p:blipFill>
          <a:blip r:embed="rId2"/>
          <a:srcRect l="8082" t="3701" r="3540" b="61022"/>
          <a:stretch>
            <a:fillRect/>
          </a:stretch>
        </p:blipFill>
        <p:spPr>
          <a:xfrm>
            <a:off x="539749" y="260350"/>
            <a:ext cx="5472114" cy="269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an0069" descr="scan0069"/>
          <p:cNvPicPr>
            <a:picLocks noChangeAspect="1"/>
          </p:cNvPicPr>
          <p:nvPr/>
        </p:nvPicPr>
        <p:blipFill>
          <a:blip r:embed="rId2"/>
          <a:srcRect l="5433" t="53804" r="37249" b="2597"/>
          <a:stretch>
            <a:fillRect/>
          </a:stretch>
        </p:blipFill>
        <p:spPr>
          <a:xfrm>
            <a:off x="5867400" y="3933825"/>
            <a:ext cx="2808288" cy="264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3810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45" name="คนในสังคมสมัยนี้แบ่งออกเป็น 3 ชนชั้นคือ…. 1. เจ้าขุนมูลนาย        2. นักบวช        3. ชาวนา นั่นหมายความว่า นักบวชและศาสนามีอิทธิพลมาก"/>
          <p:cNvSpPr txBox="1"/>
          <p:nvPr/>
        </p:nvSpPr>
        <p:spPr>
          <a:xfrm>
            <a:off x="1112519" y="1990711"/>
            <a:ext cx="7680961" cy="371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คนในสังคมสมัยนี้แบ่งออกเป็น 3 ชนชั้นคือ…. 1. เจ้าขุนมูลนาย</a:t>
            </a:r>
            <a:br/>
            <a:r>
              <a:t>       2. นักบวช</a:t>
            </a:r>
            <a:br/>
            <a:r>
              <a:t>       3. ชาวนา</a:t>
            </a:r>
            <a:br/>
            <a:r>
              <a:t>นั่นหมายความว่า นักบวชและศาสนามีอิทธิพลมาก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 advAuto="0"/>
      <p:bldP spid="45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33400"/>
            <a:ext cx="6400800" cy="5864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09600"/>
            <a:ext cx="6278563" cy="5326063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2. มิราเคิลเพลย์ (Miracle Play)"/>
          <p:cNvSpPr txBox="1">
            <a:spLocks noGrp="1"/>
          </p:cNvSpPr>
          <p:nvPr>
            <p:ph type="title" idx="4294967295"/>
          </p:nvPr>
        </p:nvSpPr>
        <p:spPr>
          <a:xfrm>
            <a:off x="990600" y="457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มิราเคิลเพลย์ (Miracle Play)</a:t>
            </a:r>
          </a:p>
        </p:txBody>
      </p:sp>
      <p:sp>
        <p:nvSpPr>
          <p:cNvPr id="157" name="-  เป็นเรื่องของประวัติชีวิตนักบุญต่างๆ -  หลังๆ เริ่มแต่งเติมขึ้นจนแทบไม่เกี่ยวกับศาสนาเลย และเป็นเรื่องของคนธรรมดา -  ตอนท้ายของเรื่องมีปาฏิหาริย์ทางศาสนามาเกี่ยวข้อง"/>
          <p:cNvSpPr txBox="1"/>
          <p:nvPr/>
        </p:nvSpPr>
        <p:spPr>
          <a:xfrm>
            <a:off x="1112519" y="1744353"/>
            <a:ext cx="7680961" cy="405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เป็นเรื่องของประวัติชีวิตนักบุญต่างๆ</a:t>
            </a:r>
            <a:br/>
            <a:r>
              <a:t>-  หลังๆ เริ่มแต่งเติมขึ้นจนแทบไม่เกี่ยวกับศาสนาเลย และเป็นเรื่องของคนธรรมดา</a:t>
            </a:r>
            <a:br/>
            <a:r>
              <a:t>-  ตอนท้ายของเรื่องมีปาฏิหาริย์ทางศาสนามาเกี่ยวข้อง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7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สรุป"/>
          <p:cNvSpPr txBox="1">
            <a:spLocks noGrp="1"/>
          </p:cNvSpPr>
          <p:nvPr>
            <p:ph type="title" idx="4294967295"/>
          </p:nvPr>
        </p:nvSpPr>
        <p:spPr>
          <a:xfrm>
            <a:off x="990600" y="4571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t>สรุป</a:t>
            </a:r>
          </a:p>
        </p:txBody>
      </p:sp>
      <p:sp>
        <p:nvSpPr>
          <p:cNvPr id="161" name="ขณะนี้ละครในวัดยังคงแสดงอยู่    (โดยเรื่องราวจะเกี่ยวกับพระเยซูอย่างเคร่งครัด)…"/>
          <p:cNvSpPr txBox="1">
            <a:spLocks noGrp="1"/>
          </p:cNvSpPr>
          <p:nvPr>
            <p:ph type="body" idx="4294967295"/>
          </p:nvPr>
        </p:nvSpPr>
        <p:spPr>
          <a:xfrm>
            <a:off x="990600" y="18288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5754" indent="-325754" defTabSz="868680">
              <a:spcBef>
                <a:spcPts val="800"/>
              </a:spcBef>
              <a:buChar char=""/>
              <a:defRPr sz="3420">
                <a:latin typeface="Chalkboard"/>
                <a:ea typeface="Chalkboard"/>
                <a:cs typeface="Chalkboard"/>
                <a:sym typeface="Chalkboard"/>
              </a:defRPr>
            </a:pPr>
            <a:r>
              <a:t> ขณะนี้ละครในวัดยังคงแสดงอยู่    (โดยเรื่องราวจะเกี่ยวกับพระเยซูอย่างเคร่งครัด) </a:t>
            </a:r>
          </a:p>
          <a:p>
            <a:pPr marL="325754" indent="-325754" defTabSz="868680">
              <a:spcBef>
                <a:spcPts val="800"/>
              </a:spcBef>
              <a:buChar char=""/>
              <a:defRPr sz="3420">
                <a:latin typeface="Chalkboard"/>
                <a:ea typeface="Chalkboard"/>
                <a:cs typeface="Chalkboard"/>
                <a:sym typeface="Chalkboard"/>
              </a:defRPr>
            </a:pPr>
            <a:r>
              <a:t> ดังนั้นทางโบสถ์จึงประนาม มิสเตอรี และมิราเคิล เพลย์ ว่าเป็นความ “โง่เขลา” และ “บาปหนา”</a:t>
            </a:r>
            <a:br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  <p:bldP spid="161" grpId="2" build="p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3. มอราลิตีเพลย์ (Morality Play)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มอราลิตีเพลย์ (Morality Play)</a:t>
            </a:r>
          </a:p>
        </p:txBody>
      </p:sp>
      <p:sp>
        <p:nvSpPr>
          <p:cNvPr id="164" name="-  เป็นละครสอนศีลธรรม -  เปรียบเทียบสิ่งที่เป็นนามธรรมกับรูปธรรม -  เรื่องที่โดงดังคือ Everyman"/>
          <p:cNvSpPr txBox="1"/>
          <p:nvPr/>
        </p:nvSpPr>
        <p:spPr>
          <a:xfrm>
            <a:off x="1112519" y="1811088"/>
            <a:ext cx="7680961" cy="392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เป็นละครสอนศีลธรรม</a:t>
            </a:r>
            <a:br/>
            <a:r>
              <a:t>-  เปรียบเทียบสิ่งที่เป็นนามธรรมกับรูปธรรม</a:t>
            </a:r>
            <a:br/>
            <a:r>
              <a:t>-  เรื่องที่โดงดังคือ Everyman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2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ละครที่ไม่เกี่ยวกับศาสนา (ละครทางโลก) Secular Drama"/>
          <p:cNvSpPr txBox="1">
            <a:spLocks noGrp="1"/>
          </p:cNvSpPr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58951">
              <a:defRPr sz="2988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ละครที่ไม่เกี่ยวกับศาสนา (ละครทางโลก)</a:t>
            </a:r>
            <a:br/>
            <a:r>
              <a:t>Secular Drama</a:t>
            </a:r>
          </a:p>
        </p:txBody>
      </p:sp>
      <p:sp>
        <p:nvSpPr>
          <p:cNvPr id="167" name="1. ละครพื้นบ้าน (Folk Play) 2. ละครตลกชวนหัว (Farce) 3. ละครอินเทอร์ลูด (Secular Interlude)"/>
          <p:cNvSpPr txBox="1"/>
          <p:nvPr/>
        </p:nvSpPr>
        <p:spPr>
          <a:xfrm>
            <a:off x="1112519" y="2320891"/>
            <a:ext cx="7680961" cy="290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ละครพื้นบ้าน (Folk Play)</a:t>
            </a:r>
            <a:br/>
            <a:r>
              <a:t>2. ละครตลกชวนหัว (Farce)</a:t>
            </a:r>
            <a:br/>
            <a:r>
              <a:t>3. ละครอินเทอร์ลูด (Secular Interlude)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7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1. ละครพื้นบ้าน (Folk Play)"/>
          <p:cNvSpPr txBox="1">
            <a:spLocks noGrp="1"/>
          </p:cNvSpPr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ละครพื้นบ้าน (Folk Play)</a:t>
            </a:r>
          </a:p>
        </p:txBody>
      </p:sp>
      <p:sp>
        <p:nvSpPr>
          <p:cNvPr id="170" name="- มีตัวเอกเป็นวีรบุรุษระดับชาวบ้าน เช่น    โรบินฮูด, เซนท์ จอร์จ - มักเป็นเรื่องเกี่ยวกับการต่อสู้, ฟันดาบ, เต้นระบำ, ความตาย, และการเกิดใหม่"/>
          <p:cNvSpPr txBox="1"/>
          <p:nvPr/>
        </p:nvSpPr>
        <p:spPr>
          <a:xfrm>
            <a:off x="1112519" y="1907997"/>
            <a:ext cx="7680961" cy="357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มีตัวเอกเป็นวีรบุรุษระดับชาวบ้าน เช่น </a:t>
            </a:r>
            <a:br/>
            <a:r>
              <a:t>  โรบินฮูด, เซนท์ จอร์จ</a:t>
            </a:r>
            <a:br/>
            <a:r>
              <a:t>- มักเป็นเรื่องเกี่ยวกับการต่อสู้, ฟันดาบ, เต้นระบำ, ความตาย, และการเกิดใหม่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01" y="802391"/>
            <a:ext cx="7860348" cy="552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1. ละครพื้นบ้าน (Folk Play)"/>
          <p:cNvSpPr txBox="1">
            <a:spLocks noGrp="1"/>
          </p:cNvSpPr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ละครพื้นบ้าน (Folk Play)</a:t>
            </a:r>
          </a:p>
        </p:txBody>
      </p:sp>
      <p:sp>
        <p:nvSpPr>
          <p:cNvPr id="175" name="- นักแสดงเป็นพวกมือสมัครเล่น -  มักเล่นตามงานเทศกาล -  มีอิทธิพลน้อยมากต่อละครยุคต่อๆ มาในยุโรป"/>
          <p:cNvSpPr txBox="1"/>
          <p:nvPr/>
        </p:nvSpPr>
        <p:spPr>
          <a:xfrm>
            <a:off x="1036319" y="1626478"/>
            <a:ext cx="7680961" cy="38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นักแสดงเป็นพวกมือสมัครเล่น</a:t>
            </a:r>
            <a:br/>
            <a:r>
              <a:t>-  มักเล่นตามงานเทศกาล</a:t>
            </a:r>
            <a:br/>
            <a:r>
              <a:t>-  มีอิทธิพลน้อยมากต่อละครยุคต่อๆ มาในยุโรป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39" y="583952"/>
            <a:ext cx="6644447" cy="5690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2. ละครตลกชวนหัว (Farce)"/>
          <p:cNvSpPr txBox="1">
            <a:spLocks noGrp="1"/>
          </p:cNvSpPr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6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ละครตลกชวนหัว (Farce)</a:t>
            </a:r>
          </a:p>
        </p:txBody>
      </p:sp>
      <p:sp>
        <p:nvSpPr>
          <p:cNvPr id="178" name="-  เริ่มต้นจากที่ฝรั่งเศสก่อน ต่อด้วยอังกฤษ -  เรื่องราวไม่เกี่ยวกับศาสนา หรือสั่งสอน -  เป็นการล้อเลียนความชั่วร้ายของมนุษย์โดย…"/>
          <p:cNvSpPr txBox="1"/>
          <p:nvPr/>
        </p:nvSpPr>
        <p:spPr>
          <a:xfrm>
            <a:off x="807719" y="1441023"/>
            <a:ext cx="7680961" cy="435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เริ่มต้นจากที่ฝรั่งเศสก่อน ต่อด้วยอังกฤษ</a:t>
            </a:r>
            <a:br/>
            <a:r>
              <a:t>-  เรื่องราวไม่เกี่ยวกับศาสนา หรือสั่งสอน</a:t>
            </a:r>
            <a:br/>
            <a:r>
              <a:t>-  เป็นการล้อเลียนความชั่วร้ายของมนุษย์โดย   </a:t>
            </a:r>
          </a:p>
          <a:p>
            <a:pPr defTabSz="457200">
              <a:lnSpc>
                <a:spcPct val="150000"/>
              </a:lnSpc>
              <a:defRPr sz="3200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มองดูอย่างตลกขบขัน, มีการใช้ไหวพริบมาก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8" grpId="2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57200"/>
            <a:ext cx="3948113" cy="6019800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3. ละครอินเทอร์ลูด (Secular Interlude)"/>
          <p:cNvSpPr txBox="1">
            <a:spLocks noGrp="1"/>
          </p:cNvSpPr>
          <p:nvPr>
            <p:ph type="title" idx="4294967295"/>
          </p:nvPr>
        </p:nvSpPr>
        <p:spPr>
          <a:xfrm>
            <a:off x="1066800" y="2286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86968">
              <a:lnSpc>
                <a:spcPct val="150000"/>
              </a:lnSpc>
              <a:defRPr sz="3492" b="1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ละครอินเทอร์ลูด (Secular Interlude)</a:t>
            </a:r>
          </a:p>
        </p:txBody>
      </p:sp>
      <p:sp>
        <p:nvSpPr>
          <p:cNvPr id="183" name="-"/>
          <p:cNvSpPr txBox="1"/>
          <p:nvPr/>
        </p:nvSpPr>
        <p:spPr>
          <a:xfrm>
            <a:off x="883919" y="3586479"/>
            <a:ext cx="768096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800" b="1">
                <a:solidFill>
                  <a:srgbClr val="40200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84" name="- เป็นเรื่องราวจริงจัง หรือตลกขบขันไม่เกี่ยวกับศาสนา - แสดงโดยคณะละครเร่หรือคณะรับจ้างขุนนาง - เป็นการแสดงสลับฉาก เป็นส่วนหนึ่งของงานเลี้ยง การเฉลิมฉลอง"/>
          <p:cNvSpPr txBox="1"/>
          <p:nvPr/>
        </p:nvSpPr>
        <p:spPr>
          <a:xfrm>
            <a:off x="1112519" y="2066911"/>
            <a:ext cx="7680961" cy="371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เป็นเรื่องราวจริงจัง หรือตลกขบขันไม่เกี่ยวกับศาสนา</a:t>
            </a:r>
            <a:br/>
            <a:r>
              <a:t>- แสดงโดยคณะละครเร่หรือคณะรับจ้างขุนนาง</a:t>
            </a:r>
            <a:br/>
            <a:r>
              <a:t>- เป็นการแสดงสลับฉาก เป็นส่วนหนึ่งของงานเลี้ยง การเฉลิมฉลอง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3" grpId="2" animBg="1" advAuto="0"/>
      <p:bldP spid="184" grpId="3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93" y="1836530"/>
            <a:ext cx="6235701" cy="294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การแสดงละครใน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90600" y="5334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0391">
              <a:defRPr sz="5022" b="1"/>
            </a:lvl1pPr>
          </a:lstStyle>
          <a:p>
            <a:r>
              <a:t>การแสดงละครในยุคกลาง</a:t>
            </a:r>
          </a:p>
        </p:txBody>
      </p:sp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1484312"/>
            <a:ext cx="3040063" cy="4521201"/>
          </a:xfrm>
          <a:prstGeom prst="rect">
            <a:avLst/>
          </a:prstGeom>
          <a:ln w="38100">
            <a:solidFill>
              <a:srgbClr val="402000"/>
            </a:solidFill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3"/>
          <a:srcRect b="85633"/>
          <a:stretch>
            <a:fillRect/>
          </a:stretch>
        </p:blipFill>
        <p:spPr>
          <a:xfrm>
            <a:off x="3924300" y="3789362"/>
            <a:ext cx="4713288" cy="1227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an0009" descr="scan00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981075"/>
            <a:ext cx="7920038" cy="5299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8001000" cy="572770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685800"/>
            <a:ext cx="3832225" cy="5791200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81000"/>
            <a:ext cx="3763963" cy="6096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5888038" cy="5286375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50" name="- สมัยนี้ถือว่าไม่มีมรดกทาง     ศิลปวัฒนธรรม  - ชีวิตของผู้คนในยุคนี้ส่วนใหญ่ลำบาก    ยากแค้น"/>
          <p:cNvSpPr txBox="1"/>
          <p:nvPr/>
        </p:nvSpPr>
        <p:spPr>
          <a:xfrm>
            <a:off x="1112519" y="19493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pPr>
            <a:r>
              <a:t> - สมัยนี้ถือว่าไม่มีมรดกทาง</a:t>
            </a:r>
            <a:br/>
            <a:r>
              <a:t>    ศิลปวัฒนธรรม</a:t>
            </a:r>
            <a:br/>
            <a:r>
              <a:t> - ชีวิตของผู้คนในยุคนี้ส่วนใหญ่ลำบาก</a:t>
            </a:r>
            <a:br/>
            <a:r>
              <a:t>   ยากแค้น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 advAuto="0"/>
      <p:bldP spid="50" grpId="2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an0011" descr="scan0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404812"/>
            <a:ext cx="5627688" cy="579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an0010" descr="scan0010"/>
          <p:cNvPicPr>
            <a:picLocks noChangeAspect="1"/>
          </p:cNvPicPr>
          <p:nvPr/>
        </p:nvPicPr>
        <p:blipFill>
          <a:blip r:embed="rId2"/>
          <a:srcRect l="66557" t="76774"/>
          <a:stretch>
            <a:fillRect/>
          </a:stretch>
        </p:blipFill>
        <p:spPr>
          <a:xfrm>
            <a:off x="4859337" y="2997200"/>
            <a:ext cx="3887788" cy="247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an0010" descr="scan0010"/>
          <p:cNvPicPr>
            <a:picLocks noChangeAspect="1"/>
          </p:cNvPicPr>
          <p:nvPr/>
        </p:nvPicPr>
        <p:blipFill>
          <a:blip r:embed="rId2"/>
          <a:srcRect r="33985"/>
          <a:stretch>
            <a:fillRect/>
          </a:stretch>
        </p:blipFill>
        <p:spPr>
          <a:xfrm>
            <a:off x="827087" y="692150"/>
            <a:ext cx="3857626" cy="5345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12" y="549275"/>
            <a:ext cx="4189413" cy="590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10" descr="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7" y="404812"/>
            <a:ext cx="4191001" cy="6048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10" descr="p10"/>
          <p:cNvPicPr>
            <a:picLocks noChangeAspect="1"/>
          </p:cNvPicPr>
          <p:nvPr/>
        </p:nvPicPr>
        <p:blipFill>
          <a:blip r:embed="rId2"/>
          <a:srcRect t="15086"/>
          <a:stretch>
            <a:fillRect/>
          </a:stretch>
        </p:blipFill>
        <p:spPr>
          <a:xfrm>
            <a:off x="900112" y="836612"/>
            <a:ext cx="3286126" cy="507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10" descr="p10"/>
          <p:cNvPicPr>
            <a:picLocks noChangeAspect="1"/>
          </p:cNvPicPr>
          <p:nvPr/>
        </p:nvPicPr>
        <p:blipFill>
          <a:blip r:embed="rId2"/>
          <a:srcRect b="85218"/>
          <a:stretch>
            <a:fillRect/>
          </a:stretch>
        </p:blipFill>
        <p:spPr>
          <a:xfrm>
            <a:off x="4427537" y="908050"/>
            <a:ext cx="4319588" cy="1162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836612"/>
            <a:ext cx="7848601" cy="513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10" descr="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836612"/>
            <a:ext cx="7934326" cy="5141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10" descr="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333375"/>
            <a:ext cx="3163888" cy="3090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png" descr="image.png"/>
          <p:cNvPicPr>
            <a:picLocks noChangeAspect="1"/>
          </p:cNvPicPr>
          <p:nvPr/>
        </p:nvPicPr>
        <p:blipFill>
          <a:blip r:embed="rId3"/>
          <a:srcRect l="3823" b="5390"/>
          <a:stretch>
            <a:fillRect/>
          </a:stretch>
        </p:blipFill>
        <p:spPr>
          <a:xfrm>
            <a:off x="2051049" y="3644900"/>
            <a:ext cx="5470526" cy="295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10" descr="p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25" y="260350"/>
            <a:ext cx="2301875" cy="331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10" descr="p10"/>
          <p:cNvPicPr>
            <a:picLocks noChangeAspect="1"/>
          </p:cNvPicPr>
          <p:nvPr/>
        </p:nvPicPr>
        <p:blipFill>
          <a:blip r:embed="rId2"/>
          <a:srcRect l="12742" r="43980" b="90893"/>
          <a:stretch>
            <a:fillRect/>
          </a:stretch>
        </p:blipFill>
        <p:spPr>
          <a:xfrm>
            <a:off x="971550" y="4005262"/>
            <a:ext cx="7416800" cy="182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10" descr="p10"/>
          <p:cNvPicPr>
            <a:picLocks noChangeAspect="1"/>
          </p:cNvPicPr>
          <p:nvPr/>
        </p:nvPicPr>
        <p:blipFill>
          <a:blip r:embed="rId2"/>
          <a:srcRect t="41313" b="23915"/>
          <a:stretch>
            <a:fillRect/>
          </a:stretch>
        </p:blipFill>
        <p:spPr>
          <a:xfrm>
            <a:off x="1331912" y="765175"/>
            <a:ext cx="6481763" cy="264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53" name="- ช่วงเวลาของยุคนี้ นักวิชาการเห็นไม่ตรงกัน ว่าปีไหนเป็นช่วงเวลาของยุคกลาง ปีไหนเป็นช่วงเวลาของยุคเรอเนซองส์"/>
          <p:cNvSpPr txBox="1"/>
          <p:nvPr/>
        </p:nvSpPr>
        <p:spPr>
          <a:xfrm>
            <a:off x="1112519" y="2420916"/>
            <a:ext cx="7680961" cy="25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lvl1pPr>
          </a:lstStyle>
          <a:p>
            <a:r>
              <a:t> - ช่วงเวลาของยุคนี้ นักวิชาการเห็นไม่ตรงกัน ว่าปีไหนเป็นช่วงเวลาของยุคกลาง ปีไหนเป็นช่วงเวลาของยุคเรอเนซองส์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  <p:bldP spid="5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/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56" name="- บ้างว่ายุคกลางคือช่วง ค.ศ. 500 - 1400    ยุคเรอเนซองค์คือช่วง 1400 - 1650 -  บ้างว่ายุคกลางน่าจะไปไกลถึง ปี ค.ศ.      1500 -  บ้างว่ายุคเรอเนซองค์เริ่มต้นเมื่อปี 1350"/>
          <p:cNvSpPr txBox="1"/>
          <p:nvPr/>
        </p:nvSpPr>
        <p:spPr>
          <a:xfrm>
            <a:off x="1188719" y="1934976"/>
            <a:ext cx="7680961" cy="397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- บ้างว่ายุคกลางคือช่วง ค.ศ. 500 - 1400</a:t>
            </a:r>
            <a:br/>
            <a:r>
              <a:t>   ยุคเรอเนซองค์คือช่วง 1400 - 1650</a:t>
            </a:r>
            <a:br/>
            <a:r>
              <a:t>-  บ้างว่ายุคกลางน่าจะไปไกลถึง ปี ค.ศ.  </a:t>
            </a:r>
            <a:br/>
            <a:r>
              <a:t>   1500</a:t>
            </a:r>
            <a:br/>
            <a:r>
              <a:t>-  บ้างว่ายุคเรอเนซองค์เริ่มต้นเมื่อปี 1350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 animBg="1" advAuto="0"/>
      <p:bldP spid="56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ข้อมูลทางประวัติศาสตร์ของยุคกลาง"/>
          <p:cNvSpPr txBox="1">
            <a:spLocks noGrp="1"/>
          </p:cNvSpPr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ข้อมูลทางประวัติศาสตร์ของยุคกลาง</a:t>
            </a:r>
          </a:p>
        </p:txBody>
      </p:sp>
      <p:sp>
        <p:nvSpPr>
          <p:cNvPr id="59" name="เพราะ… ชื่อยุคหมายถึง “รูปแบบของศิลปะ ที่คล้ายคลึงกัน”"/>
          <p:cNvSpPr txBox="1"/>
          <p:nvPr/>
        </p:nvSpPr>
        <p:spPr>
          <a:xfrm>
            <a:off x="1112519" y="2863722"/>
            <a:ext cx="7680961" cy="1663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เพราะ… ชื่อยุคหมายถึง “รูปแบบของศิลปะ ที่คล้ายคลึงกัน”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animBg="1" advAuto="0"/>
      <p:bldP spid="59" grpId="2" animBg="1" advAuto="0"/>
    </p:bldLst>
  </p:timing>
</p:sld>
</file>

<file path=ppt/theme/theme1.xml><?xml version="1.0" encoding="utf-8"?>
<a:theme xmlns:a="http://schemas.openxmlformats.org/drawingml/2006/main" name="NOTEBOOK">
  <a:themeElements>
    <a:clrScheme name="NOTEBOOK">
      <a:dk1>
        <a:srgbClr val="8C735A"/>
      </a:dk1>
      <a:lt1>
        <a:srgbClr val="FBFAE2"/>
      </a:lt1>
      <a:dk2>
        <a:srgbClr val="A7A7A7"/>
      </a:dk2>
      <a:lt2>
        <a:srgbClr val="535353"/>
      </a:lt2>
      <a:accent1>
        <a:srgbClr val="CE9964"/>
      </a:accent1>
      <a:accent2>
        <a:srgbClr val="CD33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OTEBOOK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NOTE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02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OTEBOOK">
  <a:themeElements>
    <a:clrScheme name="NOTE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9964"/>
      </a:accent1>
      <a:accent2>
        <a:srgbClr val="CD33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OTEBOOK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NOTE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02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Microsoft Macintosh PowerPoint</Application>
  <PresentationFormat>On-screen Show (4:3)</PresentationFormat>
  <Paragraphs>84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Angsana New</vt:lpstr>
      <vt:lpstr>Arial</vt:lpstr>
      <vt:lpstr>Bauhaus 93</vt:lpstr>
      <vt:lpstr>Chalkboard</vt:lpstr>
      <vt:lpstr>Monotype Sorts</vt:lpstr>
      <vt:lpstr>NOTEBOOK</vt:lpstr>
      <vt:lpstr>ละครยุคกลาง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PowerPoint Presentation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ข้อมูลทางประวัติศาสตร์ของยุคกลาง</vt:lpstr>
      <vt:lpstr>ศิลปะยุคกลาง</vt:lpstr>
      <vt:lpstr>ศิลปะยุคกลาง</vt:lpstr>
      <vt:lpstr>ศิลปะยุคกลาง</vt:lpstr>
      <vt:lpstr>ศิลปะยุคกลาง</vt:lpstr>
      <vt:lpstr>ศิลปะยุคกลาง</vt:lpstr>
      <vt:lpstr>ข้อมูลด้านการละครของยุคกลาง</vt:lpstr>
      <vt:lpstr>ข้อมูลด้านการละครของยุคกลาง</vt:lpstr>
      <vt:lpstr>ข้อมูลด้านการละครของยุคกลาง</vt:lpstr>
      <vt:lpstr>ละครในโบสถ์ (Liturgical Drama)</vt:lpstr>
      <vt:lpstr>PowerPoint Presentation</vt:lpstr>
      <vt:lpstr>“เคว็ม คูอาริติส” (Quem Quaeritis)</vt:lpstr>
      <vt:lpstr>ละครในโบสถ์ (Liturgical Drama)</vt:lpstr>
      <vt:lpstr>ละครในโบสถ์ (Liturgical Drama)</vt:lpstr>
      <vt:lpstr>PowerPoint Presentation</vt:lpstr>
      <vt:lpstr>PowerPoint Presentation</vt:lpstr>
      <vt:lpstr>ละครในโบสถ์ (Liturgical Drama)</vt:lpstr>
      <vt:lpstr>ละครในโบสถ์ (Liturgical Drama)</vt:lpstr>
      <vt:lpstr>การจัดการแสดงละครในโบสถ์ (Liturgical Drama)</vt:lpstr>
      <vt:lpstr>ฉากยุคกลาง</vt:lpstr>
      <vt:lpstr>การแสดงละครในยุคกลาง</vt:lpstr>
      <vt:lpstr>การจัดการแสดงละครในโบสถ์ (Liturgical Drama)</vt:lpstr>
      <vt:lpstr>ละครนอกโบสถ์</vt:lpstr>
      <vt:lpstr>1. มิสเตอรี เพลย์ (Mystery Play)</vt:lpstr>
      <vt:lpstr>PowerPoint Presentation</vt:lpstr>
      <vt:lpstr>1. มิสเตอรี เพลย์ (Mystery Play)</vt:lpstr>
      <vt:lpstr>1. มิสเตอรี เพลย์ (Mystery Play)</vt:lpstr>
      <vt:lpstr>PowerPoint Presentation</vt:lpstr>
      <vt:lpstr>PowerPoint Presentation</vt:lpstr>
      <vt:lpstr>PowerPoint Presentation</vt:lpstr>
      <vt:lpstr>2. มิราเคิลเพลย์ (Miracle Play)</vt:lpstr>
      <vt:lpstr>PowerPoint Presentation</vt:lpstr>
      <vt:lpstr>สรุป</vt:lpstr>
      <vt:lpstr>3. มอราลิตีเพลย์ (Morality Play)</vt:lpstr>
      <vt:lpstr>ละครที่ไม่เกี่ยวกับศาสนา (ละครทางโลก) Secular Drama</vt:lpstr>
      <vt:lpstr>1. ละครพื้นบ้าน (Folk Play)</vt:lpstr>
      <vt:lpstr>PowerPoint Presentation</vt:lpstr>
      <vt:lpstr>1. ละครพื้นบ้าน (Folk Play)</vt:lpstr>
      <vt:lpstr>2. ละครตลกชวนหัว (Farce)</vt:lpstr>
      <vt:lpstr>PowerPoint Presentation</vt:lpstr>
      <vt:lpstr>3. ละครอินเทอร์ลูด (Secular Interlude)</vt:lpstr>
      <vt:lpstr>PowerPoint Presentation</vt:lpstr>
      <vt:lpstr>การแสดงละครในยุคกลาง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ละครยุคกลาง</dc:title>
  <cp:lastModifiedBy>CHUTIMA  MANEEWATTANA  PLENGKHOM</cp:lastModifiedBy>
  <cp:revision>1</cp:revision>
  <dcterms:modified xsi:type="dcterms:W3CDTF">2023-07-27T04:10:12Z</dcterms:modified>
</cp:coreProperties>
</file>