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8" r:id="rId6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ngsana New"/>
        <a:ea typeface="Angsana New"/>
        <a:cs typeface="Angsana New"/>
        <a:sym typeface="Angsana New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ngsana New"/>
        <a:ea typeface="Angsana New"/>
        <a:cs typeface="Angsana New"/>
        <a:sym typeface="Angsana New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ngsana New"/>
        <a:ea typeface="Angsana New"/>
        <a:cs typeface="Angsana New"/>
        <a:sym typeface="Angsana New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ngsana New"/>
        <a:ea typeface="Angsana New"/>
        <a:cs typeface="Angsana New"/>
        <a:sym typeface="Angsana New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ngsana New"/>
        <a:ea typeface="Angsana New"/>
        <a:cs typeface="Angsana New"/>
        <a:sym typeface="Angsana New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ngsana New"/>
        <a:ea typeface="Angsana New"/>
        <a:cs typeface="Angsana New"/>
        <a:sym typeface="Angsana New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ngsana New"/>
        <a:ea typeface="Angsana New"/>
        <a:cs typeface="Angsana New"/>
        <a:sym typeface="Angsana New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ngsana New"/>
        <a:ea typeface="Angsana New"/>
        <a:cs typeface="Angsana New"/>
        <a:sym typeface="Angsana New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Angsana New"/>
        <a:ea typeface="Angsana New"/>
        <a:cs typeface="Angsana New"/>
        <a:sym typeface="Angsana New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ngsana New"/>
          <a:ea typeface="Angsana New"/>
          <a:cs typeface="Angsana New"/>
        </a:font>
        <a:srgbClr val="8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CCA"/>
          </a:solidFill>
        </a:fill>
      </a:tcStyle>
    </a:wholeTbl>
    <a:band2H>
      <a:tcTxStyle/>
      <a:tcStyle>
        <a:tcBdr/>
        <a:fill>
          <a:solidFill>
            <a:srgbClr val="FFE7E6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ngsana New"/>
          <a:ea typeface="Angsana New"/>
          <a:cs typeface="Angsana New"/>
        </a:font>
        <a:srgbClr val="8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ngsana New"/>
          <a:ea typeface="Angsana New"/>
          <a:cs typeface="Angsana New"/>
        </a:font>
        <a:srgbClr val="8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ngsana New"/>
          <a:ea typeface="Angsana New"/>
          <a:cs typeface="Angsana New"/>
        </a:font>
        <a:srgbClr val="8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C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8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800000"/>
              </a:solidFill>
              <a:prstDash val="solid"/>
              <a:round/>
            </a:ln>
          </a:top>
          <a:bottom>
            <a:ln w="25400" cap="flat">
              <a:solidFill>
                <a:srgbClr val="8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800000"/>
              </a:solidFill>
              <a:prstDash val="solid"/>
              <a:round/>
            </a:ln>
          </a:top>
          <a:bottom>
            <a:ln w="25400" cap="flat">
              <a:solidFill>
                <a:srgbClr val="8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ngsana New"/>
          <a:ea typeface="Angsana New"/>
          <a:cs typeface="Angsana New"/>
        </a:font>
        <a:srgbClr val="8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CACA"/>
          </a:solidFill>
        </a:fill>
      </a:tcStyle>
    </a:wholeTbl>
    <a:band2H>
      <a:tcTxStyle/>
      <a:tcStyle>
        <a:tcBdr/>
        <a:fill>
          <a:solidFill>
            <a:srgbClr val="ECE6E6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00000"/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00000"/>
          </a:solidFill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6"/>
  </p:normalViewPr>
  <p:slideViewPr>
    <p:cSldViewPr snapToGrid="0">
      <p:cViewPr varScale="1">
        <p:scale>
          <a:sx n="107" d="100"/>
          <a:sy n="107" d="100"/>
        </p:scale>
        <p:origin x="17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j-lt"/>
        <a:ea typeface="+mj-ea"/>
        <a:cs typeface="+mj-cs"/>
        <a:sym typeface="Helvetica Neue"/>
      </a:defRPr>
    </a:lvl1pPr>
    <a:lvl2pPr indent="228600" latinLnBrk="0">
      <a:defRPr>
        <a:latin typeface="+mj-lt"/>
        <a:ea typeface="+mj-ea"/>
        <a:cs typeface="+mj-cs"/>
        <a:sym typeface="Helvetica Neue"/>
      </a:defRPr>
    </a:lvl2pPr>
    <a:lvl3pPr indent="457200" latinLnBrk="0">
      <a:defRPr>
        <a:latin typeface="+mj-lt"/>
        <a:ea typeface="+mj-ea"/>
        <a:cs typeface="+mj-cs"/>
        <a:sym typeface="Helvetica Neue"/>
      </a:defRPr>
    </a:lvl3pPr>
    <a:lvl4pPr indent="685800" latinLnBrk="0">
      <a:defRPr>
        <a:latin typeface="+mj-lt"/>
        <a:ea typeface="+mj-ea"/>
        <a:cs typeface="+mj-cs"/>
        <a:sym typeface="Helvetica Neue"/>
      </a:defRPr>
    </a:lvl4pPr>
    <a:lvl5pPr indent="914400" latinLnBrk="0">
      <a:defRPr>
        <a:latin typeface="+mj-lt"/>
        <a:ea typeface="+mj-ea"/>
        <a:cs typeface="+mj-cs"/>
        <a:sym typeface="Helvetica Neue"/>
      </a:defRPr>
    </a:lvl5pPr>
    <a:lvl6pPr indent="1143000" latinLnBrk="0">
      <a:defRPr>
        <a:latin typeface="+mj-lt"/>
        <a:ea typeface="+mj-ea"/>
        <a:cs typeface="+mj-cs"/>
        <a:sym typeface="Helvetica Neue"/>
      </a:defRPr>
    </a:lvl6pPr>
    <a:lvl7pPr indent="1371600" latinLnBrk="0">
      <a:defRPr>
        <a:latin typeface="+mj-lt"/>
        <a:ea typeface="+mj-ea"/>
        <a:cs typeface="+mj-cs"/>
        <a:sym typeface="Helvetica Neue"/>
      </a:defRPr>
    </a:lvl7pPr>
    <a:lvl8pPr indent="1600200" latinLnBrk="0">
      <a:defRPr>
        <a:latin typeface="+mj-lt"/>
        <a:ea typeface="+mj-ea"/>
        <a:cs typeface="+mj-cs"/>
        <a:sym typeface="Helvetica Neue"/>
      </a:defRPr>
    </a:lvl8pPr>
    <a:lvl9pPr indent="1828800" latinLnBrk="0">
      <a:defRPr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"/>
          <p:cNvGrpSpPr/>
          <p:nvPr/>
        </p:nvGrpSpPr>
        <p:grpSpPr>
          <a:xfrm>
            <a:off x="0" y="0"/>
            <a:ext cx="9159875" cy="6858000"/>
            <a:chOff x="0" y="0"/>
            <a:chExt cx="9159875" cy="6858000"/>
          </a:xfrm>
        </p:grpSpPr>
        <p:sp>
          <p:nvSpPr>
            <p:cNvPr id="2" name="Rectangle"/>
            <p:cNvSpPr/>
            <p:nvPr/>
          </p:nvSpPr>
          <p:spPr>
            <a:xfrm>
              <a:off x="8305800" y="1587"/>
              <a:ext cx="838200" cy="6856413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F0F0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" name="Rectangle"/>
            <p:cNvSpPr/>
            <p:nvPr/>
          </p:nvSpPr>
          <p:spPr>
            <a:xfrm>
              <a:off x="1676400" y="0"/>
              <a:ext cx="304800" cy="6858000"/>
            </a:xfrm>
            <a:prstGeom prst="rect">
              <a:avLst/>
            </a:prstGeom>
            <a:gradFill flip="none" rotWithShape="1"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" name="Rectangle"/>
            <p:cNvSpPr/>
            <p:nvPr/>
          </p:nvSpPr>
          <p:spPr>
            <a:xfrm>
              <a:off x="2743200" y="0"/>
              <a:ext cx="685800" cy="6858000"/>
            </a:xfrm>
            <a:prstGeom prst="rect">
              <a:avLst/>
            </a:prstGeom>
            <a:gradFill flip="none" rotWithShape="1"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" name="Rectangle"/>
            <p:cNvSpPr/>
            <p:nvPr/>
          </p:nvSpPr>
          <p:spPr>
            <a:xfrm>
              <a:off x="3581400" y="0"/>
              <a:ext cx="381000" cy="6858000"/>
            </a:xfrm>
            <a:prstGeom prst="rect">
              <a:avLst/>
            </a:prstGeom>
            <a:solidFill>
              <a:srgbClr val="8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Rectangle"/>
            <p:cNvSpPr/>
            <p:nvPr/>
          </p:nvSpPr>
          <p:spPr>
            <a:xfrm>
              <a:off x="2133600" y="0"/>
              <a:ext cx="6096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Rectangle"/>
            <p:cNvSpPr/>
            <p:nvPr/>
          </p:nvSpPr>
          <p:spPr>
            <a:xfrm>
              <a:off x="762000" y="0"/>
              <a:ext cx="9144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Rectangle"/>
            <p:cNvSpPr/>
            <p:nvPr/>
          </p:nvSpPr>
          <p:spPr>
            <a:xfrm>
              <a:off x="457200" y="0"/>
              <a:ext cx="3048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50000">
                  <a:srgbClr val="511B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Rectangle"/>
            <p:cNvSpPr/>
            <p:nvPr/>
          </p:nvSpPr>
          <p:spPr>
            <a:xfrm>
              <a:off x="0" y="0"/>
              <a:ext cx="457200" cy="6858000"/>
            </a:xfrm>
            <a:prstGeom prst="rect">
              <a:avLst/>
            </a:prstGeom>
            <a:gradFill flip="none" rotWithShape="1">
              <a:gsLst>
                <a:gs pos="0">
                  <a:srgbClr val="4C19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Rectangle"/>
            <p:cNvSpPr/>
            <p:nvPr/>
          </p:nvSpPr>
          <p:spPr>
            <a:xfrm>
              <a:off x="3429000" y="0"/>
              <a:ext cx="3810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Rectangle"/>
            <p:cNvSpPr/>
            <p:nvPr/>
          </p:nvSpPr>
          <p:spPr>
            <a:xfrm>
              <a:off x="4419600" y="0"/>
              <a:ext cx="838200" cy="6858000"/>
            </a:xfrm>
            <a:prstGeom prst="rect">
              <a:avLst/>
            </a:prstGeom>
            <a:gradFill flip="none" rotWithShape="1"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Rectangle"/>
            <p:cNvSpPr/>
            <p:nvPr/>
          </p:nvSpPr>
          <p:spPr>
            <a:xfrm>
              <a:off x="1981200" y="0"/>
              <a:ext cx="228600" cy="6858000"/>
            </a:xfrm>
            <a:prstGeom prst="rect">
              <a:avLst/>
            </a:prstGeom>
            <a:solidFill>
              <a:srgbClr val="602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Rectangle"/>
            <p:cNvSpPr/>
            <p:nvPr/>
          </p:nvSpPr>
          <p:spPr>
            <a:xfrm>
              <a:off x="5238750" y="0"/>
              <a:ext cx="400050" cy="6858000"/>
            </a:xfrm>
            <a:prstGeom prst="rect">
              <a:avLst/>
            </a:prstGeom>
            <a:solidFill>
              <a:srgbClr val="602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Rectangle"/>
            <p:cNvSpPr/>
            <p:nvPr/>
          </p:nvSpPr>
          <p:spPr>
            <a:xfrm>
              <a:off x="7391400" y="0"/>
              <a:ext cx="2286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50000">
                  <a:srgbClr val="5D1F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Rectangle"/>
            <p:cNvSpPr/>
            <p:nvPr/>
          </p:nvSpPr>
          <p:spPr>
            <a:xfrm>
              <a:off x="7315200" y="0"/>
              <a:ext cx="10668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100000">
                  <a:srgbClr val="0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Rectangle"/>
            <p:cNvSpPr/>
            <p:nvPr/>
          </p:nvSpPr>
          <p:spPr>
            <a:xfrm>
              <a:off x="5562600" y="0"/>
              <a:ext cx="9906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50000">
                  <a:srgbClr val="8000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" name="Rectangle"/>
            <p:cNvSpPr/>
            <p:nvPr/>
          </p:nvSpPr>
          <p:spPr>
            <a:xfrm>
              <a:off x="6096000" y="0"/>
              <a:ext cx="838200" cy="6858000"/>
            </a:xfrm>
            <a:prstGeom prst="rect">
              <a:avLst/>
            </a:prstGeom>
            <a:gradFill flip="none" rotWithShape="1"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Rectangle"/>
            <p:cNvSpPr/>
            <p:nvPr/>
          </p:nvSpPr>
          <p:spPr>
            <a:xfrm>
              <a:off x="6934200" y="0"/>
              <a:ext cx="3810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50000">
                  <a:srgbClr val="5D1F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Rectangle"/>
            <p:cNvSpPr/>
            <p:nvPr/>
          </p:nvSpPr>
          <p:spPr>
            <a:xfrm>
              <a:off x="4254500" y="0"/>
              <a:ext cx="2413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" name="Rectangle"/>
            <p:cNvSpPr/>
            <p:nvPr/>
          </p:nvSpPr>
          <p:spPr>
            <a:xfrm>
              <a:off x="3756025" y="0"/>
              <a:ext cx="533400" cy="6858000"/>
            </a:xfrm>
            <a:prstGeom prst="rect">
              <a:avLst/>
            </a:prstGeom>
            <a:gradFill flip="none" rotWithShape="1"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" name="Shape"/>
            <p:cNvSpPr/>
            <p:nvPr/>
          </p:nvSpPr>
          <p:spPr>
            <a:xfrm>
              <a:off x="1587" y="6151562"/>
              <a:ext cx="9144001" cy="70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689"/>
                  </a:lnTo>
                  <a:lnTo>
                    <a:pt x="21375" y="4174"/>
                  </a:lnTo>
                  <a:lnTo>
                    <a:pt x="21172" y="4417"/>
                  </a:lnTo>
                  <a:lnTo>
                    <a:pt x="20790" y="4417"/>
                  </a:lnTo>
                  <a:lnTo>
                    <a:pt x="20655" y="4174"/>
                  </a:lnTo>
                  <a:lnTo>
                    <a:pt x="20588" y="4174"/>
                  </a:lnTo>
                  <a:lnTo>
                    <a:pt x="20498" y="3689"/>
                  </a:lnTo>
                  <a:lnTo>
                    <a:pt x="20452" y="3689"/>
                  </a:lnTo>
                  <a:lnTo>
                    <a:pt x="20452" y="3398"/>
                  </a:lnTo>
                  <a:lnTo>
                    <a:pt x="20430" y="3398"/>
                  </a:lnTo>
                  <a:lnTo>
                    <a:pt x="20430" y="2670"/>
                  </a:lnTo>
                  <a:lnTo>
                    <a:pt x="20408" y="2427"/>
                  </a:lnTo>
                  <a:lnTo>
                    <a:pt x="20408" y="2136"/>
                  </a:lnTo>
                  <a:lnTo>
                    <a:pt x="20385" y="1893"/>
                  </a:lnTo>
                  <a:lnTo>
                    <a:pt x="20340" y="1650"/>
                  </a:lnTo>
                  <a:lnTo>
                    <a:pt x="20318" y="1408"/>
                  </a:lnTo>
                  <a:lnTo>
                    <a:pt x="20302" y="874"/>
                  </a:lnTo>
                  <a:lnTo>
                    <a:pt x="20254" y="777"/>
                  </a:lnTo>
                  <a:lnTo>
                    <a:pt x="20198" y="485"/>
                  </a:lnTo>
                  <a:lnTo>
                    <a:pt x="20130" y="340"/>
                  </a:lnTo>
                  <a:lnTo>
                    <a:pt x="19995" y="340"/>
                  </a:lnTo>
                  <a:lnTo>
                    <a:pt x="19672" y="485"/>
                  </a:lnTo>
                  <a:lnTo>
                    <a:pt x="19290" y="340"/>
                  </a:lnTo>
                  <a:lnTo>
                    <a:pt x="19088" y="777"/>
                  </a:lnTo>
                  <a:lnTo>
                    <a:pt x="18941" y="1068"/>
                  </a:lnTo>
                  <a:lnTo>
                    <a:pt x="18885" y="1456"/>
                  </a:lnTo>
                  <a:lnTo>
                    <a:pt x="18832" y="1893"/>
                  </a:lnTo>
                  <a:lnTo>
                    <a:pt x="18788" y="2136"/>
                  </a:lnTo>
                  <a:lnTo>
                    <a:pt x="18698" y="2670"/>
                  </a:lnTo>
                  <a:lnTo>
                    <a:pt x="18562" y="3398"/>
                  </a:lnTo>
                  <a:lnTo>
                    <a:pt x="18450" y="4174"/>
                  </a:lnTo>
                  <a:lnTo>
                    <a:pt x="18315" y="4660"/>
                  </a:lnTo>
                  <a:lnTo>
                    <a:pt x="18202" y="4951"/>
                  </a:lnTo>
                  <a:lnTo>
                    <a:pt x="17978" y="5436"/>
                  </a:lnTo>
                  <a:lnTo>
                    <a:pt x="17775" y="5436"/>
                  </a:lnTo>
                  <a:lnTo>
                    <a:pt x="17685" y="5194"/>
                  </a:lnTo>
                  <a:lnTo>
                    <a:pt x="17618" y="4951"/>
                  </a:lnTo>
                  <a:lnTo>
                    <a:pt x="17528" y="4660"/>
                  </a:lnTo>
                  <a:lnTo>
                    <a:pt x="17482" y="4417"/>
                  </a:lnTo>
                  <a:lnTo>
                    <a:pt x="17415" y="4174"/>
                  </a:lnTo>
                  <a:lnTo>
                    <a:pt x="17366" y="3204"/>
                  </a:lnTo>
                  <a:lnTo>
                    <a:pt x="17314" y="2039"/>
                  </a:lnTo>
                  <a:lnTo>
                    <a:pt x="17242" y="1213"/>
                  </a:lnTo>
                  <a:lnTo>
                    <a:pt x="17190" y="631"/>
                  </a:lnTo>
                  <a:lnTo>
                    <a:pt x="17119" y="194"/>
                  </a:lnTo>
                  <a:lnTo>
                    <a:pt x="17006" y="146"/>
                  </a:lnTo>
                  <a:lnTo>
                    <a:pt x="16928" y="437"/>
                  </a:lnTo>
                  <a:lnTo>
                    <a:pt x="16852" y="874"/>
                  </a:lnTo>
                  <a:lnTo>
                    <a:pt x="16766" y="1116"/>
                  </a:lnTo>
                  <a:lnTo>
                    <a:pt x="16650" y="1408"/>
                  </a:lnTo>
                  <a:lnTo>
                    <a:pt x="16538" y="1893"/>
                  </a:lnTo>
                  <a:lnTo>
                    <a:pt x="16402" y="2427"/>
                  </a:lnTo>
                  <a:lnTo>
                    <a:pt x="16245" y="2912"/>
                  </a:lnTo>
                  <a:lnTo>
                    <a:pt x="16065" y="3689"/>
                  </a:lnTo>
                  <a:lnTo>
                    <a:pt x="15885" y="3932"/>
                  </a:lnTo>
                  <a:lnTo>
                    <a:pt x="15686" y="4417"/>
                  </a:lnTo>
                  <a:lnTo>
                    <a:pt x="15480" y="4660"/>
                  </a:lnTo>
                  <a:lnTo>
                    <a:pt x="15278" y="4951"/>
                  </a:lnTo>
                  <a:lnTo>
                    <a:pt x="14288" y="4951"/>
                  </a:lnTo>
                  <a:lnTo>
                    <a:pt x="14108" y="4660"/>
                  </a:lnTo>
                  <a:lnTo>
                    <a:pt x="13972" y="4417"/>
                  </a:lnTo>
                  <a:lnTo>
                    <a:pt x="13815" y="3932"/>
                  </a:lnTo>
                  <a:lnTo>
                    <a:pt x="13702" y="3689"/>
                  </a:lnTo>
                  <a:lnTo>
                    <a:pt x="13658" y="3398"/>
                  </a:lnTo>
                  <a:lnTo>
                    <a:pt x="13612" y="3155"/>
                  </a:lnTo>
                  <a:lnTo>
                    <a:pt x="13545" y="2912"/>
                  </a:lnTo>
                  <a:lnTo>
                    <a:pt x="13478" y="2427"/>
                  </a:lnTo>
                  <a:lnTo>
                    <a:pt x="13410" y="2427"/>
                  </a:lnTo>
                  <a:lnTo>
                    <a:pt x="13342" y="2136"/>
                  </a:lnTo>
                  <a:lnTo>
                    <a:pt x="13230" y="2136"/>
                  </a:lnTo>
                  <a:lnTo>
                    <a:pt x="13185" y="2427"/>
                  </a:lnTo>
                  <a:lnTo>
                    <a:pt x="13140" y="2427"/>
                  </a:lnTo>
                  <a:lnTo>
                    <a:pt x="13095" y="2670"/>
                  </a:lnTo>
                  <a:lnTo>
                    <a:pt x="13050" y="2670"/>
                  </a:lnTo>
                  <a:lnTo>
                    <a:pt x="13005" y="3155"/>
                  </a:lnTo>
                  <a:lnTo>
                    <a:pt x="12960" y="3398"/>
                  </a:lnTo>
                  <a:lnTo>
                    <a:pt x="12938" y="3398"/>
                  </a:lnTo>
                  <a:lnTo>
                    <a:pt x="12825" y="3689"/>
                  </a:lnTo>
                  <a:lnTo>
                    <a:pt x="12488" y="3932"/>
                  </a:lnTo>
                  <a:lnTo>
                    <a:pt x="12015" y="4417"/>
                  </a:lnTo>
                  <a:lnTo>
                    <a:pt x="11722" y="4951"/>
                  </a:lnTo>
                  <a:lnTo>
                    <a:pt x="11430" y="5436"/>
                  </a:lnTo>
                  <a:lnTo>
                    <a:pt x="11138" y="5970"/>
                  </a:lnTo>
                  <a:lnTo>
                    <a:pt x="10890" y="6213"/>
                  </a:lnTo>
                  <a:lnTo>
                    <a:pt x="10462" y="6213"/>
                  </a:lnTo>
                  <a:lnTo>
                    <a:pt x="10372" y="5970"/>
                  </a:lnTo>
                  <a:lnTo>
                    <a:pt x="10282" y="5679"/>
                  </a:lnTo>
                  <a:lnTo>
                    <a:pt x="10148" y="5194"/>
                  </a:lnTo>
                  <a:lnTo>
                    <a:pt x="10140" y="4029"/>
                  </a:lnTo>
                  <a:lnTo>
                    <a:pt x="10162" y="2718"/>
                  </a:lnTo>
                  <a:lnTo>
                    <a:pt x="10162" y="1747"/>
                  </a:lnTo>
                  <a:lnTo>
                    <a:pt x="10110" y="1213"/>
                  </a:lnTo>
                  <a:lnTo>
                    <a:pt x="10020" y="1747"/>
                  </a:lnTo>
                  <a:lnTo>
                    <a:pt x="9968" y="2427"/>
                  </a:lnTo>
                  <a:lnTo>
                    <a:pt x="9892" y="2912"/>
                  </a:lnTo>
                  <a:lnTo>
                    <a:pt x="9802" y="3689"/>
                  </a:lnTo>
                  <a:lnTo>
                    <a:pt x="9712" y="4077"/>
                  </a:lnTo>
                  <a:lnTo>
                    <a:pt x="9592" y="4611"/>
                  </a:lnTo>
                  <a:lnTo>
                    <a:pt x="9510" y="4757"/>
                  </a:lnTo>
                  <a:lnTo>
                    <a:pt x="9405" y="4951"/>
                  </a:lnTo>
                  <a:lnTo>
                    <a:pt x="9292" y="5097"/>
                  </a:lnTo>
                  <a:lnTo>
                    <a:pt x="9165" y="5291"/>
                  </a:lnTo>
                  <a:lnTo>
                    <a:pt x="9038" y="5339"/>
                  </a:lnTo>
                  <a:lnTo>
                    <a:pt x="8902" y="5194"/>
                  </a:lnTo>
                  <a:lnTo>
                    <a:pt x="8805" y="5000"/>
                  </a:lnTo>
                  <a:lnTo>
                    <a:pt x="8708" y="4417"/>
                  </a:lnTo>
                  <a:lnTo>
                    <a:pt x="8640" y="4174"/>
                  </a:lnTo>
                  <a:lnTo>
                    <a:pt x="8595" y="3932"/>
                  </a:lnTo>
                  <a:lnTo>
                    <a:pt x="8572" y="3689"/>
                  </a:lnTo>
                  <a:lnTo>
                    <a:pt x="8528" y="3398"/>
                  </a:lnTo>
                  <a:lnTo>
                    <a:pt x="8505" y="3155"/>
                  </a:lnTo>
                  <a:lnTo>
                    <a:pt x="8422" y="874"/>
                  </a:lnTo>
                  <a:lnTo>
                    <a:pt x="8340" y="0"/>
                  </a:lnTo>
                  <a:lnTo>
                    <a:pt x="8194" y="146"/>
                  </a:lnTo>
                  <a:lnTo>
                    <a:pt x="8085" y="777"/>
                  </a:lnTo>
                  <a:lnTo>
                    <a:pt x="7972" y="1068"/>
                  </a:lnTo>
                  <a:lnTo>
                    <a:pt x="7804" y="2378"/>
                  </a:lnTo>
                  <a:lnTo>
                    <a:pt x="7680" y="3107"/>
                  </a:lnTo>
                  <a:lnTo>
                    <a:pt x="7568" y="3689"/>
                  </a:lnTo>
                  <a:lnTo>
                    <a:pt x="7448" y="4660"/>
                  </a:lnTo>
                  <a:lnTo>
                    <a:pt x="7110" y="4951"/>
                  </a:lnTo>
                  <a:lnTo>
                    <a:pt x="6165" y="4951"/>
                  </a:lnTo>
                  <a:lnTo>
                    <a:pt x="6008" y="4660"/>
                  </a:lnTo>
                  <a:lnTo>
                    <a:pt x="5850" y="4417"/>
                  </a:lnTo>
                  <a:lnTo>
                    <a:pt x="5715" y="4174"/>
                  </a:lnTo>
                  <a:lnTo>
                    <a:pt x="5648" y="4174"/>
                  </a:lnTo>
                  <a:lnTo>
                    <a:pt x="5558" y="3689"/>
                  </a:lnTo>
                  <a:lnTo>
                    <a:pt x="5535" y="3398"/>
                  </a:lnTo>
                  <a:lnTo>
                    <a:pt x="5468" y="3155"/>
                  </a:lnTo>
                  <a:lnTo>
                    <a:pt x="5400" y="2670"/>
                  </a:lnTo>
                  <a:lnTo>
                    <a:pt x="5355" y="2427"/>
                  </a:lnTo>
                  <a:lnTo>
                    <a:pt x="5288" y="2427"/>
                  </a:lnTo>
                  <a:lnTo>
                    <a:pt x="5242" y="2136"/>
                  </a:lnTo>
                  <a:lnTo>
                    <a:pt x="5040" y="2136"/>
                  </a:lnTo>
                  <a:lnTo>
                    <a:pt x="4995" y="2427"/>
                  </a:lnTo>
                  <a:lnTo>
                    <a:pt x="4905" y="2670"/>
                  </a:lnTo>
                  <a:lnTo>
                    <a:pt x="4725" y="3398"/>
                  </a:lnTo>
                  <a:lnTo>
                    <a:pt x="4568" y="4174"/>
                  </a:lnTo>
                  <a:lnTo>
                    <a:pt x="4410" y="4660"/>
                  </a:lnTo>
                  <a:lnTo>
                    <a:pt x="4275" y="5194"/>
                  </a:lnTo>
                  <a:lnTo>
                    <a:pt x="4118" y="5679"/>
                  </a:lnTo>
                  <a:lnTo>
                    <a:pt x="3982" y="6213"/>
                  </a:lnTo>
                  <a:lnTo>
                    <a:pt x="3825" y="6456"/>
                  </a:lnTo>
                  <a:lnTo>
                    <a:pt x="3555" y="6941"/>
                  </a:lnTo>
                  <a:lnTo>
                    <a:pt x="3308" y="7232"/>
                  </a:lnTo>
                  <a:lnTo>
                    <a:pt x="3082" y="7232"/>
                  </a:lnTo>
                  <a:lnTo>
                    <a:pt x="2858" y="6941"/>
                  </a:lnTo>
                  <a:lnTo>
                    <a:pt x="2655" y="6698"/>
                  </a:lnTo>
                  <a:lnTo>
                    <a:pt x="2452" y="6213"/>
                  </a:lnTo>
                  <a:lnTo>
                    <a:pt x="2295" y="5679"/>
                  </a:lnTo>
                  <a:lnTo>
                    <a:pt x="2138" y="5194"/>
                  </a:lnTo>
                  <a:lnTo>
                    <a:pt x="2002" y="4660"/>
                  </a:lnTo>
                  <a:lnTo>
                    <a:pt x="1890" y="4174"/>
                  </a:lnTo>
                  <a:lnTo>
                    <a:pt x="1800" y="3689"/>
                  </a:lnTo>
                  <a:lnTo>
                    <a:pt x="1732" y="3155"/>
                  </a:lnTo>
                  <a:lnTo>
                    <a:pt x="1665" y="2670"/>
                  </a:lnTo>
                  <a:lnTo>
                    <a:pt x="1598" y="2136"/>
                  </a:lnTo>
                  <a:lnTo>
                    <a:pt x="1530" y="1650"/>
                  </a:lnTo>
                  <a:lnTo>
                    <a:pt x="1440" y="1650"/>
                  </a:lnTo>
                  <a:lnTo>
                    <a:pt x="1395" y="2136"/>
                  </a:lnTo>
                  <a:lnTo>
                    <a:pt x="1350" y="2670"/>
                  </a:lnTo>
                  <a:lnTo>
                    <a:pt x="1282" y="3398"/>
                  </a:lnTo>
                  <a:lnTo>
                    <a:pt x="1260" y="3689"/>
                  </a:lnTo>
                  <a:lnTo>
                    <a:pt x="1215" y="4174"/>
                  </a:lnTo>
                  <a:lnTo>
                    <a:pt x="1080" y="4660"/>
                  </a:lnTo>
                  <a:lnTo>
                    <a:pt x="990" y="4951"/>
                  </a:lnTo>
                  <a:lnTo>
                    <a:pt x="810" y="5436"/>
                  </a:lnTo>
                  <a:lnTo>
                    <a:pt x="720" y="5436"/>
                  </a:lnTo>
                  <a:lnTo>
                    <a:pt x="630" y="5679"/>
                  </a:lnTo>
                  <a:lnTo>
                    <a:pt x="450" y="5679"/>
                  </a:lnTo>
                  <a:lnTo>
                    <a:pt x="338" y="5436"/>
                  </a:lnTo>
                  <a:lnTo>
                    <a:pt x="248" y="5436"/>
                  </a:lnTo>
                  <a:lnTo>
                    <a:pt x="158" y="5194"/>
                  </a:lnTo>
                  <a:lnTo>
                    <a:pt x="90" y="4951"/>
                  </a:lnTo>
                  <a:lnTo>
                    <a:pt x="0" y="466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solidFill>
              <a:srgbClr val="000000">
                <a:alpha val="5019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Line"/>
            <p:cNvSpPr/>
            <p:nvPr/>
          </p:nvSpPr>
          <p:spPr>
            <a:xfrm>
              <a:off x="0" y="6138862"/>
              <a:ext cx="9159875" cy="27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83" y="2979"/>
                  </a:moveTo>
                  <a:lnTo>
                    <a:pt x="19193" y="3228"/>
                  </a:lnTo>
                  <a:lnTo>
                    <a:pt x="19024" y="3724"/>
                  </a:lnTo>
                  <a:lnTo>
                    <a:pt x="18901" y="4717"/>
                  </a:lnTo>
                  <a:lnTo>
                    <a:pt x="18557" y="10428"/>
                  </a:lnTo>
                  <a:lnTo>
                    <a:pt x="18444" y="12662"/>
                  </a:lnTo>
                  <a:lnTo>
                    <a:pt x="18309" y="14152"/>
                  </a:lnTo>
                  <a:lnTo>
                    <a:pt x="17973" y="16386"/>
                  </a:lnTo>
                  <a:lnTo>
                    <a:pt x="17774" y="16386"/>
                  </a:lnTo>
                  <a:lnTo>
                    <a:pt x="17684" y="15641"/>
                  </a:lnTo>
                  <a:lnTo>
                    <a:pt x="17617" y="14897"/>
                  </a:lnTo>
                  <a:lnTo>
                    <a:pt x="17527" y="14152"/>
                  </a:lnTo>
                  <a:lnTo>
                    <a:pt x="17482" y="13407"/>
                  </a:lnTo>
                  <a:lnTo>
                    <a:pt x="17415" y="12662"/>
                  </a:lnTo>
                  <a:lnTo>
                    <a:pt x="17370" y="11917"/>
                  </a:lnTo>
                  <a:lnTo>
                    <a:pt x="17347" y="10428"/>
                  </a:lnTo>
                  <a:lnTo>
                    <a:pt x="17325" y="9683"/>
                  </a:lnTo>
                  <a:lnTo>
                    <a:pt x="17280" y="6703"/>
                  </a:lnTo>
                  <a:lnTo>
                    <a:pt x="17213" y="4469"/>
                  </a:lnTo>
                  <a:lnTo>
                    <a:pt x="17078" y="2234"/>
                  </a:lnTo>
                  <a:lnTo>
                    <a:pt x="16943" y="2234"/>
                  </a:lnTo>
                  <a:lnTo>
                    <a:pt x="16763" y="3724"/>
                  </a:lnTo>
                  <a:lnTo>
                    <a:pt x="16655" y="4469"/>
                  </a:lnTo>
                  <a:lnTo>
                    <a:pt x="16543" y="5959"/>
                  </a:lnTo>
                  <a:lnTo>
                    <a:pt x="16408" y="7448"/>
                  </a:lnTo>
                  <a:lnTo>
                    <a:pt x="16251" y="8938"/>
                  </a:lnTo>
                  <a:lnTo>
                    <a:pt x="16048" y="11172"/>
                  </a:lnTo>
                  <a:lnTo>
                    <a:pt x="15869" y="11917"/>
                  </a:lnTo>
                  <a:lnTo>
                    <a:pt x="15670" y="13407"/>
                  </a:lnTo>
                  <a:lnTo>
                    <a:pt x="15266" y="14897"/>
                  </a:lnTo>
                  <a:lnTo>
                    <a:pt x="14281" y="14897"/>
                  </a:lnTo>
                  <a:lnTo>
                    <a:pt x="14102" y="14152"/>
                  </a:lnTo>
                  <a:lnTo>
                    <a:pt x="13967" y="13407"/>
                  </a:lnTo>
                  <a:lnTo>
                    <a:pt x="13810" y="11917"/>
                  </a:lnTo>
                  <a:lnTo>
                    <a:pt x="13697" y="11172"/>
                  </a:lnTo>
                  <a:lnTo>
                    <a:pt x="13608" y="9683"/>
                  </a:lnTo>
                  <a:lnTo>
                    <a:pt x="13540" y="8938"/>
                  </a:lnTo>
                  <a:lnTo>
                    <a:pt x="13477" y="7448"/>
                  </a:lnTo>
                  <a:lnTo>
                    <a:pt x="13409" y="7448"/>
                  </a:lnTo>
                  <a:lnTo>
                    <a:pt x="13342" y="6703"/>
                  </a:lnTo>
                  <a:lnTo>
                    <a:pt x="13230" y="6703"/>
                  </a:lnTo>
                  <a:lnTo>
                    <a:pt x="13185" y="7448"/>
                  </a:lnTo>
                  <a:lnTo>
                    <a:pt x="13140" y="7448"/>
                  </a:lnTo>
                  <a:lnTo>
                    <a:pt x="13095" y="8193"/>
                  </a:lnTo>
                  <a:lnTo>
                    <a:pt x="13050" y="8193"/>
                  </a:lnTo>
                  <a:lnTo>
                    <a:pt x="13005" y="9683"/>
                  </a:lnTo>
                  <a:lnTo>
                    <a:pt x="12960" y="10428"/>
                  </a:lnTo>
                  <a:lnTo>
                    <a:pt x="12938" y="10428"/>
                  </a:lnTo>
                  <a:lnTo>
                    <a:pt x="12825" y="11172"/>
                  </a:lnTo>
                  <a:lnTo>
                    <a:pt x="12488" y="11917"/>
                  </a:lnTo>
                  <a:lnTo>
                    <a:pt x="11998" y="13407"/>
                  </a:lnTo>
                  <a:lnTo>
                    <a:pt x="11414" y="16386"/>
                  </a:lnTo>
                  <a:lnTo>
                    <a:pt x="11126" y="17876"/>
                  </a:lnTo>
                  <a:lnTo>
                    <a:pt x="10879" y="18621"/>
                  </a:lnTo>
                  <a:lnTo>
                    <a:pt x="10452" y="18621"/>
                  </a:lnTo>
                  <a:lnTo>
                    <a:pt x="10272" y="17131"/>
                  </a:lnTo>
                  <a:lnTo>
                    <a:pt x="10209" y="16386"/>
                  </a:lnTo>
                  <a:lnTo>
                    <a:pt x="10141" y="15641"/>
                  </a:lnTo>
                  <a:lnTo>
                    <a:pt x="10119" y="11917"/>
                  </a:lnTo>
                  <a:lnTo>
                    <a:pt x="10119" y="9683"/>
                  </a:lnTo>
                  <a:lnTo>
                    <a:pt x="10141" y="5214"/>
                  </a:lnTo>
                  <a:lnTo>
                    <a:pt x="10096" y="4469"/>
                  </a:lnTo>
                  <a:lnTo>
                    <a:pt x="10006" y="5214"/>
                  </a:lnTo>
                  <a:lnTo>
                    <a:pt x="9961" y="7448"/>
                  </a:lnTo>
                  <a:lnTo>
                    <a:pt x="9894" y="8938"/>
                  </a:lnTo>
                  <a:lnTo>
                    <a:pt x="9804" y="11172"/>
                  </a:lnTo>
                  <a:lnTo>
                    <a:pt x="9714" y="12662"/>
                  </a:lnTo>
                  <a:lnTo>
                    <a:pt x="9580" y="14152"/>
                  </a:lnTo>
                  <a:lnTo>
                    <a:pt x="9512" y="14152"/>
                  </a:lnTo>
                  <a:lnTo>
                    <a:pt x="9288" y="15641"/>
                  </a:lnTo>
                  <a:lnTo>
                    <a:pt x="9157" y="15641"/>
                  </a:lnTo>
                  <a:lnTo>
                    <a:pt x="9044" y="16386"/>
                  </a:lnTo>
                  <a:lnTo>
                    <a:pt x="8910" y="15641"/>
                  </a:lnTo>
                  <a:lnTo>
                    <a:pt x="8797" y="14897"/>
                  </a:lnTo>
                  <a:lnTo>
                    <a:pt x="8707" y="13407"/>
                  </a:lnTo>
                  <a:lnTo>
                    <a:pt x="8640" y="12662"/>
                  </a:lnTo>
                  <a:lnTo>
                    <a:pt x="8595" y="11917"/>
                  </a:lnTo>
                  <a:lnTo>
                    <a:pt x="8573" y="11172"/>
                  </a:lnTo>
                  <a:lnTo>
                    <a:pt x="8528" y="10428"/>
                  </a:lnTo>
                  <a:lnTo>
                    <a:pt x="8505" y="9683"/>
                  </a:lnTo>
                  <a:lnTo>
                    <a:pt x="8423" y="7076"/>
                  </a:lnTo>
                  <a:lnTo>
                    <a:pt x="8397" y="4345"/>
                  </a:lnTo>
                  <a:lnTo>
                    <a:pt x="8341" y="2234"/>
                  </a:lnTo>
                  <a:lnTo>
                    <a:pt x="8266" y="2234"/>
                  </a:lnTo>
                  <a:lnTo>
                    <a:pt x="8131" y="2979"/>
                  </a:lnTo>
                  <a:lnTo>
                    <a:pt x="8052" y="4469"/>
                  </a:lnTo>
                  <a:lnTo>
                    <a:pt x="7962" y="6331"/>
                  </a:lnTo>
                  <a:lnTo>
                    <a:pt x="7850" y="7448"/>
                  </a:lnTo>
                  <a:lnTo>
                    <a:pt x="7760" y="8938"/>
                  </a:lnTo>
                  <a:lnTo>
                    <a:pt x="7659" y="10800"/>
                  </a:lnTo>
                  <a:lnTo>
                    <a:pt x="7513" y="12662"/>
                  </a:lnTo>
                  <a:lnTo>
                    <a:pt x="7401" y="14152"/>
                  </a:lnTo>
                  <a:lnTo>
                    <a:pt x="7289" y="14897"/>
                  </a:lnTo>
                  <a:lnTo>
                    <a:pt x="6154" y="14897"/>
                  </a:lnTo>
                  <a:lnTo>
                    <a:pt x="5997" y="14152"/>
                  </a:lnTo>
                  <a:lnTo>
                    <a:pt x="5844" y="13407"/>
                  </a:lnTo>
                  <a:lnTo>
                    <a:pt x="5709" y="12662"/>
                  </a:lnTo>
                  <a:lnTo>
                    <a:pt x="5641" y="12662"/>
                  </a:lnTo>
                  <a:lnTo>
                    <a:pt x="5552" y="11172"/>
                  </a:lnTo>
                  <a:lnTo>
                    <a:pt x="5529" y="10428"/>
                  </a:lnTo>
                  <a:lnTo>
                    <a:pt x="5462" y="9683"/>
                  </a:lnTo>
                  <a:lnTo>
                    <a:pt x="5394" y="8193"/>
                  </a:lnTo>
                  <a:lnTo>
                    <a:pt x="5349" y="7448"/>
                  </a:lnTo>
                  <a:lnTo>
                    <a:pt x="5282" y="7448"/>
                  </a:lnTo>
                  <a:lnTo>
                    <a:pt x="5237" y="6703"/>
                  </a:lnTo>
                  <a:lnTo>
                    <a:pt x="5035" y="6703"/>
                  </a:lnTo>
                  <a:lnTo>
                    <a:pt x="4990" y="7448"/>
                  </a:lnTo>
                  <a:lnTo>
                    <a:pt x="4900" y="8193"/>
                  </a:lnTo>
                  <a:lnTo>
                    <a:pt x="4724" y="10428"/>
                  </a:lnTo>
                  <a:lnTo>
                    <a:pt x="4567" y="12662"/>
                  </a:lnTo>
                  <a:lnTo>
                    <a:pt x="4410" y="14152"/>
                  </a:lnTo>
                  <a:lnTo>
                    <a:pt x="4275" y="15641"/>
                  </a:lnTo>
                  <a:lnTo>
                    <a:pt x="3961" y="18621"/>
                  </a:lnTo>
                  <a:lnTo>
                    <a:pt x="3803" y="19366"/>
                  </a:lnTo>
                  <a:lnTo>
                    <a:pt x="3538" y="20855"/>
                  </a:lnTo>
                  <a:lnTo>
                    <a:pt x="3291" y="21600"/>
                  </a:lnTo>
                  <a:lnTo>
                    <a:pt x="3066" y="21600"/>
                  </a:lnTo>
                  <a:lnTo>
                    <a:pt x="2841" y="20855"/>
                  </a:lnTo>
                  <a:lnTo>
                    <a:pt x="2643" y="20110"/>
                  </a:lnTo>
                  <a:lnTo>
                    <a:pt x="2441" y="18621"/>
                  </a:lnTo>
                  <a:lnTo>
                    <a:pt x="2126" y="15641"/>
                  </a:lnTo>
                  <a:lnTo>
                    <a:pt x="1992" y="14152"/>
                  </a:lnTo>
                  <a:lnTo>
                    <a:pt x="1879" y="12662"/>
                  </a:lnTo>
                  <a:lnTo>
                    <a:pt x="1789" y="11172"/>
                  </a:lnTo>
                  <a:lnTo>
                    <a:pt x="1655" y="8193"/>
                  </a:lnTo>
                  <a:lnTo>
                    <a:pt x="1591" y="6703"/>
                  </a:lnTo>
                  <a:lnTo>
                    <a:pt x="1524" y="5214"/>
                  </a:lnTo>
                  <a:lnTo>
                    <a:pt x="1434" y="5214"/>
                  </a:lnTo>
                  <a:lnTo>
                    <a:pt x="1209" y="12662"/>
                  </a:lnTo>
                  <a:lnTo>
                    <a:pt x="1074" y="14152"/>
                  </a:lnTo>
                  <a:lnTo>
                    <a:pt x="805" y="16386"/>
                  </a:lnTo>
                  <a:lnTo>
                    <a:pt x="715" y="16386"/>
                  </a:lnTo>
                  <a:lnTo>
                    <a:pt x="625" y="17131"/>
                  </a:lnTo>
                  <a:lnTo>
                    <a:pt x="449" y="17131"/>
                  </a:lnTo>
                  <a:lnTo>
                    <a:pt x="337" y="16386"/>
                  </a:lnTo>
                  <a:lnTo>
                    <a:pt x="247" y="16386"/>
                  </a:lnTo>
                  <a:lnTo>
                    <a:pt x="157" y="15641"/>
                  </a:lnTo>
                  <a:lnTo>
                    <a:pt x="90" y="14897"/>
                  </a:lnTo>
                  <a:lnTo>
                    <a:pt x="0" y="14152"/>
                  </a:lnTo>
                  <a:lnTo>
                    <a:pt x="0" y="11917"/>
                  </a:lnTo>
                  <a:lnTo>
                    <a:pt x="90" y="12662"/>
                  </a:lnTo>
                  <a:lnTo>
                    <a:pt x="157" y="13407"/>
                  </a:lnTo>
                  <a:lnTo>
                    <a:pt x="247" y="14152"/>
                  </a:lnTo>
                  <a:lnTo>
                    <a:pt x="337" y="14152"/>
                  </a:lnTo>
                  <a:lnTo>
                    <a:pt x="449" y="14897"/>
                  </a:lnTo>
                  <a:lnTo>
                    <a:pt x="625" y="14897"/>
                  </a:lnTo>
                  <a:lnTo>
                    <a:pt x="715" y="14152"/>
                  </a:lnTo>
                  <a:lnTo>
                    <a:pt x="805" y="14152"/>
                  </a:lnTo>
                  <a:lnTo>
                    <a:pt x="1074" y="11917"/>
                  </a:lnTo>
                  <a:lnTo>
                    <a:pt x="1209" y="10428"/>
                  </a:lnTo>
                  <a:lnTo>
                    <a:pt x="1434" y="2979"/>
                  </a:lnTo>
                  <a:lnTo>
                    <a:pt x="1524" y="2979"/>
                  </a:lnTo>
                  <a:lnTo>
                    <a:pt x="1591" y="4469"/>
                  </a:lnTo>
                  <a:lnTo>
                    <a:pt x="1655" y="5959"/>
                  </a:lnTo>
                  <a:lnTo>
                    <a:pt x="1789" y="8938"/>
                  </a:lnTo>
                  <a:lnTo>
                    <a:pt x="1879" y="10428"/>
                  </a:lnTo>
                  <a:lnTo>
                    <a:pt x="1992" y="11917"/>
                  </a:lnTo>
                  <a:lnTo>
                    <a:pt x="2126" y="13407"/>
                  </a:lnTo>
                  <a:lnTo>
                    <a:pt x="2441" y="16386"/>
                  </a:lnTo>
                  <a:lnTo>
                    <a:pt x="2643" y="17876"/>
                  </a:lnTo>
                  <a:lnTo>
                    <a:pt x="2841" y="18621"/>
                  </a:lnTo>
                  <a:lnTo>
                    <a:pt x="3066" y="19366"/>
                  </a:lnTo>
                  <a:lnTo>
                    <a:pt x="3291" y="19366"/>
                  </a:lnTo>
                  <a:lnTo>
                    <a:pt x="3538" y="18621"/>
                  </a:lnTo>
                  <a:lnTo>
                    <a:pt x="3803" y="17131"/>
                  </a:lnTo>
                  <a:lnTo>
                    <a:pt x="3961" y="16386"/>
                  </a:lnTo>
                  <a:lnTo>
                    <a:pt x="4275" y="13407"/>
                  </a:lnTo>
                  <a:lnTo>
                    <a:pt x="4410" y="11917"/>
                  </a:lnTo>
                  <a:lnTo>
                    <a:pt x="4567" y="10428"/>
                  </a:lnTo>
                  <a:lnTo>
                    <a:pt x="4724" y="8193"/>
                  </a:lnTo>
                  <a:lnTo>
                    <a:pt x="4900" y="5959"/>
                  </a:lnTo>
                  <a:lnTo>
                    <a:pt x="4990" y="5214"/>
                  </a:lnTo>
                  <a:lnTo>
                    <a:pt x="5035" y="4469"/>
                  </a:lnTo>
                  <a:lnTo>
                    <a:pt x="5237" y="4469"/>
                  </a:lnTo>
                  <a:lnTo>
                    <a:pt x="5282" y="5214"/>
                  </a:lnTo>
                  <a:lnTo>
                    <a:pt x="5349" y="5214"/>
                  </a:lnTo>
                  <a:lnTo>
                    <a:pt x="5394" y="5959"/>
                  </a:lnTo>
                  <a:lnTo>
                    <a:pt x="5462" y="7448"/>
                  </a:lnTo>
                  <a:lnTo>
                    <a:pt x="5529" y="8193"/>
                  </a:lnTo>
                  <a:lnTo>
                    <a:pt x="5552" y="8938"/>
                  </a:lnTo>
                  <a:lnTo>
                    <a:pt x="5641" y="10428"/>
                  </a:lnTo>
                  <a:lnTo>
                    <a:pt x="5709" y="10428"/>
                  </a:lnTo>
                  <a:lnTo>
                    <a:pt x="5844" y="11172"/>
                  </a:lnTo>
                  <a:lnTo>
                    <a:pt x="5997" y="11917"/>
                  </a:lnTo>
                  <a:lnTo>
                    <a:pt x="6154" y="12662"/>
                  </a:lnTo>
                  <a:lnTo>
                    <a:pt x="7255" y="12662"/>
                  </a:lnTo>
                  <a:lnTo>
                    <a:pt x="7378" y="11917"/>
                  </a:lnTo>
                  <a:lnTo>
                    <a:pt x="7558" y="9559"/>
                  </a:lnTo>
                  <a:lnTo>
                    <a:pt x="7723" y="7076"/>
                  </a:lnTo>
                  <a:lnTo>
                    <a:pt x="7903" y="4717"/>
                  </a:lnTo>
                  <a:lnTo>
                    <a:pt x="8030" y="2234"/>
                  </a:lnTo>
                  <a:lnTo>
                    <a:pt x="8131" y="1117"/>
                  </a:lnTo>
                  <a:lnTo>
                    <a:pt x="8243" y="0"/>
                  </a:lnTo>
                  <a:lnTo>
                    <a:pt x="8367" y="372"/>
                  </a:lnTo>
                  <a:lnTo>
                    <a:pt x="8423" y="2979"/>
                  </a:lnTo>
                  <a:lnTo>
                    <a:pt x="8468" y="6331"/>
                  </a:lnTo>
                  <a:lnTo>
                    <a:pt x="8573" y="8938"/>
                  </a:lnTo>
                  <a:lnTo>
                    <a:pt x="8595" y="9683"/>
                  </a:lnTo>
                  <a:lnTo>
                    <a:pt x="8640" y="10428"/>
                  </a:lnTo>
                  <a:lnTo>
                    <a:pt x="8707" y="11172"/>
                  </a:lnTo>
                  <a:lnTo>
                    <a:pt x="8797" y="12662"/>
                  </a:lnTo>
                  <a:lnTo>
                    <a:pt x="8910" y="13407"/>
                  </a:lnTo>
                  <a:lnTo>
                    <a:pt x="9044" y="14152"/>
                  </a:lnTo>
                  <a:lnTo>
                    <a:pt x="9157" y="13407"/>
                  </a:lnTo>
                  <a:lnTo>
                    <a:pt x="9288" y="13407"/>
                  </a:lnTo>
                  <a:lnTo>
                    <a:pt x="9512" y="11917"/>
                  </a:lnTo>
                  <a:lnTo>
                    <a:pt x="9580" y="11917"/>
                  </a:lnTo>
                  <a:lnTo>
                    <a:pt x="9714" y="10428"/>
                  </a:lnTo>
                  <a:lnTo>
                    <a:pt x="9804" y="8938"/>
                  </a:lnTo>
                  <a:lnTo>
                    <a:pt x="9894" y="6703"/>
                  </a:lnTo>
                  <a:lnTo>
                    <a:pt x="9961" y="5214"/>
                  </a:lnTo>
                  <a:lnTo>
                    <a:pt x="10006" y="2979"/>
                  </a:lnTo>
                  <a:lnTo>
                    <a:pt x="10096" y="2234"/>
                  </a:lnTo>
                  <a:lnTo>
                    <a:pt x="10164" y="2979"/>
                  </a:lnTo>
                  <a:lnTo>
                    <a:pt x="10164" y="5959"/>
                  </a:lnTo>
                  <a:lnTo>
                    <a:pt x="10141" y="9683"/>
                  </a:lnTo>
                  <a:lnTo>
                    <a:pt x="10141" y="13407"/>
                  </a:lnTo>
                  <a:lnTo>
                    <a:pt x="10209" y="14152"/>
                  </a:lnTo>
                  <a:lnTo>
                    <a:pt x="10272" y="14897"/>
                  </a:lnTo>
                  <a:lnTo>
                    <a:pt x="10452" y="16386"/>
                  </a:lnTo>
                  <a:lnTo>
                    <a:pt x="10879" y="16386"/>
                  </a:lnTo>
                  <a:lnTo>
                    <a:pt x="11126" y="15641"/>
                  </a:lnTo>
                  <a:lnTo>
                    <a:pt x="11414" y="14152"/>
                  </a:lnTo>
                  <a:lnTo>
                    <a:pt x="11998" y="11172"/>
                  </a:lnTo>
                  <a:lnTo>
                    <a:pt x="12488" y="9683"/>
                  </a:lnTo>
                  <a:lnTo>
                    <a:pt x="12825" y="8938"/>
                  </a:lnTo>
                  <a:lnTo>
                    <a:pt x="12938" y="8193"/>
                  </a:lnTo>
                  <a:lnTo>
                    <a:pt x="12960" y="8193"/>
                  </a:lnTo>
                  <a:lnTo>
                    <a:pt x="13005" y="7448"/>
                  </a:lnTo>
                  <a:lnTo>
                    <a:pt x="13050" y="5959"/>
                  </a:lnTo>
                  <a:lnTo>
                    <a:pt x="13095" y="5959"/>
                  </a:lnTo>
                  <a:lnTo>
                    <a:pt x="13140" y="5214"/>
                  </a:lnTo>
                  <a:lnTo>
                    <a:pt x="13185" y="5214"/>
                  </a:lnTo>
                  <a:lnTo>
                    <a:pt x="13230" y="4469"/>
                  </a:lnTo>
                  <a:lnTo>
                    <a:pt x="13342" y="4469"/>
                  </a:lnTo>
                  <a:lnTo>
                    <a:pt x="13409" y="5214"/>
                  </a:lnTo>
                  <a:lnTo>
                    <a:pt x="13477" y="5214"/>
                  </a:lnTo>
                  <a:lnTo>
                    <a:pt x="13540" y="6703"/>
                  </a:lnTo>
                  <a:lnTo>
                    <a:pt x="13608" y="7448"/>
                  </a:lnTo>
                  <a:lnTo>
                    <a:pt x="13697" y="8938"/>
                  </a:lnTo>
                  <a:lnTo>
                    <a:pt x="13810" y="9683"/>
                  </a:lnTo>
                  <a:lnTo>
                    <a:pt x="13967" y="11172"/>
                  </a:lnTo>
                  <a:lnTo>
                    <a:pt x="14102" y="11917"/>
                  </a:lnTo>
                  <a:lnTo>
                    <a:pt x="14281" y="12662"/>
                  </a:lnTo>
                  <a:lnTo>
                    <a:pt x="15266" y="12662"/>
                  </a:lnTo>
                  <a:lnTo>
                    <a:pt x="15670" y="11172"/>
                  </a:lnTo>
                  <a:lnTo>
                    <a:pt x="15869" y="9683"/>
                  </a:lnTo>
                  <a:lnTo>
                    <a:pt x="16048" y="8938"/>
                  </a:lnTo>
                  <a:lnTo>
                    <a:pt x="16251" y="6703"/>
                  </a:lnTo>
                  <a:lnTo>
                    <a:pt x="16408" y="5214"/>
                  </a:lnTo>
                  <a:lnTo>
                    <a:pt x="16543" y="3724"/>
                  </a:lnTo>
                  <a:lnTo>
                    <a:pt x="16655" y="2234"/>
                  </a:lnTo>
                  <a:lnTo>
                    <a:pt x="16763" y="1490"/>
                  </a:lnTo>
                  <a:lnTo>
                    <a:pt x="16943" y="0"/>
                  </a:lnTo>
                  <a:lnTo>
                    <a:pt x="17078" y="0"/>
                  </a:lnTo>
                  <a:lnTo>
                    <a:pt x="17213" y="2234"/>
                  </a:lnTo>
                  <a:lnTo>
                    <a:pt x="17280" y="4469"/>
                  </a:lnTo>
                  <a:lnTo>
                    <a:pt x="17325" y="7448"/>
                  </a:lnTo>
                  <a:lnTo>
                    <a:pt x="17347" y="8193"/>
                  </a:lnTo>
                  <a:lnTo>
                    <a:pt x="17370" y="9683"/>
                  </a:lnTo>
                  <a:lnTo>
                    <a:pt x="17415" y="10428"/>
                  </a:lnTo>
                  <a:lnTo>
                    <a:pt x="17482" y="11172"/>
                  </a:lnTo>
                  <a:lnTo>
                    <a:pt x="17527" y="11917"/>
                  </a:lnTo>
                  <a:lnTo>
                    <a:pt x="17617" y="12662"/>
                  </a:lnTo>
                  <a:lnTo>
                    <a:pt x="17684" y="13407"/>
                  </a:lnTo>
                  <a:lnTo>
                    <a:pt x="17774" y="14152"/>
                  </a:lnTo>
                  <a:lnTo>
                    <a:pt x="17973" y="14152"/>
                  </a:lnTo>
                  <a:lnTo>
                    <a:pt x="18309" y="11917"/>
                  </a:lnTo>
                  <a:lnTo>
                    <a:pt x="18444" y="10428"/>
                  </a:lnTo>
                  <a:lnTo>
                    <a:pt x="18557" y="8193"/>
                  </a:lnTo>
                  <a:lnTo>
                    <a:pt x="18826" y="3724"/>
                  </a:lnTo>
                  <a:lnTo>
                    <a:pt x="18946" y="2979"/>
                  </a:lnTo>
                  <a:lnTo>
                    <a:pt x="19058" y="2110"/>
                  </a:lnTo>
                  <a:lnTo>
                    <a:pt x="19159" y="1738"/>
                  </a:lnTo>
                  <a:lnTo>
                    <a:pt x="19260" y="1117"/>
                  </a:lnTo>
                  <a:lnTo>
                    <a:pt x="19373" y="1117"/>
                  </a:lnTo>
                  <a:lnTo>
                    <a:pt x="19462" y="993"/>
                  </a:lnTo>
                  <a:lnTo>
                    <a:pt x="19537" y="1117"/>
                  </a:lnTo>
                  <a:lnTo>
                    <a:pt x="19608" y="1117"/>
                  </a:lnTo>
                  <a:lnTo>
                    <a:pt x="19683" y="1366"/>
                  </a:lnTo>
                  <a:lnTo>
                    <a:pt x="19766" y="1117"/>
                  </a:lnTo>
                  <a:lnTo>
                    <a:pt x="19856" y="1366"/>
                  </a:lnTo>
                  <a:lnTo>
                    <a:pt x="19942" y="993"/>
                  </a:lnTo>
                  <a:lnTo>
                    <a:pt x="20031" y="993"/>
                  </a:lnTo>
                  <a:lnTo>
                    <a:pt x="20177" y="1117"/>
                  </a:lnTo>
                  <a:lnTo>
                    <a:pt x="20346" y="2979"/>
                  </a:lnTo>
                  <a:lnTo>
                    <a:pt x="20391" y="3724"/>
                  </a:lnTo>
                  <a:lnTo>
                    <a:pt x="20413" y="4469"/>
                  </a:lnTo>
                  <a:lnTo>
                    <a:pt x="20413" y="5214"/>
                  </a:lnTo>
                  <a:lnTo>
                    <a:pt x="20436" y="5959"/>
                  </a:lnTo>
                  <a:lnTo>
                    <a:pt x="20436" y="8193"/>
                  </a:lnTo>
                  <a:lnTo>
                    <a:pt x="20458" y="8193"/>
                  </a:lnTo>
                  <a:lnTo>
                    <a:pt x="20458" y="8938"/>
                  </a:lnTo>
                  <a:lnTo>
                    <a:pt x="20503" y="8938"/>
                  </a:lnTo>
                  <a:lnTo>
                    <a:pt x="20593" y="10428"/>
                  </a:lnTo>
                  <a:lnTo>
                    <a:pt x="20660" y="10428"/>
                  </a:lnTo>
                  <a:lnTo>
                    <a:pt x="20795" y="11172"/>
                  </a:lnTo>
                  <a:lnTo>
                    <a:pt x="21173" y="11172"/>
                  </a:lnTo>
                  <a:lnTo>
                    <a:pt x="21375" y="10428"/>
                  </a:lnTo>
                  <a:lnTo>
                    <a:pt x="21600" y="8938"/>
                  </a:lnTo>
                  <a:lnTo>
                    <a:pt x="21600" y="11172"/>
                  </a:lnTo>
                  <a:lnTo>
                    <a:pt x="21375" y="12662"/>
                  </a:lnTo>
                  <a:lnTo>
                    <a:pt x="21173" y="13407"/>
                  </a:lnTo>
                  <a:lnTo>
                    <a:pt x="20795" y="13407"/>
                  </a:lnTo>
                  <a:lnTo>
                    <a:pt x="20660" y="12662"/>
                  </a:lnTo>
                  <a:lnTo>
                    <a:pt x="20593" y="12662"/>
                  </a:lnTo>
                  <a:lnTo>
                    <a:pt x="20503" y="11172"/>
                  </a:lnTo>
                  <a:lnTo>
                    <a:pt x="20458" y="11172"/>
                  </a:lnTo>
                  <a:lnTo>
                    <a:pt x="20458" y="10428"/>
                  </a:lnTo>
                  <a:lnTo>
                    <a:pt x="20436" y="10428"/>
                  </a:lnTo>
                  <a:lnTo>
                    <a:pt x="20436" y="8193"/>
                  </a:lnTo>
                  <a:lnTo>
                    <a:pt x="20413" y="7448"/>
                  </a:lnTo>
                  <a:lnTo>
                    <a:pt x="20413" y="6703"/>
                  </a:lnTo>
                  <a:lnTo>
                    <a:pt x="20391" y="5959"/>
                  </a:lnTo>
                  <a:lnTo>
                    <a:pt x="20346" y="5214"/>
                  </a:lnTo>
                  <a:lnTo>
                    <a:pt x="20323" y="4469"/>
                  </a:lnTo>
                  <a:lnTo>
                    <a:pt x="20301" y="4469"/>
                  </a:lnTo>
                  <a:lnTo>
                    <a:pt x="20234" y="3724"/>
                  </a:lnTo>
                  <a:lnTo>
                    <a:pt x="20189" y="3724"/>
                  </a:lnTo>
                  <a:lnTo>
                    <a:pt x="20103" y="2855"/>
                  </a:lnTo>
                  <a:lnTo>
                    <a:pt x="20013" y="2979"/>
                  </a:lnTo>
                  <a:lnTo>
                    <a:pt x="19934" y="3352"/>
                  </a:lnTo>
                  <a:lnTo>
                    <a:pt x="19833" y="3600"/>
                  </a:lnTo>
                  <a:lnTo>
                    <a:pt x="19728" y="3600"/>
                  </a:lnTo>
                  <a:lnTo>
                    <a:pt x="19642" y="3228"/>
                  </a:lnTo>
                  <a:lnTo>
                    <a:pt x="19537" y="2979"/>
                  </a:lnTo>
                  <a:lnTo>
                    <a:pt x="19462" y="2607"/>
                  </a:lnTo>
                  <a:lnTo>
                    <a:pt x="19369" y="2979"/>
                  </a:lnTo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80808"/>
                </a:gs>
                <a:gs pos="100000">
                  <a:srgbClr val="0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5660" y="6243637"/>
            <a:ext cx="231141" cy="2565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 defTabSz="457200">
              <a:defRPr sz="10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uFillTx/>
          <a:latin typeface="Angsana New"/>
          <a:ea typeface="Angsana New"/>
          <a:cs typeface="Angsana New"/>
          <a:sym typeface="Angsana New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uFillTx/>
          <a:latin typeface="Angsana New"/>
          <a:ea typeface="Angsana New"/>
          <a:cs typeface="Angsana New"/>
          <a:sym typeface="Angsana New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uFillTx/>
          <a:latin typeface="Angsana New"/>
          <a:ea typeface="Angsana New"/>
          <a:cs typeface="Angsana New"/>
          <a:sym typeface="Angsana New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uFillTx/>
          <a:latin typeface="Angsana New"/>
          <a:ea typeface="Angsana New"/>
          <a:cs typeface="Angsana New"/>
          <a:sym typeface="Angsana New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uFillTx/>
          <a:latin typeface="Angsana New"/>
          <a:ea typeface="Angsana New"/>
          <a:cs typeface="Angsana New"/>
          <a:sym typeface="Angsana New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uFillTx/>
          <a:latin typeface="Angsana New"/>
          <a:ea typeface="Angsana New"/>
          <a:cs typeface="Angsana New"/>
          <a:sym typeface="Angsana New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uFillTx/>
          <a:latin typeface="Angsana New"/>
          <a:ea typeface="Angsana New"/>
          <a:cs typeface="Angsana New"/>
          <a:sym typeface="Angsana New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uFillTx/>
          <a:latin typeface="Angsana New"/>
          <a:ea typeface="Angsana New"/>
          <a:cs typeface="Angsana New"/>
          <a:sym typeface="Angsana New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uFillTx/>
          <a:latin typeface="Angsana New"/>
          <a:ea typeface="Angsana New"/>
          <a:cs typeface="Angsana New"/>
          <a:sym typeface="Angsana New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Tx/>
        <a:buChar char="●"/>
        <a:tabLst/>
        <a:defRPr sz="3200" b="0" i="0" u="none" strike="noStrike" cap="none" spc="0" baseline="0">
          <a:solidFill>
            <a:srgbClr val="FFFFFF"/>
          </a:solidFill>
          <a:uFillTx/>
          <a:latin typeface="Angsana New"/>
          <a:ea typeface="Angsana New"/>
          <a:cs typeface="Angsana New"/>
          <a:sym typeface="Angsana New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Tx/>
        <a:buChar char="●"/>
        <a:tabLst/>
        <a:defRPr sz="3200" b="0" i="0" u="none" strike="noStrike" cap="none" spc="0" baseline="0">
          <a:solidFill>
            <a:srgbClr val="FFFFFF"/>
          </a:solidFill>
          <a:uFillTx/>
          <a:latin typeface="Angsana New"/>
          <a:ea typeface="Angsana New"/>
          <a:cs typeface="Angsana New"/>
          <a:sym typeface="Angsana New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Tx/>
        <a:buChar char="●"/>
        <a:tabLst/>
        <a:defRPr sz="3200" b="0" i="0" u="none" strike="noStrike" cap="none" spc="0" baseline="0">
          <a:solidFill>
            <a:srgbClr val="FFFFFF"/>
          </a:solidFill>
          <a:uFillTx/>
          <a:latin typeface="Angsana New"/>
          <a:ea typeface="Angsana New"/>
          <a:cs typeface="Angsana New"/>
          <a:sym typeface="Angsana New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Tx/>
        <a:buChar char="●"/>
        <a:tabLst/>
        <a:defRPr sz="3200" b="0" i="0" u="none" strike="noStrike" cap="none" spc="0" baseline="0">
          <a:solidFill>
            <a:srgbClr val="FFFFFF"/>
          </a:solidFill>
          <a:uFillTx/>
          <a:latin typeface="Angsana New"/>
          <a:ea typeface="Angsana New"/>
          <a:cs typeface="Angsana New"/>
          <a:sym typeface="Angsana New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Tx/>
        <a:buChar char="●"/>
        <a:tabLst/>
        <a:defRPr sz="3200" b="0" i="0" u="none" strike="noStrike" cap="none" spc="0" baseline="0">
          <a:solidFill>
            <a:srgbClr val="FFFFFF"/>
          </a:solidFill>
          <a:uFillTx/>
          <a:latin typeface="Angsana New"/>
          <a:ea typeface="Angsana New"/>
          <a:cs typeface="Angsana New"/>
          <a:sym typeface="Angsana New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 typeface="Wingdings"/>
        <a:buChar char=""/>
        <a:tabLst/>
        <a:defRPr sz="3200" b="0" i="0" u="none" strike="noStrike" cap="none" spc="0" baseline="0">
          <a:solidFill>
            <a:srgbClr val="FFFFFF"/>
          </a:solidFill>
          <a:uFillTx/>
          <a:latin typeface="Angsana New"/>
          <a:ea typeface="Angsana New"/>
          <a:cs typeface="Angsana New"/>
          <a:sym typeface="Angsana New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 typeface="Wingdings"/>
        <a:buChar char=""/>
        <a:tabLst/>
        <a:defRPr sz="3200" b="0" i="0" u="none" strike="noStrike" cap="none" spc="0" baseline="0">
          <a:solidFill>
            <a:srgbClr val="FFFFFF"/>
          </a:solidFill>
          <a:uFillTx/>
          <a:latin typeface="Angsana New"/>
          <a:ea typeface="Angsana New"/>
          <a:cs typeface="Angsana New"/>
          <a:sym typeface="Angsana New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 typeface="Wingdings"/>
        <a:buChar char=""/>
        <a:tabLst/>
        <a:defRPr sz="3200" b="0" i="0" u="none" strike="noStrike" cap="none" spc="0" baseline="0">
          <a:solidFill>
            <a:srgbClr val="FFFFFF"/>
          </a:solidFill>
          <a:uFillTx/>
          <a:latin typeface="Angsana New"/>
          <a:ea typeface="Angsana New"/>
          <a:cs typeface="Angsana New"/>
          <a:sym typeface="Angsana New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 typeface="Wingdings"/>
        <a:buChar char=""/>
        <a:tabLst/>
        <a:defRPr sz="3200" b="0" i="0" u="none" strike="noStrike" cap="none" spc="0" baseline="0">
          <a:solidFill>
            <a:srgbClr val="FFFFFF"/>
          </a:solidFill>
          <a:uFillTx/>
          <a:latin typeface="Angsana New"/>
          <a:ea typeface="Angsana New"/>
          <a:cs typeface="Angsana New"/>
          <a:sym typeface="Angsana New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images.google.co.th/imgres?imgurl=http://academics.smcvt.edu/gblasdel/art/m.%2520duchamp,%2520bicycle%2520wheel.jpg&amp;imgrefurl=http://academics.smcvt.edu/gblasdel/slides%2520ar333/webpages/m.%2520duchamp,%2520bicycle%2520wheel.htm&amp;h=741&amp;w=632&amp;sz=201&amp;hl=th&amp;start=9&amp;tbnid=kHqYseDtfUOWZM:&amp;tbnh=141&amp;tbnw=120&amp;prev=/images?q=Marcel+Duchamp+bicycle+wheel&amp;svnum=10&amp;hl=th&amp;sa=N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en.wikipedia.org/wiki/Image:Albert_Einstein_Head.jpg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images.google.co.th/imgres?imgurl=http://muse.jhu.edu/journals/paj/v022/full/22.2conversations_fig09f.jpg&amp;imgrefurl=http://muse.jhu.edu/journals/paj/v022/22.2conversations_fig09.html&amp;h=676&amp;w=1000&amp;sz=71&amp;hl=th&amp;start=1&amp;tbnid=CLfobvZu2tPPZM:&amp;tbnh=101&amp;tbnw=149&amp;prev=/images?q=Maeterlinck%2527s+The+Blue+Bird&amp;svnum=10&amp;hl=th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A:%5Cpast%5Ccourage%5Ccourage.html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ibiblio.org/wm/paint/auth/kandinsky/kandinsky.comp-4.jpg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ประวัติละครตะวันตก: ละครในศตวรรษที่ 20"/>
          <p:cNvSpPr txBox="1">
            <a:spLocks noGrp="1"/>
          </p:cNvSpPr>
          <p:nvPr>
            <p:ph type="title" idx="4294967295"/>
          </p:nvPr>
        </p:nvSpPr>
        <p:spPr>
          <a:xfrm>
            <a:off x="250825" y="98148"/>
            <a:ext cx="8686800" cy="1133476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3880" b="1">
                <a:solidFill>
                  <a:srgbClr val="EBF25A"/>
                </a:solidFill>
                <a:effectLst>
                  <a:outerShdw blurRad="12319" dist="24638" dir="2700000" rotWithShape="0">
                    <a:srgbClr val="000000"/>
                  </a:outerShdw>
                </a:effectLst>
              </a:defRPr>
            </a:lvl1pPr>
          </a:lstStyle>
          <a:p>
            <a:r>
              <a:t>ประวัติละครตะวันตก: ละครในศตวรรษที่ 20</a:t>
            </a:r>
          </a:p>
        </p:txBody>
      </p:sp>
      <p:sp>
        <p:nvSpPr>
          <p:cNvPr id="52" name="โดย  ผู้ช่วยศาสตราจารย์ ดร. ชุติมา   มณีวัฒนา"/>
          <p:cNvSpPr txBox="1">
            <a:spLocks noGrp="1"/>
          </p:cNvSpPr>
          <p:nvPr>
            <p:ph type="body" idx="4294967295"/>
          </p:nvPr>
        </p:nvSpPr>
        <p:spPr>
          <a:xfrm>
            <a:off x="479425" y="3014731"/>
            <a:ext cx="8229600" cy="323850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92023" indent="-192023" algn="ctr" defTabSz="512063">
              <a:spcBef>
                <a:spcPts val="400"/>
              </a:spcBef>
              <a:buSzTx/>
              <a:buFont typeface="Wingdings"/>
              <a:buNone/>
              <a:defRPr sz="1792" b="1">
                <a:solidFill>
                  <a:srgbClr val="800000"/>
                </a:solidFill>
                <a:effectLst>
                  <a:outerShdw blurRad="7112" dist="14224" dir="2700000" rotWithShape="0">
                    <a:srgbClr val="000000"/>
                  </a:outerShdw>
                </a:effectLst>
              </a:defRPr>
            </a:pPr>
            <a:endParaRPr/>
          </a:p>
          <a:p>
            <a:pPr marL="192023" indent="-192023" algn="ctr" defTabSz="512063">
              <a:spcBef>
                <a:spcPts val="400"/>
              </a:spcBef>
              <a:buSzTx/>
              <a:buFont typeface="Wingdings"/>
              <a:buNone/>
              <a:defRPr sz="1792" b="1">
                <a:solidFill>
                  <a:srgbClr val="800000"/>
                </a:solidFill>
                <a:effectLst>
                  <a:outerShdw blurRad="7112" dist="14224" dir="2700000" rotWithShape="0">
                    <a:srgbClr val="000000"/>
                  </a:outerShdw>
                </a:effectLst>
              </a:defRPr>
            </a:pPr>
            <a:endParaRPr/>
          </a:p>
          <a:p>
            <a:pPr marL="192023" indent="-192023" algn="ctr" defTabSz="512063">
              <a:spcBef>
                <a:spcPts val="400"/>
              </a:spcBef>
              <a:buSzTx/>
              <a:buFont typeface="Wingdings"/>
              <a:buNone/>
              <a:defRPr sz="1792" b="1">
                <a:solidFill>
                  <a:srgbClr val="800000"/>
                </a:solidFill>
                <a:effectLst>
                  <a:outerShdw blurRad="7112" dist="14224" dir="2700000" rotWithShape="0">
                    <a:srgbClr val="000000"/>
                  </a:outerShdw>
                </a:effectLst>
              </a:defRPr>
            </a:pPr>
            <a:endParaRPr/>
          </a:p>
          <a:p>
            <a:pPr marL="192023" indent="-192023" algn="ctr" defTabSz="512063">
              <a:spcBef>
                <a:spcPts val="400"/>
              </a:spcBef>
              <a:buSzTx/>
              <a:buFont typeface="Wingdings"/>
              <a:buNone/>
              <a:defRPr sz="1792" b="1">
                <a:solidFill>
                  <a:srgbClr val="800000"/>
                </a:solidFill>
                <a:effectLst>
                  <a:outerShdw blurRad="7112" dist="14224" dir="2700000" rotWithShape="0">
                    <a:srgbClr val="000000"/>
                  </a:outerShdw>
                </a:effectLst>
              </a:defRPr>
            </a:pPr>
            <a:endParaRPr/>
          </a:p>
          <a:p>
            <a:pPr marL="192023" indent="-192023" algn="ctr" defTabSz="512063">
              <a:spcBef>
                <a:spcPts val="400"/>
              </a:spcBef>
              <a:buSzTx/>
              <a:buFont typeface="Wingdings"/>
              <a:buNone/>
              <a:defRPr sz="1792" b="1">
                <a:solidFill>
                  <a:srgbClr val="800000"/>
                </a:solidFill>
                <a:effectLst>
                  <a:outerShdw blurRad="7112" dist="14224" dir="2700000" rotWithShape="0">
                    <a:srgbClr val="000000"/>
                  </a:outerShdw>
                </a:effectLst>
              </a:defRPr>
            </a:pPr>
            <a:endParaRPr/>
          </a:p>
          <a:p>
            <a:pPr marL="192023" indent="-192023" algn="ctr" defTabSz="512063">
              <a:spcBef>
                <a:spcPts val="400"/>
              </a:spcBef>
              <a:buSzTx/>
              <a:buFont typeface="Wingdings"/>
              <a:buNone/>
              <a:defRPr sz="1792" b="1">
                <a:solidFill>
                  <a:srgbClr val="800000"/>
                </a:solidFill>
                <a:effectLst>
                  <a:outerShdw blurRad="7112" dist="14224" dir="2700000" rotWithShape="0">
                    <a:srgbClr val="000000"/>
                  </a:outerShdw>
                </a:effectLst>
              </a:defRPr>
            </a:pPr>
            <a:endParaRPr/>
          </a:p>
          <a:p>
            <a:pPr marL="192023" indent="-192023" algn="ctr" defTabSz="512063">
              <a:spcBef>
                <a:spcPts val="400"/>
              </a:spcBef>
              <a:buSzTx/>
              <a:buFont typeface="Wingdings"/>
              <a:buNone/>
              <a:defRPr sz="1792" b="1">
                <a:solidFill>
                  <a:srgbClr val="800000"/>
                </a:solidFill>
                <a:effectLst>
                  <a:outerShdw blurRad="7112" dist="14224" dir="2700000" rotWithShape="0">
                    <a:srgbClr val="000000"/>
                  </a:outerShdw>
                </a:effectLst>
              </a:defRPr>
            </a:pPr>
            <a:endParaRPr/>
          </a:p>
          <a:p>
            <a:pPr marL="192023" indent="-192023" algn="ctr" defTabSz="512063">
              <a:spcBef>
                <a:spcPts val="400"/>
              </a:spcBef>
              <a:buSzTx/>
              <a:buFont typeface="Wingdings"/>
              <a:buNone/>
              <a:defRPr sz="1792" b="1">
                <a:solidFill>
                  <a:srgbClr val="800000"/>
                </a:solidFill>
                <a:effectLst>
                  <a:outerShdw blurRad="7112" dist="14224" dir="2700000" rotWithShape="0">
                    <a:srgbClr val="000000"/>
                  </a:outerShdw>
                </a:effectLst>
              </a:defRPr>
            </a:pPr>
            <a:endParaRPr/>
          </a:p>
          <a:p>
            <a:pPr marL="192023" indent="-192023" algn="ctr" defTabSz="512063">
              <a:spcBef>
                <a:spcPts val="400"/>
              </a:spcBef>
              <a:buSzTx/>
              <a:buFont typeface="Wingdings"/>
              <a:buNone/>
              <a:defRPr sz="1792" b="1">
                <a:solidFill>
                  <a:srgbClr val="800000"/>
                </a:solidFill>
                <a:effectLst>
                  <a:outerShdw blurRad="7112" dist="14224" dir="2700000" rotWithShape="0">
                    <a:srgbClr val="000000"/>
                  </a:outerShdw>
                </a:effectLst>
              </a:defRPr>
            </a:pPr>
            <a:endParaRPr/>
          </a:p>
          <a:p>
            <a:pPr marL="192023" indent="-192023" algn="ctr" defTabSz="512063">
              <a:spcBef>
                <a:spcPts val="400"/>
              </a:spcBef>
              <a:buSzTx/>
              <a:buFont typeface="Wingdings"/>
              <a:buNone/>
              <a:defRPr sz="1792" b="1">
                <a:solidFill>
                  <a:srgbClr val="EBF25A"/>
                </a:solidFill>
                <a:effectLst>
                  <a:outerShdw blurRad="7112" dist="14224" dir="2700000" rotWithShape="0">
                    <a:srgbClr val="000000"/>
                  </a:outerShdw>
                </a:effectLst>
              </a:defRPr>
            </a:pPr>
            <a:r>
              <a:t>โดย  ผู้ช่วยศาสตราจารย์ ดร. ชุติมา   มณีวัฒนา</a:t>
            </a:r>
          </a:p>
        </p:txBody>
      </p:sp>
      <p:pic>
        <p:nvPicPr>
          <p:cNvPr id="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91" y="1226102"/>
            <a:ext cx="7584317" cy="4280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75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75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75"/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75"/>
                                        <p:tgtEl>
                                          <p:spTgt spid="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75"/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75"/>
                                        <p:tgtEl>
                                          <p:spTgt spid="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75"/>
                                        <p:tgtEl>
                                          <p:spTgt spid="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1" animBg="1" advAuto="0"/>
      <p:bldP spid="52" grpId="2" build="p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ศิลปะคิวบิสม์ (Cubism)"/>
          <p:cNvSpPr txBox="1">
            <a:spLocks noGrp="1"/>
          </p:cNvSpPr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300" b="1">
                <a:solidFill>
                  <a:srgbClr val="FF0066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ศิลปะคิวบิสม์ (Cubism)</a:t>
            </a:r>
          </a:p>
        </p:txBody>
      </p:sp>
      <p:sp>
        <p:nvSpPr>
          <p:cNvPr id="83" name="ภาพ “สาวน้อยแห่งเมืองอาวีญอง” ของ พาโบล ปิกัสโซ(Pablo Picasso)…"/>
          <p:cNvSpPr txBox="1">
            <a:spLocks noGrp="1"/>
          </p:cNvSpPr>
          <p:nvPr>
            <p:ph type="body" sz="half" idx="4294967295"/>
          </p:nvPr>
        </p:nvSpPr>
        <p:spPr>
          <a:xfrm>
            <a:off x="4648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8322" indent="-298322" defTabSz="795527">
              <a:spcBef>
                <a:spcPts val="500"/>
              </a:spcBef>
              <a:buSzTx/>
              <a:buFont typeface="Wingdings"/>
              <a:buNone/>
              <a:defRPr sz="2436" b="1">
                <a:effectLst>
                  <a:outerShdw blurRad="11049" dist="22098" dir="2700000" rotWithShape="0">
                    <a:srgbClr val="000000"/>
                  </a:outerShdw>
                </a:effectLst>
              </a:defRPr>
            </a:pPr>
            <a:r>
              <a:t>ภาพ </a:t>
            </a:r>
            <a:r>
              <a:rPr>
                <a:solidFill>
                  <a:srgbClr val="FFFF00"/>
                </a:solidFill>
              </a:rPr>
              <a:t>“สาวน้อยแห่งเมืองอาวีญอง”</a:t>
            </a:r>
            <a:r>
              <a:t> ของ พาโบล ปิกัสโซ(Pablo Picasso)</a:t>
            </a:r>
            <a:r>
              <a:rPr b="0">
                <a:latin typeface="Tahoma Bold"/>
                <a:ea typeface="Tahoma Bold"/>
                <a:cs typeface="Tahoma Bold"/>
                <a:sym typeface="Tahoma Bold"/>
              </a:rPr>
              <a:t> </a:t>
            </a:r>
          </a:p>
          <a:p>
            <a:pPr marL="298322" indent="-298322" defTabSz="795527">
              <a:spcBef>
                <a:spcPts val="500"/>
              </a:spcBef>
              <a:defRPr sz="2436">
                <a:effectLst>
                  <a:outerShdw blurRad="11049" dist="22098" dir="2700000" rotWithShape="0">
                    <a:srgbClr val="000000"/>
                  </a:outerShdw>
                </a:effectLst>
              </a:defRPr>
            </a:pPr>
            <a:r>
              <a:t>ศิลปินกลุ่มนี้พยายามจะแสดงว่าศิลปะมีมุมมองที่หลากหลายได้ (ความงามมีหลายมิติ) จึงใช้รูปทรงเรขาคณิตมาทดลองวาดให้เกิดเหลี่ยมมุม ทำให้เกิดมิติ คือความลึกขึ้น)</a:t>
            </a:r>
          </a:p>
        </p:txBody>
      </p:sp>
      <p:pic>
        <p:nvPicPr>
          <p:cNvPr id="8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2" y="1773237"/>
            <a:ext cx="4038601" cy="4184651"/>
          </a:xfrm>
          <a:prstGeom prst="rect">
            <a:avLst/>
          </a:prstGeom>
          <a:ln w="57150">
            <a:solidFill>
              <a:srgbClr val="602000"/>
            </a:solidFill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วรรณกรรมแนวต่อต้านสัจจนิยม"/>
          <p:cNvSpPr txBox="1">
            <a:spLocks noGrp="1"/>
          </p:cNvSpPr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/>
          </a:bodyPr>
          <a:lstStyle>
            <a:lvl1pPr defTabSz="731520">
              <a:defRPr sz="5040" b="1">
                <a:solidFill>
                  <a:srgbClr val="FF0066"/>
                </a:solidFill>
                <a:effectLst>
                  <a:outerShdw blurRad="10160" dist="30480" dir="2700000" rotWithShape="0">
                    <a:srgbClr val="000000"/>
                  </a:outerShdw>
                </a:effectLst>
              </a:defRPr>
            </a:lvl1pPr>
          </a:lstStyle>
          <a:p>
            <a:r>
              <a:t>วรรณกรรมแนวต่อต้านสัจจนิยม</a:t>
            </a:r>
          </a:p>
        </p:txBody>
      </p:sp>
      <p:sp>
        <p:nvSpPr>
          <p:cNvPr id="87" name="กลุ่มเอ็กเพรสชั่นนิสม์…"/>
          <p:cNvSpPr txBox="1">
            <a:spLocks noGrp="1"/>
          </p:cNvSpPr>
          <p:nvPr>
            <p:ph type="body" sz="half" idx="4294967295"/>
          </p:nvPr>
        </p:nvSpPr>
        <p:spPr>
          <a:xfrm>
            <a:off x="4648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SzTx/>
              <a:buFont typeface="Wingdings"/>
              <a:buNone/>
              <a:defRPr sz="2800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กลุ่มเอ็กเพรสชั่นนิสม์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800" b="1"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แนวคิด  </a:t>
            </a:r>
            <a:r>
              <a:rPr b="0"/>
              <a:t>เชื่อว่าการนำเสนองานแบบรายงานสิ่งที่เกิดขึ้นตามความจริง ไม่ทำให้มนุษย์มองเห็นปัญหาที่แท้จริง  จึงนำเสนอปัญหาให้เป็นลักษณะอัศจรรย์  ฟุ้งซ่านประหลาด</a:t>
            </a:r>
            <a:r>
              <a:t> </a:t>
            </a:r>
          </a:p>
        </p:txBody>
      </p:sp>
      <p:sp>
        <p:nvSpPr>
          <p:cNvPr id="88" name="กลุ่มอิมเพรสชั่นนิสม์…"/>
          <p:cNvSpPr txBox="1"/>
          <p:nvPr/>
        </p:nvSpPr>
        <p:spPr>
          <a:xfrm>
            <a:off x="585469" y="1628775"/>
            <a:ext cx="3947161" cy="4530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274320" indent="-274320" defTabSz="731520">
              <a:lnSpc>
                <a:spcPct val="90000"/>
              </a:lnSpc>
              <a:spcBef>
                <a:spcPts val="500"/>
              </a:spcBef>
              <a:defRPr sz="2240" b="1">
                <a:solidFill>
                  <a:srgbClr val="FFFFFF"/>
                </a:solidFill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r>
              <a:t> </a:t>
            </a:r>
            <a:r>
              <a:rPr>
                <a:solidFill>
                  <a:srgbClr val="FFFF00"/>
                </a:solidFill>
              </a:rPr>
              <a:t>กลุ่มอิมเพรสชั่นนิสม์</a:t>
            </a:r>
          </a:p>
          <a:p>
            <a:pPr marL="274320" indent="-274320" defTabSz="731520">
              <a:lnSpc>
                <a:spcPct val="90000"/>
              </a:lnSpc>
              <a:spcBef>
                <a:spcPts val="500"/>
              </a:spcBef>
              <a:buClr>
                <a:srgbClr val="EBF25A"/>
              </a:buClr>
              <a:buSzPct val="80000"/>
              <a:buChar char="●"/>
              <a:defRPr sz="2240" b="1">
                <a:solidFill>
                  <a:srgbClr val="FFFFFF"/>
                </a:solidFill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r>
              <a:t>แนวคิด  </a:t>
            </a:r>
            <a:r>
              <a:rPr b="0"/>
              <a:t>เชื่อว่าความจริงไม่ใช่สิ่งที่จับต้องได้   ไม่ใช่เหตุการณ์ภายนอก  ไม่ใช่การกระทำที่มนุษย์แสดงออก  แต่ความจริงเป็นสิ่งที่อยู่ข้างในจิตใจ</a:t>
            </a:r>
            <a:r>
              <a:t> </a:t>
            </a:r>
          </a:p>
          <a:p>
            <a:pPr marL="274320" indent="-274320" defTabSz="731520">
              <a:lnSpc>
                <a:spcPct val="90000"/>
              </a:lnSpc>
              <a:spcBef>
                <a:spcPts val="500"/>
              </a:spcBef>
              <a:buClr>
                <a:srgbClr val="EBF25A"/>
              </a:buClr>
              <a:buSzPct val="80000"/>
              <a:buChar char="●"/>
              <a:defRPr sz="2240" b="1">
                <a:solidFill>
                  <a:srgbClr val="FFFFFF"/>
                </a:solidFill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r>
              <a:t>เช่น</a:t>
            </a:r>
            <a:r>
              <a:rPr b="0"/>
              <a:t> เวอร์จิเนีย วูลฟ์ เรื่อง </a:t>
            </a:r>
            <a:r>
              <a:rPr b="0" u="sng"/>
              <a:t>To The Lighthouse</a:t>
            </a:r>
            <a:r>
              <a:rPr b="0"/>
              <a:t> ผู้เขียนให้ตัวละครเอกมองดูตัวละครอื่นและตัดสินคนอื่นๆ จากความคิดตัวเอง - </a:t>
            </a:r>
            <a:r>
              <a:rPr b="0">
                <a:solidFill>
                  <a:srgbClr val="FFFF00"/>
                </a:solidFill>
              </a:rPr>
              <a:t>ผู้อ่านจะเข้าใจเองว่าทำไมคนถึงไม่เข้าใจกัน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615" y="584815"/>
            <a:ext cx="3988645" cy="5448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แนวคิดในการสร้างสรรค์ศิลปะซึ่งมีอิทธิพลต่อการละครในครึ่งแรกของศตวรรษที่ 20 (อารยธรรม p.238 - 248)…"/>
          <p:cNvSpPr txBox="1">
            <a:spLocks noGrp="1"/>
          </p:cNvSpPr>
          <p:nvPr>
            <p:ph type="body" idx="4294967295"/>
          </p:nvPr>
        </p:nvSpPr>
        <p:spPr>
          <a:xfrm>
            <a:off x="457200" y="511175"/>
            <a:ext cx="8229600" cy="53276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704087">
              <a:spcBef>
                <a:spcPts val="800"/>
              </a:spcBef>
              <a:buClrTx/>
              <a:buSzTx/>
              <a:buNone/>
              <a:defRPr sz="3696">
                <a:effectLst>
                  <a:outerShdw blurRad="9779" dist="19558" dir="2700000" rotWithShape="0">
                    <a:srgbClr val="000000"/>
                  </a:outerShdw>
                </a:effectLst>
              </a:defRPr>
            </a:pPr>
            <a:r>
              <a:t>แนวคิดในการสร้างสรรค์ศิลปะซึ่งมีอิทธิพลต่อการละครในครึ่งแรกของศตวรรษที่ 20 </a:t>
            </a:r>
            <a:r>
              <a:rPr>
                <a:solidFill>
                  <a:srgbClr val="FFFF00"/>
                </a:solidFill>
              </a:rPr>
              <a:t>(อารยธรรม p.238 - 248)</a:t>
            </a:r>
          </a:p>
          <a:p>
            <a:pPr marL="220027" lvl="1" indent="-44005" defTabSz="704087">
              <a:spcBef>
                <a:spcPts val="0"/>
              </a:spcBef>
              <a:buClrTx/>
              <a:buSzTx/>
              <a:buNone/>
              <a:defRPr sz="3696">
                <a:effectLst>
                  <a:outerShdw blurRad="9779" dist="19558" dir="2700000" rotWithShape="0">
                    <a:srgbClr val="000000"/>
                  </a:outerShdw>
                </a:effectLst>
              </a:defRPr>
            </a:pPr>
            <a:r>
              <a:t>2. ต่อต้านค่านิยมของสังคม </a:t>
            </a:r>
            <a:r>
              <a:rPr>
                <a:solidFill>
                  <a:srgbClr val="FFFF00"/>
                </a:solidFill>
              </a:rPr>
              <a:t>(เพราะที่ผ่านมาสงครามมีผลชั่วร้ายมาก – แม้ว่าโลกจะเจริญ – คนจึงต่อต้านสังคมและศิลปวัฒนธรรมแบบเก่า  ว่ามีความคับแคบและโง่เขลาพอที่จะก่อให้เกิดสงครามขึ้น)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1" build="p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แนวคิดในการสร้างสรรค์ศิลปะซึ่งมีอิทธิพลต่อการละครในครึ่งแรกของศตวรรษที่ 20…"/>
          <p:cNvSpPr txBox="1">
            <a:spLocks noGrp="1"/>
          </p:cNvSpPr>
          <p:nvPr>
            <p:ph type="body" idx="4294967295"/>
          </p:nvPr>
        </p:nvSpPr>
        <p:spPr>
          <a:xfrm>
            <a:off x="289408" y="417098"/>
            <a:ext cx="8229601" cy="549015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46888" indent="-246888" defTabSz="658368">
              <a:lnSpc>
                <a:spcPct val="120000"/>
              </a:lnSpc>
              <a:defRPr sz="3168">
                <a:effectLst>
                  <a:outerShdw blurRad="9144" dist="18288" dir="2700000" rotWithShape="0">
                    <a:srgbClr val="000000"/>
                  </a:outerShdw>
                </a:effectLst>
              </a:defRPr>
            </a:pPr>
            <a:r>
              <a:t>แนวคิดในการสร้างสรรค์ศิลปะซึ่งมีอิทธิพลต่อการละครในครึ่งแรกของศตวรรษที่ 20 </a:t>
            </a:r>
          </a:p>
          <a:p>
            <a:pPr marL="246888" indent="-246888" defTabSz="658368">
              <a:lnSpc>
                <a:spcPct val="120000"/>
              </a:lnSpc>
              <a:spcBef>
                <a:spcPts val="800"/>
              </a:spcBef>
              <a:defRPr sz="3456">
                <a:effectLst>
                  <a:outerShdw blurRad="9144" dist="18288" dir="2700000" rotWithShape="0">
                    <a:srgbClr val="000000"/>
                  </a:outerShdw>
                </a:effectLst>
              </a:defRPr>
            </a:pPr>
            <a:r>
              <a:t>2. ต่อต้านค่านิยมของสังคม </a:t>
            </a:r>
          </a:p>
          <a:p>
            <a:pPr marL="205740" lvl="1" indent="123444" defTabSz="658368">
              <a:lnSpc>
                <a:spcPct val="120000"/>
              </a:lnSpc>
              <a:spcBef>
                <a:spcPts val="0"/>
              </a:spcBef>
              <a:buSzTx/>
              <a:buFont typeface="Wingdings"/>
              <a:buNone/>
              <a:defRPr sz="3168">
                <a:solidFill>
                  <a:srgbClr val="FFFF00"/>
                </a:solidFill>
                <a:effectLst>
                  <a:outerShdw blurRad="9144" dist="18288" dir="2700000" rotWithShape="0">
                    <a:srgbClr val="000000"/>
                  </a:outerShdw>
                </a:effectLst>
              </a:defRPr>
            </a:pPr>
            <a:r>
              <a:t>   (ลัทธิ</a:t>
            </a:r>
            <a:r>
              <a:rPr>
                <a:solidFill>
                  <a:srgbClr val="0000CC"/>
                </a:solidFill>
              </a:rPr>
              <a:t>ดาดา (Dada)</a:t>
            </a:r>
            <a:r>
              <a:rPr>
                <a:solidFill>
                  <a:srgbClr val="009900"/>
                </a:solidFill>
              </a:rPr>
              <a:t> </a:t>
            </a:r>
            <a:r>
              <a:t>สร้างงานที่เสียดสีสังคมที่ชั่วร้าย  - ศิลปินมีหน้าที่ทำลายศิลปวัฒนธรรมโบราณให้หมดสิ้นไป  เพื่อที่จะสร้างสังคมใหม่ขึ้นมา – ต่อมาได้พัฒนาเป็นลัทธิ</a:t>
            </a:r>
            <a:r>
              <a:rPr>
                <a:solidFill>
                  <a:srgbClr val="0000CC"/>
                </a:solidFill>
              </a:rPr>
              <a:t>เซอเรียลิสม์</a:t>
            </a:r>
            <a:r>
              <a:t> </a:t>
            </a:r>
            <a:r>
              <a:rPr>
                <a:solidFill>
                  <a:srgbClr val="0000CC"/>
                </a:solidFill>
              </a:rPr>
              <a:t>[Surrealism]</a:t>
            </a:r>
            <a: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1" build="p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ศิลปะดาดา (Dada)"/>
          <p:cNvSpPr txBox="1">
            <a:spLocks noGrp="1"/>
          </p:cNvSpPr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300" b="1">
                <a:solidFill>
                  <a:srgbClr val="FF0066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ศิลปะดาดา (Dada)</a:t>
            </a:r>
          </a:p>
        </p:txBody>
      </p:sp>
      <p:sp>
        <p:nvSpPr>
          <p:cNvPr id="97" name="กลุ่มดาดา…"/>
          <p:cNvSpPr txBox="1">
            <a:spLocks noGrp="1"/>
          </p:cNvSpPr>
          <p:nvPr>
            <p:ph type="body" sz="half" idx="4294967295"/>
          </p:nvPr>
        </p:nvSpPr>
        <p:spPr>
          <a:xfrm>
            <a:off x="4648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01752" indent="-301752" defTabSz="804672">
              <a:spcBef>
                <a:spcPts val="500"/>
              </a:spcBef>
              <a:buSzTx/>
              <a:buFont typeface="Wingdings"/>
              <a:buNone/>
              <a:defRPr sz="2464" b="1">
                <a:solidFill>
                  <a:srgbClr val="FFFF00"/>
                </a:solidFill>
                <a:effectLst>
                  <a:outerShdw blurRad="11176" dist="22352" dir="2700000" rotWithShape="0">
                    <a:srgbClr val="000000"/>
                  </a:outerShdw>
                </a:effectLst>
              </a:defRPr>
            </a:pPr>
            <a:r>
              <a:t>กลุ่มดาดา</a:t>
            </a:r>
          </a:p>
          <a:p>
            <a:pPr marL="301752" indent="-301752" defTabSz="804672">
              <a:spcBef>
                <a:spcPts val="500"/>
              </a:spcBef>
              <a:defRPr sz="2464" b="1">
                <a:effectLst>
                  <a:outerShdw blurRad="11176" dist="22352" dir="2700000" rotWithShape="0">
                    <a:srgbClr val="000000"/>
                  </a:outerShdw>
                </a:effectLst>
              </a:defRPr>
            </a:pPr>
            <a:r>
              <a:t>แนวคิด    </a:t>
            </a:r>
            <a:r>
              <a:rPr b="0"/>
              <a:t>ใช้อารมณ์ปลดเปลื้องความคิดเก่าๆ ที่ไม่ถูกต้องให้หมดไป </a:t>
            </a:r>
          </a:p>
          <a:p>
            <a:pPr marL="301752" indent="-301752" defTabSz="804672">
              <a:spcBef>
                <a:spcPts val="500"/>
              </a:spcBef>
              <a:defRPr sz="2464" b="1">
                <a:effectLst>
                  <a:outerShdw blurRad="11176" dist="22352" dir="2700000" rotWithShape="0">
                    <a:srgbClr val="000000"/>
                  </a:outerShdw>
                </a:effectLst>
              </a:defRPr>
            </a:pPr>
            <a:r>
              <a:t>เช่น  </a:t>
            </a:r>
            <a:r>
              <a:rPr b="0"/>
              <a:t>งาน </a:t>
            </a:r>
            <a:r>
              <a:rPr b="0">
                <a:solidFill>
                  <a:srgbClr val="FFFF00"/>
                </a:solidFill>
              </a:rPr>
              <a:t>“วงล้อจักรยาน”  </a:t>
            </a:r>
            <a:r>
              <a:rPr b="0"/>
              <a:t>เป็นการนำล้อจักรยานจริงๆ มาแสดงเป็นงานศิลป์  (ต่อต้านกฎเกณฑ์ความงาม  อย่างบริสุทธ์ของศิลปะสมัยก่อน)</a:t>
            </a:r>
          </a:p>
        </p:txBody>
      </p:sp>
      <p:pic>
        <p:nvPicPr>
          <p:cNvPr id="98" name="m" descr="m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2" y="2133600"/>
            <a:ext cx="2879726" cy="3384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ศิลปะเซอเรียลิสม์ (Surrealism)"/>
          <p:cNvSpPr txBox="1">
            <a:spLocks noGrp="1"/>
          </p:cNvSpPr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/>
          </a:bodyPr>
          <a:lstStyle>
            <a:lvl1pPr defTabSz="731520">
              <a:defRPr sz="5040" b="1">
                <a:solidFill>
                  <a:srgbClr val="FF0066"/>
                </a:solidFill>
                <a:effectLst>
                  <a:outerShdw blurRad="10160" dist="30480" dir="2700000" rotWithShape="0">
                    <a:srgbClr val="000000"/>
                  </a:outerShdw>
                </a:effectLst>
              </a:defRPr>
            </a:lvl1pPr>
          </a:lstStyle>
          <a:p>
            <a:r>
              <a:t>ศิลปะเซอเรียลิสม์ (Surrealism)</a:t>
            </a:r>
          </a:p>
        </p:txBody>
      </p:sp>
      <p:pic>
        <p:nvPicPr>
          <p:cNvPr id="101" name="image007" descr="image0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1341437"/>
            <a:ext cx="2592388" cy="1939926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กลุ่มเซอเรียลิสม์…"/>
          <p:cNvSpPr txBox="1">
            <a:spLocks noGrp="1"/>
          </p:cNvSpPr>
          <p:nvPr>
            <p:ph type="body" sz="half" idx="4294967295"/>
          </p:nvPr>
        </p:nvSpPr>
        <p:spPr>
          <a:xfrm>
            <a:off x="4648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7461" indent="-267461" defTabSz="713231">
              <a:lnSpc>
                <a:spcPct val="90000"/>
              </a:lnSpc>
              <a:spcBef>
                <a:spcPts val="500"/>
              </a:spcBef>
              <a:buSzTx/>
              <a:buFont typeface="Wingdings"/>
              <a:buNone/>
              <a:defRPr sz="2184" b="1">
                <a:solidFill>
                  <a:srgbClr val="FFFF00"/>
                </a:solidFill>
                <a:effectLst>
                  <a:outerShdw blurRad="9906" dist="19812" dir="2700000" rotWithShape="0">
                    <a:srgbClr val="000000"/>
                  </a:outerShdw>
                </a:effectLst>
              </a:defRPr>
            </a:pPr>
            <a:r>
              <a:t>กลุ่มเซอเรียลิสม์</a:t>
            </a:r>
          </a:p>
          <a:p>
            <a:pPr marL="267461" indent="-267461" defTabSz="713231">
              <a:lnSpc>
                <a:spcPct val="90000"/>
              </a:lnSpc>
              <a:spcBef>
                <a:spcPts val="500"/>
              </a:spcBef>
              <a:defRPr sz="2184" b="1">
                <a:effectLst>
                  <a:outerShdw blurRad="9906" dist="19812" dir="2700000" rotWithShape="0">
                    <a:srgbClr val="000000"/>
                  </a:outerShdw>
                </a:effectLst>
              </a:defRPr>
            </a:pPr>
            <a:r>
              <a:t>แนวคิด    </a:t>
            </a:r>
            <a:r>
              <a:rPr b="0"/>
              <a:t>พัฒนาจากดาดา แต่ไม่ได้มองโลกแง่ร้ายเสมอไป </a:t>
            </a:r>
          </a:p>
          <a:p>
            <a:pPr marL="267461" indent="-267461" defTabSz="713231">
              <a:lnSpc>
                <a:spcPct val="90000"/>
              </a:lnSpc>
              <a:spcBef>
                <a:spcPts val="500"/>
              </a:spcBef>
              <a:defRPr sz="2184">
                <a:effectLst>
                  <a:outerShdw blurRad="9906" dist="19812" dir="2700000" rotWithShape="0">
                    <a:srgbClr val="000000"/>
                  </a:outerShdw>
                </a:effectLst>
              </a:defRPr>
            </a:pPr>
            <a:r>
              <a:t>ภาพมักจะเป็นจินตนาการของอารมณ์ที่ถูกกดดัน  และปลดปล่อยมันออกมาผ่านจิตใต้สำนึกที่ไม่มีอะไรควบคุม</a:t>
            </a:r>
          </a:p>
          <a:p>
            <a:pPr marL="267461" indent="-267461" defTabSz="713231">
              <a:lnSpc>
                <a:spcPct val="90000"/>
              </a:lnSpc>
              <a:spcBef>
                <a:spcPts val="500"/>
              </a:spcBef>
              <a:defRPr sz="2184">
                <a:effectLst>
                  <a:outerShdw blurRad="9906" dist="19812" dir="2700000" rotWithShape="0">
                    <a:srgbClr val="000000"/>
                  </a:outerShdw>
                </a:effectLst>
              </a:defRPr>
            </a:pPr>
            <a:r>
              <a:t>ภาพมีลักษณะเป็นแบบกึ่งฝันกึ่งจริง</a:t>
            </a:r>
          </a:p>
          <a:p>
            <a:pPr marL="267461" indent="-267461" defTabSz="713231">
              <a:lnSpc>
                <a:spcPct val="90000"/>
              </a:lnSpc>
              <a:spcBef>
                <a:spcPts val="500"/>
              </a:spcBef>
              <a:defRPr sz="2184">
                <a:effectLst>
                  <a:outerShdw blurRad="9906" dist="19812" dir="2700000" rotWithShape="0">
                    <a:srgbClr val="000000"/>
                  </a:outerShdw>
                </a:effectLst>
              </a:defRPr>
            </a:pPr>
            <a:r>
              <a:t>เช่นภาพ “ช้างมหัศจรรย์”  / “ลางร้ายของสงครามกลางเมือง” </a:t>
            </a:r>
          </a:p>
        </p:txBody>
      </p:sp>
      <p:pic>
        <p:nvPicPr>
          <p:cNvPr id="103" name="bride" descr="bri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275" y="3500437"/>
            <a:ext cx="2133600" cy="2879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ภาพ “ช้างมหัศจรรย์”   มองแล้วผู้ดูตกอยู่ในสภาพเหมือนฝัน"/>
          <p:cNvSpPr txBox="1">
            <a:spLocks noGrp="1"/>
          </p:cNvSpPr>
          <p:nvPr>
            <p:ph type="body" sz="quarter" idx="4294967295"/>
          </p:nvPr>
        </p:nvSpPr>
        <p:spPr>
          <a:xfrm>
            <a:off x="6084887" y="2852737"/>
            <a:ext cx="2527301" cy="13684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40029" indent="-240029" defTabSz="640079">
              <a:lnSpc>
                <a:spcPct val="90000"/>
              </a:lnSpc>
              <a:spcBef>
                <a:spcPts val="400"/>
              </a:spcBef>
              <a:buSzTx/>
              <a:buFont typeface="Wingdings"/>
              <a:buNone/>
              <a:defRPr sz="1960">
                <a:effectLst>
                  <a:outerShdw blurRad="8890" dist="17780" dir="2700000" rotWithShape="0">
                    <a:srgbClr val="000000"/>
                  </a:outerShdw>
                </a:effectLst>
              </a:defRPr>
            </a:pPr>
            <a:r>
              <a:t>     ภาพ </a:t>
            </a:r>
            <a:r>
              <a:rPr>
                <a:solidFill>
                  <a:srgbClr val="FFFF00"/>
                </a:solidFill>
              </a:rPr>
              <a:t>“ช้างมหัศจรรย์”</a:t>
            </a:r>
            <a:r>
              <a:t>   มองแล้วผู้ดูตกอยู่ในสภาพเหมือนฝัน</a:t>
            </a:r>
          </a:p>
        </p:txBody>
      </p:sp>
      <p:pic>
        <p:nvPicPr>
          <p:cNvPr id="106" name="Max Ernst. Célèbes or Elephant Célèbes." descr="Max Ernst. Célèbes or Elephant Célèbes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260350"/>
            <a:ext cx="5495925" cy="6308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ภาพ “ลางร้ายของสงครามกลางเมือง”…"/>
          <p:cNvSpPr txBox="1">
            <a:spLocks noGrp="1"/>
          </p:cNvSpPr>
          <p:nvPr>
            <p:ph type="body" sz="quarter" idx="4294967295"/>
          </p:nvPr>
        </p:nvSpPr>
        <p:spPr>
          <a:xfrm>
            <a:off x="6084887" y="2852737"/>
            <a:ext cx="2527301" cy="28082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0890" indent="-270890" defTabSz="722376">
              <a:lnSpc>
                <a:spcPct val="90000"/>
              </a:lnSpc>
              <a:spcBef>
                <a:spcPts val="500"/>
              </a:spcBef>
              <a:buSzTx/>
              <a:buFont typeface="Wingdings"/>
              <a:buNone/>
              <a:defRPr sz="2212">
                <a:effectLst>
                  <a:outerShdw blurRad="10033" dist="20066" dir="2700000" rotWithShape="0">
                    <a:srgbClr val="000000"/>
                  </a:outerShdw>
                </a:effectLst>
              </a:defRPr>
            </a:pPr>
            <a:r>
              <a:t>     ภาพ “</a:t>
            </a:r>
            <a:r>
              <a:rPr>
                <a:solidFill>
                  <a:srgbClr val="FFFF00"/>
                </a:solidFill>
              </a:rPr>
              <a:t>ลางร้ายของสงครามกลางเมือง”</a:t>
            </a:r>
            <a:r>
              <a:t> </a:t>
            </a:r>
          </a:p>
          <a:p>
            <a:pPr marL="270890" indent="-270890" defTabSz="722376">
              <a:lnSpc>
                <a:spcPct val="90000"/>
              </a:lnSpc>
              <a:spcBef>
                <a:spcPts val="500"/>
              </a:spcBef>
              <a:buSzTx/>
              <a:buFont typeface="Wingdings"/>
              <a:buNone/>
              <a:defRPr sz="2212">
                <a:effectLst>
                  <a:outerShdw blurRad="10033" dist="20066" dir="2700000" rotWithShape="0">
                    <a:srgbClr val="000000"/>
                  </a:outerShdw>
                </a:effectLst>
              </a:defRPr>
            </a:pPr>
            <a:r>
              <a:t>      ศิลปินจินตนาการถึงความกดดันและหวาดกลัวสงคราม  เหมือนฝันร้าย</a:t>
            </a:r>
          </a:p>
        </p:txBody>
      </p:sp>
      <p:pic>
        <p:nvPicPr>
          <p:cNvPr id="10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69" y="645760"/>
            <a:ext cx="5253215" cy="5566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2" y="981075"/>
            <a:ext cx="8229601" cy="5032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ปรากฏการณ์ต่างๆ ในศตวรรษที่ 20 ที่เป็นปัจจัยให้เกิดการเปลี่ยนแปลงในงานศิลปะ (ธีรยุทธ  บุญมี)"/>
          <p:cNvSpPr txBox="1">
            <a:spLocks noGrp="1"/>
          </p:cNvSpPr>
          <p:nvPr>
            <p:ph type="title" idx="4294967295"/>
          </p:nvPr>
        </p:nvSpPr>
        <p:spPr>
          <a:xfrm>
            <a:off x="179387" y="188912"/>
            <a:ext cx="8686801" cy="1138238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04087">
              <a:defRPr sz="3080" b="1">
                <a:solidFill>
                  <a:srgbClr val="FF99FF"/>
                </a:solidFill>
                <a:effectLst>
                  <a:outerShdw blurRad="9779" dist="19558" dir="2700000" rotWithShape="0">
                    <a:srgbClr val="000000"/>
                  </a:outerShdw>
                </a:effectLst>
              </a:defRPr>
            </a:pPr>
            <a:r>
              <a:t>ปรากฏการณ์ต่างๆ ในศตวรรษที่ 20 ที่เป็นปัจจัยให้เกิดการเปลี่ยนแปลงในงานศิลปะ </a:t>
            </a:r>
            <a:r>
              <a:rPr>
                <a:solidFill>
                  <a:srgbClr val="FFFF00"/>
                </a:solidFill>
              </a:rPr>
              <a:t>(ธีรยุทธ  บุญมี)</a:t>
            </a:r>
          </a:p>
        </p:txBody>
      </p:sp>
      <p:sp>
        <p:nvSpPr>
          <p:cNvPr id="56" name="แง่ประวัติศาสตร์ของโลก (สงครามโลก / การประกาศเอกราชของประเทศอาณานิคม)…"/>
          <p:cNvSpPr txBox="1">
            <a:spLocks noGrp="1"/>
          </p:cNvSpPr>
          <p:nvPr>
            <p:ph type="body" idx="4294967295"/>
          </p:nvPr>
        </p:nvSpPr>
        <p:spPr>
          <a:xfrm>
            <a:off x="407987" y="1797740"/>
            <a:ext cx="8229601" cy="467995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26719" indent="-426719" defTabSz="640079">
              <a:spcBef>
                <a:spcPts val="600"/>
              </a:spcBef>
              <a:buAutoNum type="arabicPeriod"/>
              <a:defRPr sz="2520" u="sng">
                <a:effectLst>
                  <a:outerShdw blurRad="8890" dist="17780" dir="2700000" rotWithShape="0">
                    <a:srgbClr val="000000"/>
                  </a:outerShdw>
                </a:effectLst>
              </a:defRPr>
            </a:pPr>
            <a:r>
              <a:t>แง่ประวัติศาสตร์ของโลก</a:t>
            </a:r>
            <a:r>
              <a:rPr u="none">
                <a:solidFill>
                  <a:srgbClr val="FFFF00"/>
                </a:solidFill>
              </a:rPr>
              <a:t> (สงครามโลก / การประกาศเอกราชของประเทศอาณานิคม)</a:t>
            </a:r>
            <a:endParaRPr>
              <a:solidFill>
                <a:srgbClr val="FFFF00"/>
              </a:solidFill>
            </a:endParaRPr>
          </a:p>
          <a:p>
            <a:pPr marL="426719" indent="-426719" defTabSz="640079">
              <a:spcBef>
                <a:spcPts val="600"/>
              </a:spcBef>
              <a:buAutoNum type="arabicPeriod"/>
              <a:defRPr sz="2520" u="sng">
                <a:effectLst>
                  <a:outerShdw blurRad="8890" dist="17780" dir="2700000" rotWithShape="0">
                    <a:srgbClr val="000000"/>
                  </a:outerShdw>
                </a:effectLst>
              </a:defRPr>
            </a:pPr>
            <a:r>
              <a:t>แง่อำนาจการเมืองและสังคม</a:t>
            </a:r>
            <a:r>
              <a:rPr u="none">
                <a:solidFill>
                  <a:srgbClr val="FFFF00"/>
                </a:solidFill>
              </a:rPr>
              <a:t> (คนกลุ่มน้อยมีบทบาทมากขึ้น)</a:t>
            </a:r>
            <a:endParaRPr>
              <a:solidFill>
                <a:srgbClr val="FFFF00"/>
              </a:solidFill>
            </a:endParaRPr>
          </a:p>
          <a:p>
            <a:pPr marL="426719" indent="-426719" defTabSz="640079">
              <a:spcBef>
                <a:spcPts val="600"/>
              </a:spcBef>
              <a:buAutoNum type="arabicPeriod"/>
              <a:defRPr sz="2520" u="sng">
                <a:effectLst>
                  <a:outerShdw blurRad="8890" dist="17780" dir="2700000" rotWithShape="0">
                    <a:srgbClr val="000000"/>
                  </a:outerShdw>
                </a:effectLst>
              </a:defRPr>
            </a:pPr>
            <a:r>
              <a:t>แง่วัฒนธรรม</a:t>
            </a:r>
            <a:r>
              <a:rPr u="none"/>
              <a:t> </a:t>
            </a:r>
            <a:r>
              <a:rPr u="none">
                <a:solidFill>
                  <a:srgbClr val="FFFF00"/>
                </a:solidFill>
              </a:rPr>
              <a:t>(Pop Culture / สลาย High art – Low art)</a:t>
            </a:r>
            <a:endParaRPr>
              <a:solidFill>
                <a:srgbClr val="FFFF00"/>
              </a:solidFill>
            </a:endParaRPr>
          </a:p>
          <a:p>
            <a:pPr marL="426719" indent="-426719" defTabSz="640079">
              <a:spcBef>
                <a:spcPts val="600"/>
              </a:spcBef>
              <a:buAutoNum type="arabicPeriod"/>
              <a:defRPr sz="2520" u="sng">
                <a:effectLst>
                  <a:outerShdw blurRad="8890" dist="17780" dir="2700000" rotWithShape="0">
                    <a:srgbClr val="000000"/>
                  </a:outerShdw>
                </a:effectLst>
              </a:defRPr>
            </a:pPr>
            <a:r>
              <a:t>ปฏิวัติปรัชญา / ความคิดของโลก</a:t>
            </a:r>
            <a:r>
              <a:rPr u="none">
                <a:solidFill>
                  <a:srgbClr val="FFFF00"/>
                </a:solidFill>
              </a:rPr>
              <a:t> (Post Modern, Post Colonial, Post Western, Deconstruction, แนวคิดสัมพันธภาพ, มนุษย์ตระหนักว่าความรู้ที่มีทั้งด้านวิทยาศาสตร์และปรัชญา ไม่อาจอธิบายความจริงของโลกได้จริง 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1" animBg="1" advAuto="0"/>
      <p:bldP spid="56" grpId="2" build="p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ศิลปะลัทธิโฟวิสม์"/>
          <p:cNvSpPr txBox="1">
            <a:spLocks noGrp="1"/>
          </p:cNvSpPr>
          <p:nvPr>
            <p:ph type="title" idx="4294967295"/>
          </p:nvPr>
        </p:nvSpPr>
        <p:spPr>
          <a:xfrm>
            <a:off x="914400" y="381000"/>
            <a:ext cx="7772400" cy="1295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300" b="1">
                <a:solidFill>
                  <a:srgbClr val="FF0066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ศิลปะลัทธิโฟวิสม์</a:t>
            </a:r>
          </a:p>
        </p:txBody>
      </p:sp>
      <p:pic>
        <p:nvPicPr>
          <p:cNvPr id="11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81200"/>
            <a:ext cx="6172200" cy="4446588"/>
          </a:xfrm>
          <a:prstGeom prst="rect">
            <a:avLst/>
          </a:prstGeom>
          <a:ln w="76200">
            <a:solidFill>
              <a:srgbClr val="602000"/>
            </a:solidFill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ศิลปะลัทธินามธรรม"/>
          <p:cNvSpPr txBox="1">
            <a:spLocks noGrp="1"/>
          </p:cNvSpPr>
          <p:nvPr>
            <p:ph type="title" idx="4294967295"/>
          </p:nvPr>
        </p:nvSpPr>
        <p:spPr>
          <a:xfrm>
            <a:off x="914400" y="381000"/>
            <a:ext cx="7772400" cy="1295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300" b="1">
                <a:solidFill>
                  <a:srgbClr val="FF0066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ศิลปะลัทธินามธรรม</a:t>
            </a:r>
          </a:p>
        </p:txBody>
      </p:sp>
      <p:pic>
        <p:nvPicPr>
          <p:cNvPr id="11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763712"/>
            <a:ext cx="7315200" cy="4484688"/>
          </a:xfrm>
          <a:prstGeom prst="rect">
            <a:avLst/>
          </a:prstGeom>
          <a:ln w="76200">
            <a:solidFill>
              <a:srgbClr val="602000"/>
            </a:solidFill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แนวคิดในการสร้างสรรค์ศิลปะซึ่งมีอิทธิพลต่อการละครในครึ่งแรกของศตวรรษที่ 20 (อารยธรรม p.238 - 248)…"/>
          <p:cNvSpPr txBox="1">
            <a:spLocks noGrp="1"/>
          </p:cNvSpPr>
          <p:nvPr>
            <p:ph type="body" idx="4294967295"/>
          </p:nvPr>
        </p:nvSpPr>
        <p:spPr>
          <a:xfrm>
            <a:off x="259590" y="505653"/>
            <a:ext cx="8229601" cy="593920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1177" indent="-281177" defTabSz="749808">
              <a:defRPr sz="3280"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แนวคิดในการสร้างสรรค์ศิลปะซึ่งมีอิทธิพลต่อการละครในครึ่งแรกของศตวรรษที่ 20 </a:t>
            </a:r>
            <a:r>
              <a:rPr>
                <a:solidFill>
                  <a:srgbClr val="FFFF00"/>
                </a:solidFill>
              </a:rPr>
              <a:t>(อารยธรรม p.238 - 248)</a:t>
            </a:r>
          </a:p>
          <a:p>
            <a:pPr marL="234315" lvl="1" indent="140588" defTabSz="749808">
              <a:spcBef>
                <a:spcPts val="0"/>
              </a:spcBef>
              <a:buSzTx/>
              <a:buFont typeface="Wingdings"/>
              <a:buNone/>
              <a:defRPr sz="3280"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3. สะท้อนปัญหาเศรฐกิจและสังคม </a:t>
            </a:r>
            <a:r>
              <a:rPr>
                <a:solidFill>
                  <a:srgbClr val="FFFF00"/>
                </a:solidFill>
              </a:rPr>
              <a:t>(ละครเอพิค)</a:t>
            </a:r>
          </a:p>
          <a:p>
            <a:pPr marL="234315" lvl="1" indent="140588" defTabSz="749808">
              <a:spcBef>
                <a:spcPts val="0"/>
              </a:spcBef>
              <a:buSzTx/>
              <a:buFont typeface="Wingdings"/>
              <a:buNone/>
              <a:defRPr sz="3280"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4. ศิลปะเพื่อการโฆษณาชวนเชื่อ </a:t>
            </a:r>
            <a:r>
              <a:rPr>
                <a:solidFill>
                  <a:srgbClr val="FFFF00"/>
                </a:solidFill>
              </a:rPr>
              <a:t>(Propaganda Art – รูปปั้นมุสโสลินี, ภาพปลุกใจทหารนาซี, ละครของกลุ่มคอมมิวนิสม์)</a:t>
            </a:r>
          </a:p>
          <a:p>
            <a:pPr marL="234315" lvl="1" indent="140588" defTabSz="749808">
              <a:spcBef>
                <a:spcPts val="0"/>
              </a:spcBef>
              <a:buSzTx/>
              <a:buFont typeface="Wingdings"/>
              <a:buNone/>
              <a:defRPr sz="3280"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5. ต่อต้านสงคราม </a:t>
            </a:r>
            <a:r>
              <a:rPr>
                <a:solidFill>
                  <a:srgbClr val="FFFF00"/>
                </a:solidFill>
              </a:rPr>
              <a:t>(ภาพของปิกัสโซ, ละครของเบรชท์)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1" build="p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กำเนิดละครต่อต้านเรียลิสม์ (anti realism)"/>
          <p:cNvSpPr txBox="1">
            <a:spLocks noGrp="1"/>
          </p:cNvSpPr>
          <p:nvPr>
            <p:ph type="title" idx="4294967295"/>
          </p:nvPr>
        </p:nvSpPr>
        <p:spPr>
          <a:xfrm>
            <a:off x="395287" y="2492375"/>
            <a:ext cx="8229601" cy="1139825"/>
          </a:xfrm>
          <a:prstGeom prst="rect">
            <a:avLst/>
          </a:prstGeom>
        </p:spPr>
        <p:txBody>
          <a:bodyPr>
            <a:normAutofit/>
          </a:bodyPr>
          <a:lstStyle>
            <a:lvl1pPr defTabSz="694944">
              <a:defRPr sz="3723">
                <a:solidFill>
                  <a:srgbClr val="FF99FF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กำเนิดละครต่อต้านเรียลิสม์ (anti realism)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1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กำเนิดละครต่อต้านเรียลิสม์ (anti realism)"/>
          <p:cNvSpPr txBox="1">
            <a:spLocks noGrp="1"/>
          </p:cNvSpPr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/>
          </a:bodyPr>
          <a:lstStyle>
            <a:lvl1pPr defTabSz="694944">
              <a:defRPr sz="3723">
                <a:solidFill>
                  <a:srgbClr val="FF99FF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กำเนิดละครต่อต้านเรียลิสม์ (anti realism)</a:t>
            </a:r>
          </a:p>
        </p:txBody>
      </p:sp>
      <p:sp>
        <p:nvSpPr>
          <p:cNvPr id="124" name="เนื่องจาก คนสมัยใหม่มีลักษณะชอบ “แสวงหา” “ค้นคว้า” และ “ทดลอง”  ละคนสมัยใหม่จึงสะท้อนให้เห็นถึงลักษณะแนวโน้มของคนยุคนี้   (ในแต่ละสมัย ผู้นำ หรือผู้เปลี่ยนแปลงมักจะไม่ยอมติดอยู่กับรูปแบบและกฎเกณฑ์ใดๆ เป็นเวลานาน จึงมักทดลองหาวิธีใหม่ๆ)…"/>
          <p:cNvSpPr txBox="1">
            <a:spLocks noGrp="1"/>
          </p:cNvSpPr>
          <p:nvPr>
            <p:ph type="body" idx="4294967295"/>
          </p:nvPr>
        </p:nvSpPr>
        <p:spPr>
          <a:xfrm>
            <a:off x="337930" y="1421295"/>
            <a:ext cx="8229601" cy="492269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08609" indent="-308609" defTabSz="822959">
              <a:lnSpc>
                <a:spcPct val="90000"/>
              </a:lnSpc>
              <a:defRPr sz="3239" b="1">
                <a:effectLst>
                  <a:outerShdw blurRad="11430" dist="2286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เนื่องจาก คนสมัยใหม่มีลักษณะชอบ “แสวงหา” “ค้นคว้า” และ “ทดลอง”  ละคนสมัยใหม่จึงสะท้อนให้เห็นถึงลักษณะแนวโน้มของคนยุคนี้   </a:t>
            </a:r>
            <a:r>
              <a:rPr>
                <a:solidFill>
                  <a:srgbClr val="FFFF00"/>
                </a:solidFill>
              </a:rPr>
              <a:t>(ในแต่ละสมัย ผู้นำ หรือผู้เปลี่ยนแปลงมักจะไม่ยอมติดอยู่กับรูปแบบและกฎเกณฑ์ใดๆ เป็นเวลานาน จึงมักทดลองหาวิธีใหม่ๆ)</a:t>
            </a:r>
          </a:p>
          <a:p>
            <a:pPr marL="308609" indent="-308609" defTabSz="822959">
              <a:lnSpc>
                <a:spcPct val="90000"/>
              </a:lnSpc>
              <a:defRPr sz="3239" b="1">
                <a:effectLst>
                  <a:outerShdw blurRad="11430" dist="2286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เกิดขึ้นช่วงปลาย C.19 หลังจากที่ละครแนวเรียลิสม์ และแนทเจอรัลลิสม์รุ่งเรืองอยู่ได้ประมาณ ..... ปี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1" animBg="1" advAuto="0"/>
      <p:bldP spid="124" grpId="2" build="p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กำเนิดละครต่อต้านเรียลิสม์ (anti realism)"/>
          <p:cNvSpPr txBox="1">
            <a:spLocks noGrp="1"/>
          </p:cNvSpPr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/>
          </a:bodyPr>
          <a:lstStyle>
            <a:lvl1pPr defTabSz="694944">
              <a:defRPr sz="3723">
                <a:solidFill>
                  <a:srgbClr val="FF99FF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กำเนิดละครต่อต้านเรียลิสม์ (anti realism)</a:t>
            </a:r>
          </a:p>
        </p:txBody>
      </p:sp>
      <p:sp>
        <p:nvSpPr>
          <p:cNvPr id="127" name="ผู้คนเริ่มเบื่อหน่ายและเห็นจุดอ่อนของละครเรียลิสม์ &amp; แนทเจอรัลลิสม์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8897" indent="-318897" defTabSz="850391">
              <a:spcBef>
                <a:spcPts val="800"/>
              </a:spcBef>
              <a:defRPr sz="3441" b="1">
                <a:effectLst>
                  <a:outerShdw blurRad="11811" dist="23622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ผู้คนเริ่มเบื่อหน่ายและเห็นจุดอ่อนของละครเรียลิสม์ &amp; แนทเจอรัลลิสม์  </a:t>
            </a:r>
          </a:p>
          <a:p>
            <a:pPr marL="318897" indent="-318897" defTabSz="850391">
              <a:spcBef>
                <a:spcPts val="800"/>
              </a:spcBef>
              <a:defRPr sz="3441" b="1">
                <a:effectLst>
                  <a:outerShdw blurRad="11811" dist="23622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ละครเรียลิสม์ปิดกันจินตนาการ ทำให้ละครนำเสนอได้ในลักษณะที่แคบเกินไป ทั้งด้านของเรื่อง  ลีลาการแสดง ภาษา ฉาก </a:t>
            </a:r>
            <a:r>
              <a:rPr sz="3348">
                <a:solidFill>
                  <a:srgbClr val="FFFF00"/>
                </a:solidFill>
              </a:rPr>
              <a:t>(ละครตะวันออกไม่มีเห็นต้องมีความสมจริงแบบเรียลิสม์แต่ก็ให้ “ความจริง” แก่ผู้ชมได้เหมือนกัน)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1" animBg="1" advAuto="0"/>
      <p:bldP spid="127" grpId="2" build="p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แรงโลกีย์ แนวสมจริง"/>
          <p:cNvSpPr txBox="1"/>
          <p:nvPr/>
        </p:nvSpPr>
        <p:spPr>
          <a:xfrm>
            <a:off x="6299986" y="3033091"/>
            <a:ext cx="2174647" cy="994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lnSpc>
                <a:spcPct val="90000"/>
              </a:lnSpc>
              <a:spcBef>
                <a:spcPts val="600"/>
              </a:spcBef>
              <a:buClr>
                <a:srgbClr val="EBF25A"/>
              </a:buClr>
              <a:buSzPct val="80000"/>
              <a:buChar char="●"/>
              <a:defRPr sz="2800">
                <a:solidFill>
                  <a:srgbClr val="EBF25A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แรงโลกีย์ แนวสมจริง</a:t>
            </a:r>
          </a:p>
        </p:txBody>
      </p:sp>
      <p:sp>
        <p:nvSpPr>
          <p:cNvPr id="130" name="แรงโลกีย์ แนวไม่สมจริง"/>
          <p:cNvSpPr txBox="1"/>
          <p:nvPr/>
        </p:nvSpPr>
        <p:spPr>
          <a:xfrm>
            <a:off x="400812" y="6172506"/>
            <a:ext cx="4342398" cy="558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lnSpc>
                <a:spcPct val="90000"/>
              </a:lnSpc>
              <a:spcBef>
                <a:spcPts val="600"/>
              </a:spcBef>
              <a:buClr>
                <a:srgbClr val="EBF25A"/>
              </a:buClr>
              <a:buSzPct val="80000"/>
              <a:buChar char="●"/>
              <a:defRPr sz="2800">
                <a:solidFill>
                  <a:srgbClr val="EBF25A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แรงโลกีย์ แนวไม่สมจริง</a:t>
            </a:r>
          </a:p>
        </p:txBody>
      </p:sp>
      <p:pic>
        <p:nvPicPr>
          <p:cNvPr id="131" name="Image" descr="Image"/>
          <p:cNvPicPr>
            <a:picLocks noChangeAspect="1"/>
          </p:cNvPicPr>
          <p:nvPr/>
        </p:nvPicPr>
        <p:blipFill>
          <a:blip r:embed="rId2"/>
          <a:srcRect t="6755" r="2804" b="6755"/>
          <a:stretch>
            <a:fillRect/>
          </a:stretch>
        </p:blipFill>
        <p:spPr>
          <a:xfrm>
            <a:off x="218892" y="3022474"/>
            <a:ext cx="5585590" cy="3106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" descr="Image"/>
          <p:cNvPicPr>
            <a:picLocks noChangeAspect="1"/>
          </p:cNvPicPr>
          <p:nvPr/>
        </p:nvPicPr>
        <p:blipFill>
          <a:blip r:embed="rId3"/>
          <a:srcRect l="2410" t="17741" r="3878" b="16002"/>
          <a:stretch>
            <a:fillRect/>
          </a:stretch>
        </p:blipFill>
        <p:spPr>
          <a:xfrm>
            <a:off x="3522041" y="207007"/>
            <a:ext cx="5227347" cy="27718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กำเนิดละครต่อต้านเรียลิสม์ (anti realism)"/>
          <p:cNvSpPr txBox="1">
            <a:spLocks noGrp="1"/>
          </p:cNvSpPr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/>
          </a:bodyPr>
          <a:lstStyle>
            <a:lvl1pPr defTabSz="694944">
              <a:defRPr sz="3723">
                <a:solidFill>
                  <a:srgbClr val="FF99FF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กำเนิดละครต่อต้านเรียลิสม์ (anti realism)</a:t>
            </a:r>
          </a:p>
        </p:txBody>
      </p:sp>
      <p:sp>
        <p:nvSpPr>
          <p:cNvPr id="135" name="ละครเรียลิสม์ถูกมองว่า สิ้นเปลือง โดยใช่เหตุ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1465" indent="-291465" defTabSz="777240">
              <a:lnSpc>
                <a:spcPct val="90000"/>
              </a:lnSpc>
              <a:spcBef>
                <a:spcPts val="800"/>
              </a:spcBef>
              <a:defRPr sz="3400" b="1">
                <a:effectLst>
                  <a:outerShdw blurRad="10795" dist="2159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ละครเรียลิสม์ถูกมองว่า สิ้นเปลือง โดยใช่เหตุ</a:t>
            </a:r>
          </a:p>
          <a:p>
            <a:pPr marL="291465" indent="-291465" defTabSz="777240">
              <a:lnSpc>
                <a:spcPct val="90000"/>
              </a:lnSpc>
              <a:defRPr sz="3315" b="1">
                <a:effectLst>
                  <a:outerShdw blurRad="10795" dist="2159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การเปลี่ยนฉากต้องใช้เวลานาน</a:t>
            </a:r>
          </a:p>
          <a:p>
            <a:pPr marL="291465" indent="-291465" defTabSz="777240">
              <a:lnSpc>
                <a:spcPct val="90000"/>
              </a:lnSpc>
              <a:defRPr sz="3315" b="1">
                <a:effectLst>
                  <a:outerShdw blurRad="10795" dist="2159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ความเหมือนจริงของฉาก กลายเป็นจุดเด่นให้คนจับผิดว่าอะไรไม่สมจริง  จนลืมดูบทบาทของตัวละครไป</a:t>
            </a:r>
          </a:p>
          <a:p>
            <a:pPr marL="291465" indent="-291465" defTabSz="777240">
              <a:lnSpc>
                <a:spcPct val="90000"/>
              </a:lnSpc>
              <a:defRPr sz="3315" b="1">
                <a:effectLst>
                  <a:outerShdw blurRad="10795" dist="2159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ยิ่งหลังๆ เมื่อมีภาพยนตร์และTV ทำให้คนดูไม่รู้สึก ทึ่ง กับการสร้างฉากสมจริงอีกต่อไป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1" animBg="1" advAuto="0"/>
      <p:bldP spid="135" grpId="2" build="p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1268412"/>
            <a:ext cx="8229601" cy="4608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กำเนิดละครต่อต้านเรียลิสม์ (anti realism)"/>
          <p:cNvSpPr txBox="1">
            <a:spLocks noGrp="1"/>
          </p:cNvSpPr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/>
          </a:bodyPr>
          <a:lstStyle>
            <a:lvl1pPr defTabSz="694944">
              <a:defRPr sz="3723">
                <a:effectLst>
                  <a:outerShdw blurRad="9652" dist="19304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กำเนิดละครต่อต้านเรียลิสม์ (anti realism)</a:t>
            </a:r>
          </a:p>
        </p:txBody>
      </p:sp>
      <p:sp>
        <p:nvSpPr>
          <p:cNvPr id="140" name="บทละครเรียลิสม์ (แม้ว่าจะมีที่เป็นอมตะอยู่มากมาย) ก็ถูกโจมตีว่าจืดชืด  ขาดจินตนาการ  ขาดศิลปะในแง่ของการใช้ภาษาและวรรณคดี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8322" indent="-298322" defTabSz="795527">
              <a:lnSpc>
                <a:spcPct val="90000"/>
              </a:lnSpc>
              <a:defRPr sz="3218" b="1">
                <a:effectLst>
                  <a:outerShdw blurRad="11049" dist="2209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บทละครเรียลิสม์ (แม้ว่าจะมีที่เป็นอมตะอยู่มากมาย) ก็ถูกโจมตีว่าจืดชืด  ขาดจินตนาการ  ขาดศิลปะในแง่ของการใช้ภาษาและวรรณคดี</a:t>
            </a:r>
          </a:p>
          <a:p>
            <a:pPr marL="298322" indent="-298322" defTabSz="795527">
              <a:lnSpc>
                <a:spcPct val="90000"/>
              </a:lnSpc>
              <a:defRPr sz="3218" b="1">
                <a:effectLst>
                  <a:outerShdw blurRad="11049" dist="2209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จึงเป็นสาเหตุให้เกิดการต่อต้านละครเรียลิสม์ขึ้น  แม้ของเก่าจะเป็นที่นิยมอยู่เพียงไม่นาน เรียกว่ากลุ่ม </a:t>
            </a:r>
            <a:r>
              <a:rPr>
                <a:solidFill>
                  <a:srgbClr val="FFFF00"/>
                </a:solidFill>
              </a:rPr>
              <a:t>“ต่อต้านเรียลิสม์” (Anti-realism)</a:t>
            </a:r>
            <a:r>
              <a:t> ทดลองสร้างละครใหม่ๆ หรืออาจเรียกว่า </a:t>
            </a:r>
            <a:r>
              <a:rPr>
                <a:solidFill>
                  <a:srgbClr val="FFFF00"/>
                </a:solidFill>
              </a:rPr>
              <a:t>“ละครแนวทดลอง” (Experimental Theatre)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1" animBg="1" advAuto="0"/>
      <p:bldP spid="140" grpId="2" build="p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hotographed by Oren J. Turner (1947)" descr="Photographed by Oren J. Turner (1947)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612" y="476250"/>
            <a:ext cx="4824413" cy="4824413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อัลเบิร์ต  ไอน์สไตน์  ผู้คิดทฤษฏีสัมพันธภาพ"/>
          <p:cNvSpPr txBox="1"/>
          <p:nvPr/>
        </p:nvSpPr>
        <p:spPr>
          <a:xfrm>
            <a:off x="1419473" y="5599526"/>
            <a:ext cx="6305055" cy="558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28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อัลเบิร์ต  ไอน์สไตน์  ผู้คิดทฤษฏีสัมพันธภาพ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404812"/>
            <a:ext cx="7345363" cy="4799013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sp>
        <p:nvSpPr>
          <p:cNvPr id="145" name="การแสดง ฟิสิคัลเธียเตอร์ โดยคณะละคร First Physical Company"/>
          <p:cNvSpPr txBox="1"/>
          <p:nvPr/>
        </p:nvSpPr>
        <p:spPr>
          <a:xfrm>
            <a:off x="1664970" y="5342333"/>
            <a:ext cx="8096459" cy="1013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defTabSz="457200">
              <a:defRPr sz="2800" b="1">
                <a:solidFill>
                  <a:srgbClr val="FFFFFF"/>
                </a:solidFill>
              </a:defRPr>
            </a:pPr>
            <a:r>
              <a:t>การแสดง ฟิสิคัลเธียเตอร์ โดยคณะละคร First Physical Company</a:t>
            </a:r>
            <a:r>
              <a:rPr sz="1800" b="0"/>
              <a:t> 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ลักษณะของละครแนวต่อต้านเรียลิสม์"/>
          <p:cNvSpPr txBox="1">
            <a:spLocks noGrp="1"/>
          </p:cNvSpPr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/>
          </a:bodyPr>
          <a:lstStyle>
            <a:lvl1pPr defTabSz="749808">
              <a:defRPr sz="4346">
                <a:effectLst>
                  <a:outerShdw blurRad="10414" dist="31242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ลักษณะของละครแนวต่อต้านเรียลิสม์</a:t>
            </a:r>
          </a:p>
        </p:txBody>
      </p:sp>
      <p:sp>
        <p:nvSpPr>
          <p:cNvPr id="148" name="จะทดลองสร้างละครใหม่ๆ หรืออาจเรียกว่า “ละครแนวทดลอง” (Experimental Theatre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01752" indent="-301752" defTabSz="804672">
              <a:spcBef>
                <a:spcPts val="800"/>
              </a:spcBef>
              <a:defRPr sz="3520" b="1">
                <a:effectLst>
                  <a:outerShdw blurRad="11176" dist="22352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จะทดลองสร้างละครใหม่ๆ หรืออาจเรียกว่า “ละครแนวทดลอง” (Experimental Theatre)</a:t>
            </a:r>
          </a:p>
          <a:p>
            <a:pPr marL="301752" indent="-301752" defTabSz="804672">
              <a:spcBef>
                <a:spcPts val="800"/>
              </a:spcBef>
              <a:defRPr sz="3520" b="1">
                <a:effectLst>
                  <a:outerShdw blurRad="11176" dist="22352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เชื่อว่าศิลปะไม่ควรตกเป็นทาสของกฎเกณฑ์ หรือรูปแบบใดๆ  แต่จะยืดหยุ่น และอิสระ</a:t>
            </a:r>
          </a:p>
          <a:p>
            <a:pPr marL="301752" indent="-301752" defTabSz="804672">
              <a:spcBef>
                <a:spcPts val="800"/>
              </a:spcBef>
              <a:defRPr sz="3520" b="1">
                <a:effectLst>
                  <a:outerShdw blurRad="11176" dist="22352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นำเสนอความจริงแบบ </a:t>
            </a:r>
            <a:r>
              <a:rPr>
                <a:solidFill>
                  <a:srgbClr val="FFFF00"/>
                </a:solidFill>
              </a:rPr>
              <a:t>subjective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1" animBg="1" advAuto="0"/>
      <p:bldP spid="148" grpId="2" build="p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ลักษณะของละครแนวต่อต้านเรียลิสม์"/>
          <p:cNvSpPr txBox="1">
            <a:spLocks noGrp="1"/>
          </p:cNvSpPr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/>
          </a:bodyPr>
          <a:lstStyle>
            <a:lvl1pPr defTabSz="749808">
              <a:defRPr sz="4346">
                <a:effectLst>
                  <a:outerShdw blurRad="10414" dist="31242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ลักษณะของละครแนวต่อต้านเรียลิสม์</a:t>
            </a:r>
          </a:p>
        </p:txBody>
      </p:sp>
      <p:sp>
        <p:nvSpPr>
          <p:cNvPr id="151" name="พัฒนาและแยกออกเป็นหลายแนวย่อยๆ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8897" indent="-318897" defTabSz="850391">
              <a:lnSpc>
                <a:spcPct val="90000"/>
              </a:lnSpc>
              <a:spcBef>
                <a:spcPts val="800"/>
              </a:spcBef>
              <a:defRPr sz="3720" b="1">
                <a:effectLst>
                  <a:outerShdw blurRad="11811" dist="23622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พัฒนาและแยกออกเป็นหลายแนวย่อยๆ  </a:t>
            </a:r>
          </a:p>
          <a:p>
            <a:pPr marL="318897" indent="-318897" defTabSz="850391">
              <a:lnSpc>
                <a:spcPct val="90000"/>
              </a:lnSpc>
              <a:spcBef>
                <a:spcPts val="800"/>
              </a:spcBef>
              <a:defRPr sz="3720" b="1">
                <a:effectLst>
                  <a:outerShdw blurRad="11811" dist="23622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บางแนวก็คล้ายกันมาก และอาจรวมอยู่ในเรื่องเดียวกัน</a:t>
            </a:r>
          </a:p>
          <a:p>
            <a:pPr marL="318897" indent="-318897" defTabSz="850391">
              <a:lnSpc>
                <a:spcPct val="90000"/>
              </a:lnSpc>
              <a:spcBef>
                <a:spcPts val="800"/>
              </a:spcBef>
              <a:defRPr sz="3720" b="1">
                <a:effectLst>
                  <a:outerShdw blurRad="11811" dist="23622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บางแนวก็เกิดขึ้นและหายไปอย่างรวดเร็ว</a:t>
            </a:r>
          </a:p>
          <a:p>
            <a:pPr marL="318897" indent="-318897" defTabSz="850391">
              <a:lnSpc>
                <a:spcPct val="90000"/>
              </a:lnSpc>
              <a:spcBef>
                <a:spcPts val="800"/>
              </a:spcBef>
              <a:defRPr sz="3720" b="1">
                <a:effectLst>
                  <a:outerShdw blurRad="11811" dist="23622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ที่เหลือไว้เพื่อเรียนรู้คือ “ลักษณะ” หรือ “รูปแบบ” บางประการที่ยังมีอิทธิพลกับละครในสมัยต่อๆ มา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ละครแนวสัญลักษณ์นิยม (Symbolism)"/>
          <p:cNvSpPr txBox="1">
            <a:spLocks noGrp="1"/>
          </p:cNvSpPr>
          <p:nvPr>
            <p:ph type="title" idx="4294967295"/>
          </p:nvPr>
        </p:nvSpPr>
        <p:spPr>
          <a:xfrm>
            <a:off x="539750" y="260349"/>
            <a:ext cx="8153400" cy="1143002"/>
          </a:xfrm>
          <a:prstGeom prst="rect">
            <a:avLst/>
          </a:prstGeom>
        </p:spPr>
        <p:txBody>
          <a:bodyPr>
            <a:normAutofit/>
          </a:bodyPr>
          <a:lstStyle>
            <a:lvl1pPr defTabSz="694944">
              <a:defRPr sz="4028">
                <a:solidFill>
                  <a:srgbClr val="FFFF00"/>
                </a:solidFill>
                <a:effectLst>
                  <a:outerShdw blurRad="9652" dist="2895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ละครแนวสัญลักษณ์นิยม (Symbolism)</a:t>
            </a:r>
          </a:p>
        </p:txBody>
      </p:sp>
      <p:sp>
        <p:nvSpPr>
          <p:cNvPr id="154" name="แนวคิด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0890" indent="-270890" defTabSz="722376">
              <a:lnSpc>
                <a:spcPct val="90000"/>
              </a:lnSpc>
              <a:spcBef>
                <a:spcPts val="600"/>
              </a:spcBef>
              <a:buSzTx/>
              <a:buFont typeface="Wingdings"/>
              <a:buNone/>
              <a:defRPr sz="2844" b="1">
                <a:solidFill>
                  <a:srgbClr val="FF99FF"/>
                </a:solidFill>
                <a:effectLst>
                  <a:outerShdw blurRad="10033" dist="20066" dir="2700000" rotWithShape="0">
                    <a:srgbClr val="000000"/>
                  </a:outerShdw>
                </a:effectLst>
              </a:defRPr>
            </a:pPr>
            <a:r>
              <a:t>แนวคิด</a:t>
            </a:r>
            <a:r>
              <a:rPr sz="2528"/>
              <a:t> </a:t>
            </a:r>
            <a:r>
              <a:rPr sz="2528">
                <a:solidFill>
                  <a:srgbClr val="FFFFFF"/>
                </a:solidFill>
              </a:rPr>
              <a:t>  </a:t>
            </a:r>
          </a:p>
          <a:p>
            <a:pPr marL="270890" indent="-270890" defTabSz="722376">
              <a:lnSpc>
                <a:spcPct val="90000"/>
              </a:lnSpc>
              <a:spcBef>
                <a:spcPts val="600"/>
              </a:spcBef>
              <a:defRPr sz="2528">
                <a:effectLst>
                  <a:outerShdw blurRad="10033" dist="20066" dir="2700000" rotWithShape="0">
                    <a:srgbClr val="000000"/>
                  </a:outerShdw>
                </a:effectLst>
              </a:defRPr>
            </a:pPr>
            <a:r>
              <a:t>ไม่ยอมรับความเห็นแบบเรียลิสม์ที่ว่า “ความจริงนั้นเป็นสิ่งที่สามารถพิสูจน์ให้เห็นออกมาได้ด้วยเหตุผลและรับรู้ได้จากประสาทสัมผัสทั้ง 5”</a:t>
            </a:r>
          </a:p>
          <a:p>
            <a:pPr marL="270890" indent="-270890" defTabSz="722376">
              <a:lnSpc>
                <a:spcPct val="90000"/>
              </a:lnSpc>
              <a:spcBef>
                <a:spcPts val="600"/>
              </a:spcBef>
              <a:defRPr sz="2528">
                <a:effectLst>
                  <a:outerShdw blurRad="10033" dist="20066" dir="2700000" rotWithShape="0">
                    <a:srgbClr val="000000"/>
                  </a:outerShdw>
                </a:effectLst>
              </a:defRPr>
            </a:pPr>
            <a:r>
              <a:t>กลุ่มละครซิมโบลิสม์ ถือว่า </a:t>
            </a:r>
            <a:r>
              <a:rPr>
                <a:latin typeface="Tahoma"/>
                <a:ea typeface="Tahoma"/>
                <a:cs typeface="Tahoma"/>
                <a:sym typeface="Tahoma"/>
              </a:rPr>
              <a:t>“</a:t>
            </a:r>
            <a:r>
              <a:t>ความจริง</a:t>
            </a:r>
            <a:r>
              <a:rPr>
                <a:latin typeface="Tahoma"/>
                <a:ea typeface="Tahoma"/>
                <a:cs typeface="Tahoma"/>
                <a:sym typeface="Tahoma"/>
              </a:rPr>
              <a:t>” </a:t>
            </a:r>
            <a:r>
              <a:t>ที่แท้นั้นจะรับรู้ได้ทางความรู้สึกซึ่งเกิดขึ้น ในใจเอง เพราะความจริงที่สูงสุดนั้นล้ำลึกเกินกว่าจะมองเห็นด้วยตา หรือจับต้องได้เท่านั้น</a:t>
            </a:r>
          </a:p>
          <a:p>
            <a:pPr marL="270890" indent="-270890" defTabSz="722376">
              <a:lnSpc>
                <a:spcPct val="90000"/>
              </a:lnSpc>
              <a:spcBef>
                <a:spcPts val="600"/>
              </a:spcBef>
              <a:defRPr sz="2528">
                <a:effectLst>
                  <a:outerShdw blurRad="10033" dist="20066" dir="2700000" rotWithShape="0">
                    <a:srgbClr val="000000"/>
                  </a:outerShdw>
                </a:effectLst>
              </a:defRPr>
            </a:pPr>
            <a:r>
              <a:t>จะพยายามมองให้ลึกลงไปถึงสัจธรรมที่ไม่อาจจับต้องได้  เช่น  ความหมายของชีวิตและความตาย  ละครจึงมักจะดูลึกลับ  ลางเลือน  และสร้างปมปริศนาไว้ให้ขบคิด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ละครแนวสัญลักษณ์นิยม (Symbolism)"/>
          <p:cNvSpPr txBox="1">
            <a:spLocks noGrp="1"/>
          </p:cNvSpPr>
          <p:nvPr>
            <p:ph type="title" idx="4294967295"/>
          </p:nvPr>
        </p:nvSpPr>
        <p:spPr>
          <a:xfrm>
            <a:off x="539750" y="260349"/>
            <a:ext cx="8153400" cy="1143002"/>
          </a:xfrm>
          <a:prstGeom prst="rect">
            <a:avLst/>
          </a:prstGeom>
        </p:spPr>
        <p:txBody>
          <a:bodyPr>
            <a:normAutofit/>
          </a:bodyPr>
          <a:lstStyle>
            <a:lvl1pPr defTabSz="694944">
              <a:defRPr sz="4028">
                <a:solidFill>
                  <a:srgbClr val="FFFF00"/>
                </a:solidFill>
                <a:effectLst>
                  <a:outerShdw blurRad="9652" dist="2895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ละครแนวสัญลักษณ์นิยม (Symbolism)</a:t>
            </a:r>
          </a:p>
        </p:txBody>
      </p:sp>
      <p:sp>
        <p:nvSpPr>
          <p:cNvPr id="157" name="การนำเสนอ…"/>
          <p:cNvSpPr txBox="1">
            <a:spLocks noGrp="1"/>
          </p:cNvSpPr>
          <p:nvPr>
            <p:ph type="body" idx="4294967295"/>
          </p:nvPr>
        </p:nvSpPr>
        <p:spPr>
          <a:xfrm>
            <a:off x="457200" y="1412875"/>
            <a:ext cx="8229600" cy="50403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75" indent="-257175" defTabSz="685800">
              <a:lnSpc>
                <a:spcPct val="90000"/>
              </a:lnSpc>
              <a:spcBef>
                <a:spcPts val="600"/>
              </a:spcBef>
              <a:buSzTx/>
              <a:buFont typeface="Wingdings"/>
              <a:buNone/>
              <a:defRPr sz="2700" b="1">
                <a:solidFill>
                  <a:srgbClr val="FF99FF"/>
                </a:solidFill>
                <a:effectLst>
                  <a:outerShdw blurRad="9525" dist="19050" dir="2700000" rotWithShape="0">
                    <a:srgbClr val="000000"/>
                  </a:outerShdw>
                </a:effectLst>
              </a:defRPr>
            </a:pPr>
            <a:r>
              <a:t>การนำเสนอ</a:t>
            </a:r>
            <a:r>
              <a:rPr sz="2400"/>
              <a:t>  </a:t>
            </a:r>
          </a:p>
          <a:p>
            <a:pPr marL="257175" indent="-257175" defTabSz="685800">
              <a:lnSpc>
                <a:spcPct val="90000"/>
              </a:lnSpc>
              <a:spcBef>
                <a:spcPts val="500"/>
              </a:spcBef>
              <a:defRPr sz="2100" b="1">
                <a:effectLst>
                  <a:outerShdw blurRad="9525" dist="19050" dir="2700000" rotWithShape="0">
                    <a:srgbClr val="000000"/>
                  </a:outerShdw>
                </a:effectLst>
              </a:defRPr>
            </a:pPr>
            <a:r>
              <a:t>จะใช้ </a:t>
            </a:r>
            <a:r>
              <a:rPr i="1"/>
              <a:t>สัญลักษณ์</a:t>
            </a:r>
            <a:r>
              <a:t> ต่างๆ ซึ่งแฝงอยู่ในการกระทำของตัวละคร บทเจรจา หรือฉาก เพื่อให้ผู้ชมได้ใช้จินตนาการในการแสวงหา </a:t>
            </a:r>
            <a:r>
              <a:rPr b="0">
                <a:latin typeface="Tahoma Bold"/>
                <a:ea typeface="Tahoma Bold"/>
                <a:cs typeface="Tahoma Bold"/>
                <a:sym typeface="Tahoma Bold"/>
              </a:rPr>
              <a:t>“</a:t>
            </a:r>
            <a:r>
              <a:t>ความจริง</a:t>
            </a:r>
            <a:r>
              <a:rPr b="0">
                <a:latin typeface="Tahoma Bold"/>
                <a:ea typeface="Tahoma Bold"/>
                <a:cs typeface="Tahoma Bold"/>
                <a:sym typeface="Tahoma Bold"/>
              </a:rPr>
              <a:t>” </a:t>
            </a:r>
            <a:r>
              <a:t>ด้วยตัวเอง  	</a:t>
            </a:r>
          </a:p>
          <a:p>
            <a:pPr marL="257175" indent="-257175" defTabSz="685800">
              <a:lnSpc>
                <a:spcPct val="90000"/>
              </a:lnSpc>
              <a:spcBef>
                <a:spcPts val="500"/>
              </a:spcBef>
              <a:defRPr sz="2100" b="1">
                <a:effectLst>
                  <a:outerShdw blurRad="9525" dist="19050" dir="2700000" rotWithShape="0">
                    <a:srgbClr val="000000"/>
                  </a:outerShdw>
                </a:effectLst>
              </a:defRPr>
            </a:pPr>
            <a:r>
              <a:t>จะคัดค้านการจำลองชีวิตจริงไว้บนเวที  ไม่มีการเน้นรายละเอียดเรื่องเวลาและสถานที่ จะไม่ใช้ฉากหรือเครื่องประกอบฉากที่สมจริงใดๆ แต่จะเน้นการใช้แสง และการออกแบบฉากที่เป็นศิลปะเพื่อสื่อสัญลักษณ์ทางความคิดซึ่งเป็นนามธรรม </a:t>
            </a:r>
          </a:p>
          <a:p>
            <a:pPr marL="257175" indent="-257175" defTabSz="685800">
              <a:lnSpc>
                <a:spcPct val="90000"/>
              </a:lnSpc>
              <a:spcBef>
                <a:spcPts val="500"/>
              </a:spcBef>
              <a:defRPr sz="2100" b="1">
                <a:effectLst>
                  <a:outerShdw blurRad="9525" dist="19050" dir="2700000" rotWithShape="0">
                    <a:srgbClr val="000000"/>
                  </a:outerShdw>
                </a:effectLst>
              </a:defRPr>
            </a:pPr>
            <a:r>
              <a:t>เช่น การใช้ม่านโปร่งกั้นระหว่างเวทีกับผู้ชม ทำให้ดูเหมือนเป็นหมอกปกคลุมอยู่  </a:t>
            </a:r>
          </a:p>
          <a:p>
            <a:pPr marL="257175" indent="-257175" defTabSz="685800">
              <a:lnSpc>
                <a:spcPct val="90000"/>
              </a:lnSpc>
              <a:spcBef>
                <a:spcPts val="500"/>
              </a:spcBef>
              <a:defRPr sz="2100" b="1">
                <a:effectLst>
                  <a:outerShdw blurRad="9525" dist="19050" dir="2700000" rotWithShape="0">
                    <a:srgbClr val="000000"/>
                  </a:outerShdw>
                </a:effectLst>
              </a:defRPr>
            </a:pPr>
            <a:r>
              <a:t>เนื้อหาของละครมักจะไม่เกี่ยวข้องกับชีวิตประจำวัน หรือสังคม  แต่เน้นเรื่องความเร้นลับน่าฉงน  </a:t>
            </a:r>
          </a:p>
          <a:p>
            <a:pPr marL="257175" indent="-257175" defTabSz="685800">
              <a:lnSpc>
                <a:spcPct val="90000"/>
              </a:lnSpc>
              <a:spcBef>
                <a:spcPts val="500"/>
              </a:spcBef>
              <a:defRPr sz="2100" b="1">
                <a:effectLst>
                  <a:outerShdw blurRad="9525" dist="19050" dir="2700000" rotWithShape="0">
                    <a:srgbClr val="000000"/>
                  </a:outerShdw>
                </a:effectLst>
              </a:defRPr>
            </a:pPr>
            <a:r>
              <a:t>ตัวละครจะแสดงแบบผิดจากธรรมชาติ (stylized) เช่น พูดคล้ายกับสวดมนต์เหมือนคนละเมอ เป็นต้น	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ละครแนวสัญลักษณ์นิยม (Symbolism)"/>
          <p:cNvSpPr txBox="1">
            <a:spLocks noGrp="1"/>
          </p:cNvSpPr>
          <p:nvPr>
            <p:ph type="title" idx="4294967295"/>
          </p:nvPr>
        </p:nvSpPr>
        <p:spPr>
          <a:xfrm>
            <a:off x="539750" y="260349"/>
            <a:ext cx="8153400" cy="1143002"/>
          </a:xfrm>
          <a:prstGeom prst="rect">
            <a:avLst/>
          </a:prstGeom>
        </p:spPr>
        <p:txBody>
          <a:bodyPr>
            <a:normAutofit/>
          </a:bodyPr>
          <a:lstStyle>
            <a:lvl1pPr defTabSz="694944">
              <a:defRPr sz="4028">
                <a:solidFill>
                  <a:srgbClr val="FFFF00"/>
                </a:solidFill>
                <a:effectLst>
                  <a:outerShdw blurRad="9652" dist="2895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ละครแนวสัญลักษณ์นิยม (Symbolism)</a:t>
            </a:r>
          </a:p>
        </p:txBody>
      </p:sp>
      <p:sp>
        <p:nvSpPr>
          <p:cNvPr id="160" name="ละครซิมโบลิสม์ได้รับความนิยมอยู่ได้เพียงประมาณ 2 ทศวรรษ ก็เสื่อมความนิยมไปในที่สุด เนื่องจากประสบปัญหาในการจัดการแสดง  อย่างไรก็ตามแม้ไม่มีผู้นิยมเขียนละครแนวสัญลักษณ์นิยมแท้ๆ ในปัจจุบัน แต่อิทธิพลของละครรูปแบบดังกล่าวยังคงมีอยู่ในวงการละครจวบจนปัจจุบัน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ละครซิมโบลิสม์ได้รับความนิยมอยู่ได้เพียงประมาณ 2 ทศวรรษ ก็เสื่อมความนิยมไปในที่สุด เนื่องจากประสบปัญหาในการจัดการแสดง  อย่างไรก็ตามแม้ไม่มีผู้นิยมเขียนละครแนวสัญลักษณ์นิยมแท้ๆ ในปัจจุบัน แต่อิทธิพลของละครรูปแบบดังกล่าวยังคงมีอยู่ในวงการละครจวบจนปัจจุบัน 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ละครแนวสัญลักษณ์นิยม (Symbolism)"/>
          <p:cNvSpPr txBox="1">
            <a:spLocks noGrp="1"/>
          </p:cNvSpPr>
          <p:nvPr>
            <p:ph type="title" idx="4294967295"/>
          </p:nvPr>
        </p:nvSpPr>
        <p:spPr>
          <a:xfrm>
            <a:off x="539750" y="260349"/>
            <a:ext cx="8153400" cy="1143002"/>
          </a:xfrm>
          <a:prstGeom prst="rect">
            <a:avLst/>
          </a:prstGeom>
        </p:spPr>
        <p:txBody>
          <a:bodyPr>
            <a:normAutofit/>
          </a:bodyPr>
          <a:lstStyle>
            <a:lvl1pPr defTabSz="694944">
              <a:defRPr sz="4028">
                <a:solidFill>
                  <a:srgbClr val="FFFF00"/>
                </a:solidFill>
                <a:effectLst>
                  <a:outerShdw blurRad="9652" dist="2895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ละครแนวสัญลักษณ์นิยม (Symbolism)</a:t>
            </a:r>
          </a:p>
        </p:txBody>
      </p:sp>
      <p:sp>
        <p:nvSpPr>
          <p:cNvPr id="163" name="นักเขียนและบทละครที่สำคัญ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8322" indent="-298322" defTabSz="795527">
              <a:buSzTx/>
              <a:buFont typeface="Wingdings"/>
              <a:buNone/>
              <a:defRPr sz="3132" b="1">
                <a:solidFill>
                  <a:srgbClr val="FF99FF"/>
                </a:solidFill>
                <a:effectLst>
                  <a:outerShdw blurRad="11049" dist="22098" dir="2700000" rotWithShape="0">
                    <a:srgbClr val="000000"/>
                  </a:outerShdw>
                </a:effectLst>
              </a:defRPr>
            </a:pPr>
            <a:r>
              <a:t>นักเขียนและบทละครที่สำคัญ</a:t>
            </a:r>
          </a:p>
          <a:p>
            <a:pPr marL="298322" indent="-298322" defTabSz="795527">
              <a:spcBef>
                <a:spcPts val="600"/>
              </a:spcBef>
              <a:defRPr sz="2784">
                <a:solidFill>
                  <a:srgbClr val="EBF25A"/>
                </a:solidFill>
                <a:effectLst>
                  <a:outerShdw blurRad="11049" dist="22098" dir="2700000" rotWithShape="0">
                    <a:srgbClr val="000000"/>
                  </a:outerShdw>
                </a:effectLst>
              </a:defRPr>
            </a:pPr>
            <a:r>
              <a:t>โมริซ  แมเทอร์ลิงค์</a:t>
            </a:r>
            <a:r>
              <a:rPr>
                <a:solidFill>
                  <a:srgbClr val="FFFFFF"/>
                </a:solidFill>
              </a:rPr>
              <a:t>  (Maurice  Maeterlinck  ค.ศ. 1862 – 1949)  ชาวเบลเยียม  เป็นนักเขียนบทละครแนวสัญลักษณ์นิยมที่มีชื่อเสียงที่สุด  บทละครที่อยู่ในแนวนี้มี  เช่น  นกสีฟ้า (The Blue Bird)  เปลเลอัส  และเมลิซองค์  (Pelleas  and  Melisande) และ  ผู้บุกรุก  (The  Intruder)  ซึ่งมีบรรยากาศของเรื่อง  ทำให้เรานึกถึงความลึกลับของชีวิตที่ไม่อาจอธิบายได้ด้วยเหตุผลอย่างกระจ่างชัด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ละครแนวสัญลักษณ์นิยม (Symbolism)"/>
          <p:cNvSpPr txBox="1">
            <a:spLocks noGrp="1"/>
          </p:cNvSpPr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/>
          </a:bodyPr>
          <a:lstStyle>
            <a:lvl1pPr defTabSz="704087">
              <a:defRPr sz="4080">
                <a:solidFill>
                  <a:srgbClr val="FFFF00"/>
                </a:solidFill>
                <a:effectLst>
                  <a:outerShdw blurRad="9779" dist="29337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ละครแนวสัญลักษณ์นิยม (Symbolism)</a:t>
            </a:r>
          </a:p>
        </p:txBody>
      </p:sp>
      <p:pic>
        <p:nvPicPr>
          <p:cNvPr id="166" name="22" descr="2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0" y="1557337"/>
            <a:ext cx="3240088" cy="2197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1412875"/>
            <a:ext cx="3571876" cy="5040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blue bird" descr="blue bir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87" y="4005262"/>
            <a:ext cx="3240088" cy="2138363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75" y="404812"/>
            <a:ext cx="4738688" cy="5853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ละครแนวเอกเปรสชั่นนิสม์ (Expressionism)"/>
          <p:cNvSpPr txBox="1">
            <a:spLocks noGrp="1"/>
          </p:cNvSpPr>
          <p:nvPr>
            <p:ph type="title" idx="4294967295"/>
          </p:nvPr>
        </p:nvSpPr>
        <p:spPr>
          <a:xfrm>
            <a:off x="465137" y="267815"/>
            <a:ext cx="8229601" cy="1139826"/>
          </a:xfrm>
          <a:prstGeom prst="rect">
            <a:avLst/>
          </a:prstGeom>
        </p:spPr>
        <p:txBody>
          <a:bodyPr>
            <a:normAutofit/>
          </a:bodyPr>
          <a:lstStyle>
            <a:lvl1pPr defTabSz="667512">
              <a:defRPr sz="3577">
                <a:solidFill>
                  <a:srgbClr val="FFFF00"/>
                </a:solidFill>
                <a:effectLst>
                  <a:outerShdw blurRad="9271" dist="18542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ละครแนวเอกเปรสชั่นนิสม์ (Expressionism)</a:t>
            </a:r>
          </a:p>
        </p:txBody>
      </p:sp>
      <p:sp>
        <p:nvSpPr>
          <p:cNvPr id="175" name="แนวคิด…"/>
          <p:cNvSpPr txBox="1"/>
          <p:nvPr/>
        </p:nvSpPr>
        <p:spPr>
          <a:xfrm>
            <a:off x="765884" y="1530262"/>
            <a:ext cx="7396799" cy="4465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2800" b="1">
                <a:solidFill>
                  <a:srgbClr val="FF99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แนวคิด </a:t>
            </a:r>
            <a:r>
              <a:rPr>
                <a:solidFill>
                  <a:srgbClr val="FFFFFF"/>
                </a:solidFill>
              </a:rPr>
              <a:t>  </a:t>
            </a:r>
          </a:p>
          <a:p>
            <a:pPr defTabSz="457200">
              <a:buSzPct val="100000"/>
              <a:buChar char="•"/>
              <a:defRPr sz="28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เกิดขึ้นในประเทศเยอรมันนี ได้รับความนิยมสูงสุดในช่วงสงครามโลกครั้งที่ 2 </a:t>
            </a:r>
          </a:p>
          <a:p>
            <a:pPr defTabSz="457200">
              <a:buSzPct val="100000"/>
              <a:buChar char="•"/>
              <a:defRPr sz="28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มุ่งนำเสนอความคิดที่อยู่ภายใน</a:t>
            </a:r>
            <a:r>
              <a:rPr>
                <a:solidFill>
                  <a:srgbClr val="FFFF00"/>
                </a:solidFill>
              </a:rPr>
              <a:t>จิตใต้สำนึก</a:t>
            </a:r>
            <a:r>
              <a:t>ของมนุษย์ออกมาตีแผ่ผ่านการนำเสนอแบบละคร</a:t>
            </a:r>
          </a:p>
          <a:p>
            <a:pPr defTabSz="457200">
              <a:buSzPct val="100000"/>
              <a:buChar char="•"/>
              <a:defRPr sz="28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ความเป็นจริงของพวกเอ็กส์เปรสชันนิสม์ขึ้นอยู่กับแต่ละบุคคล  และอยู่ภายในจิตใจของมนุษย์  ซึ่งอาจไม่ตรงกับลักษณะความเป็นจริงที่ปรากฏแก่ตาคนทั่วไป</a:t>
            </a:r>
            <a:r>
              <a:rPr b="0"/>
              <a:t> </a:t>
            </a:r>
            <a:r>
              <a:t>  หรือ </a:t>
            </a:r>
            <a:r>
              <a:rPr>
                <a:solidFill>
                  <a:srgbClr val="FFFF00"/>
                </a:solidFill>
              </a:rPr>
              <a:t>ความจริงเชิงอัตวิสัย</a:t>
            </a:r>
            <a:r>
              <a:t> </a:t>
            </a:r>
            <a:r>
              <a:rPr>
                <a:solidFill>
                  <a:srgbClr val="FFFF00"/>
                </a:solidFill>
              </a:rPr>
              <a:t>(subjective)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ปรากฏการณ์ต่างๆ ในศตวรรษที่ 20 ที่เป็นปัจจัยให้เกิดการเปลี่ยนแปลงในงานศิลปะ (ธีรยุทธ  บุญมี)"/>
          <p:cNvSpPr txBox="1">
            <a:spLocks noGrp="1"/>
          </p:cNvSpPr>
          <p:nvPr>
            <p:ph type="title" idx="4294967295"/>
          </p:nvPr>
        </p:nvSpPr>
        <p:spPr>
          <a:xfrm>
            <a:off x="0" y="333375"/>
            <a:ext cx="8686800" cy="1138238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04087">
              <a:defRPr sz="3080" b="1">
                <a:solidFill>
                  <a:srgbClr val="FF99FF"/>
                </a:solidFill>
                <a:effectLst>
                  <a:outerShdw blurRad="9779" dist="19558" dir="2700000" rotWithShape="0">
                    <a:srgbClr val="000000"/>
                  </a:outerShdw>
                </a:effectLst>
              </a:defRPr>
            </a:pPr>
            <a:r>
              <a:t>ปรากฏการณ์ต่างๆ ในศตวรรษที่ 20 ที่เป็นปัจจัยให้เกิดการเปลี่ยนแปลงในงานศิลปะ </a:t>
            </a:r>
            <a:r>
              <a:rPr>
                <a:solidFill>
                  <a:srgbClr val="FFFF00"/>
                </a:solidFill>
              </a:rPr>
              <a:t>(ธีรยุทธ  บุญมี)</a:t>
            </a:r>
          </a:p>
        </p:txBody>
      </p:sp>
      <p:sp>
        <p:nvSpPr>
          <p:cNvPr id="62" name="5. ความเป็นพหุนิยม (คนเคารพความแตกต่างมากขึ้น/ ชื่นชมวัฒนธรรมนานาชาติและท้องถิ่นไปพร้อมๆ กัน – Social Plurality, Multi Culturalism, Multi Identities)…"/>
          <p:cNvSpPr txBox="1">
            <a:spLocks noGrp="1"/>
          </p:cNvSpPr>
          <p:nvPr>
            <p:ph type="body" idx="4294967295"/>
          </p:nvPr>
        </p:nvSpPr>
        <p:spPr>
          <a:xfrm>
            <a:off x="315774" y="1671085"/>
            <a:ext cx="8229601" cy="46085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26719" indent="-426719" defTabSz="640079">
              <a:spcBef>
                <a:spcPts val="600"/>
              </a:spcBef>
              <a:buSzTx/>
              <a:buFont typeface="Wingdings"/>
              <a:buNone/>
              <a:defRPr sz="2800">
                <a:solidFill>
                  <a:srgbClr val="FFFF00"/>
                </a:solidFill>
                <a:effectLst>
                  <a:outerShdw blurRad="8890" dist="17780" dir="2700000" rotWithShape="0">
                    <a:srgbClr val="000000"/>
                  </a:outerShdw>
                </a:effectLst>
              </a:defRPr>
            </a:pPr>
            <a:r>
              <a:t>5. </a:t>
            </a:r>
            <a:r>
              <a:rPr u="sng">
                <a:solidFill>
                  <a:srgbClr val="FFFFFF"/>
                </a:solidFill>
              </a:rPr>
              <a:t>ความเป็นพหุนิยม</a:t>
            </a:r>
            <a:r>
              <a:rPr>
                <a:solidFill>
                  <a:srgbClr val="FFFFFF"/>
                </a:solidFill>
              </a:rPr>
              <a:t> </a:t>
            </a:r>
            <a:r>
              <a:t>(คนเคารพความแตกต่างมากขึ้น/ ชื่นชมวัฒนธรรมนานาชาติและท้องถิ่นไปพร้อมๆ กัน – Social Plurality, Multi Culturalism, Multi Identities)</a:t>
            </a:r>
          </a:p>
          <a:p>
            <a:pPr marL="426719" indent="-426719" defTabSz="640079">
              <a:spcBef>
                <a:spcPts val="600"/>
              </a:spcBef>
              <a:buSzTx/>
              <a:buFont typeface="Wingdings"/>
              <a:buNone/>
              <a:defRPr sz="2800">
                <a:solidFill>
                  <a:srgbClr val="FFFF00"/>
                </a:solidFill>
                <a:effectLst>
                  <a:outerShdw blurRad="8890" dist="17780" dir="2700000" rotWithShape="0">
                    <a:srgbClr val="000000"/>
                  </a:outerShdw>
                </a:effectLst>
              </a:defRPr>
            </a:pPr>
            <a:r>
              <a:t>6. </a:t>
            </a:r>
            <a:r>
              <a:rPr u="sng">
                <a:solidFill>
                  <a:srgbClr val="FFFFFF"/>
                </a:solidFill>
              </a:rPr>
              <a:t>ความเปลี่ยนแปลงทางเศรษฐกิจ</a:t>
            </a:r>
            <a:r>
              <a:t> (เงิน – การตกลงใจให้คุณค่า – valuation)</a:t>
            </a:r>
          </a:p>
          <a:p>
            <a:pPr marL="426719" indent="-426719" defTabSz="640079">
              <a:spcBef>
                <a:spcPts val="600"/>
              </a:spcBef>
              <a:buSzTx/>
              <a:buFont typeface="Wingdings"/>
              <a:buNone/>
              <a:defRPr sz="2800">
                <a:solidFill>
                  <a:srgbClr val="FFFF00"/>
                </a:solidFill>
                <a:effectLst>
                  <a:outerShdw blurRad="8890" dist="17780" dir="2700000" rotWithShape="0">
                    <a:srgbClr val="000000"/>
                  </a:outerShdw>
                </a:effectLst>
              </a:defRPr>
            </a:pPr>
            <a:r>
              <a:t>7. </a:t>
            </a:r>
            <a:r>
              <a:rPr u="sng">
                <a:solidFill>
                  <a:srgbClr val="FFFFFF"/>
                </a:solidFill>
              </a:rPr>
              <a:t>ละเลิกกรอบจำกัดต่างๆ ในทุกๆ ด้าน</a:t>
            </a:r>
            <a:r>
              <a:rPr>
                <a:solidFill>
                  <a:srgbClr val="FFFFFF"/>
                </a:solidFill>
              </a:rPr>
              <a:t> </a:t>
            </a:r>
            <a:r>
              <a:t>(สังคมโลกาภิวัตน์ มนุษย์สามารถถอดสิ่งที่ยึดตรึงไว้ในวัฒนธรรมเดิมออกไปได้ locality กับ internationality)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1" animBg="1" advAuto="0"/>
      <p:bldP spid="62" grpId="2" build="p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ละครแนวเอกเปรสชั่นนิสม์ (Expressionism)"/>
          <p:cNvSpPr txBox="1">
            <a:spLocks noGrp="1"/>
          </p:cNvSpPr>
          <p:nvPr>
            <p:ph type="title" idx="4294967295"/>
          </p:nvPr>
        </p:nvSpPr>
        <p:spPr>
          <a:xfrm>
            <a:off x="465137" y="77870"/>
            <a:ext cx="8229601" cy="1139826"/>
          </a:xfrm>
          <a:prstGeom prst="rect">
            <a:avLst/>
          </a:prstGeom>
        </p:spPr>
        <p:txBody>
          <a:bodyPr>
            <a:normAutofit/>
          </a:bodyPr>
          <a:lstStyle>
            <a:lvl1pPr defTabSz="667512">
              <a:defRPr sz="3577">
                <a:solidFill>
                  <a:srgbClr val="FFFF00"/>
                </a:solidFill>
                <a:effectLst>
                  <a:outerShdw blurRad="9271" dist="18542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ละครแนวเอกเปรสชั่นนิสม์ (Expressionism)</a:t>
            </a:r>
          </a:p>
        </p:txBody>
      </p:sp>
      <p:sp>
        <p:nvSpPr>
          <p:cNvPr id="178" name="การนำเสนอ…"/>
          <p:cNvSpPr txBox="1"/>
          <p:nvPr/>
        </p:nvSpPr>
        <p:spPr>
          <a:xfrm>
            <a:off x="475969" y="1232927"/>
            <a:ext cx="8207937" cy="4577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2500" b="1">
                <a:solidFill>
                  <a:srgbClr val="FF99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การนำเสนอ </a:t>
            </a:r>
            <a:r>
              <a:rPr>
                <a:solidFill>
                  <a:srgbClr val="FFFFFF"/>
                </a:solidFill>
              </a:rPr>
              <a:t>  </a:t>
            </a:r>
          </a:p>
          <a:p>
            <a:pPr defTabSz="457200">
              <a:buSzPct val="100000"/>
              <a:buChar char="•"/>
              <a:defRPr sz="25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</a:t>
            </a:r>
            <a:r>
              <a:rPr>
                <a:solidFill>
                  <a:srgbClr val="FFFF00"/>
                </a:solidFill>
              </a:rPr>
              <a:t>ฉาก</a:t>
            </a:r>
            <a:r>
              <a:t> / </a:t>
            </a:r>
            <a:r>
              <a:rPr>
                <a:solidFill>
                  <a:srgbClr val="FFFF00"/>
                </a:solidFill>
              </a:rPr>
              <a:t>การเคลื่อนไหวของตัวละคร</a:t>
            </a:r>
            <a:r>
              <a:t> / </a:t>
            </a:r>
            <a:r>
              <a:rPr>
                <a:solidFill>
                  <a:srgbClr val="FFFF00"/>
                </a:solidFill>
              </a:rPr>
              <a:t>ภาพรวม</a:t>
            </a:r>
            <a:r>
              <a:t>ทั้งหมดที่ปรากฏบนเวที มีลักษณะผิดเพี้ยนไปจากความเป็นจริง (distorted)</a:t>
            </a:r>
            <a:r>
              <a:rPr b="0"/>
              <a:t> </a:t>
            </a:r>
            <a:r>
              <a:t>ทั้งรูปลักษณ์  สีสัน และขนาดของฉากอาจถูกบิดเบือน ไปตามความรู้สึกนึกคิดและอารมณ์ของตัวละคร </a:t>
            </a:r>
          </a:p>
          <a:p>
            <a:pPr defTabSz="457200">
              <a:buSzPct val="100000"/>
              <a:buChar char="•"/>
              <a:defRPr sz="25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</a:t>
            </a:r>
            <a:r>
              <a:rPr>
                <a:solidFill>
                  <a:srgbClr val="FFFF00"/>
                </a:solidFill>
              </a:rPr>
              <a:t>การแสดง</a:t>
            </a:r>
            <a:r>
              <a:t> จะแสดงแบบผิดธรรมชาติ (stylized) เช่นเดียวกับละครแนวซิมโบลิสม์    โดยจะแสดงหรือเคลื่อนไหวแบบใดก็ได้ที่เน้นการสื่อให้เห็น “ความจริง” ภายในของตัวละคร เช่น เดินเหมือนหุ่นยนต์</a:t>
            </a:r>
          </a:p>
          <a:p>
            <a:pPr defTabSz="457200">
              <a:buSzPct val="100000"/>
              <a:buChar char="•"/>
              <a:defRPr sz="25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อาจใช้</a:t>
            </a:r>
            <a:r>
              <a:rPr>
                <a:solidFill>
                  <a:srgbClr val="FFFF00"/>
                </a:solidFill>
              </a:rPr>
              <a:t>คำพูด</a:t>
            </a:r>
            <a:r>
              <a:t>ที่ไม่เป็นเหตุเป็นผลนัก  หรือข้อความสั้น ๆ ห้วน ๆ</a:t>
            </a:r>
            <a:r>
              <a:rPr b="0"/>
              <a:t> 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ละครแนวเอกเปรสชั่นนิสม์ (Expressionism)"/>
          <p:cNvSpPr txBox="1">
            <a:spLocks noGrp="1"/>
          </p:cNvSpPr>
          <p:nvPr>
            <p:ph type="title" idx="4294967295"/>
          </p:nvPr>
        </p:nvSpPr>
        <p:spPr>
          <a:xfrm>
            <a:off x="457200" y="117859"/>
            <a:ext cx="8229600" cy="1139826"/>
          </a:xfrm>
          <a:prstGeom prst="rect">
            <a:avLst/>
          </a:prstGeom>
        </p:spPr>
        <p:txBody>
          <a:bodyPr>
            <a:normAutofit/>
          </a:bodyPr>
          <a:lstStyle>
            <a:lvl1pPr defTabSz="667512">
              <a:defRPr sz="3577">
                <a:solidFill>
                  <a:srgbClr val="FFFF00"/>
                </a:solidFill>
                <a:effectLst>
                  <a:outerShdw blurRad="9271" dist="18542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ละครแนวเอกเปรสชั่นนิสม์ (Expressionism)</a:t>
            </a:r>
          </a:p>
        </p:txBody>
      </p:sp>
      <p:sp>
        <p:nvSpPr>
          <p:cNvPr id="181" name="นักเขียนและบทละครสำคัญ…"/>
          <p:cNvSpPr txBox="1"/>
          <p:nvPr/>
        </p:nvSpPr>
        <p:spPr>
          <a:xfrm>
            <a:off x="655917" y="1213400"/>
            <a:ext cx="7396798" cy="4955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2800" b="1">
                <a:solidFill>
                  <a:srgbClr val="FF99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นักเขียนและบทละครสำคัญ </a:t>
            </a:r>
            <a:r>
              <a:rPr>
                <a:solidFill>
                  <a:srgbClr val="FFFFFF"/>
                </a:solidFill>
              </a:rPr>
              <a:t>  </a:t>
            </a:r>
          </a:p>
          <a:p>
            <a:pPr defTabSz="457200">
              <a:buSzPct val="100000"/>
              <a:buChar char="•"/>
              <a:defRPr sz="28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</a:t>
            </a:r>
            <a:r>
              <a:rPr>
                <a:solidFill>
                  <a:srgbClr val="EBF25A"/>
                </a:solidFill>
              </a:rPr>
              <a:t>ออกัสต์  สตรินด์เบิร์ก</a:t>
            </a:r>
            <a:r>
              <a:t>  (August  Strindberg  ค.ศ. 1849 – 1912)  ชาวสวีเดน  บทละครที่ดีเด่นในแนวเอ็กส์เปรสชันนิสม์ของเขา  ชื่อ  นิมิตมายา  (The  Dream  Play)  ซึ่งใช้ความฝันเข้ามาอธิบายการดำเนินเรื่องที่ไม่ได้เป็นไปตามเหตุผลสามัญ  ในเรื่อง  ธิดาของพระอินทร์ซึ่งสงสัยใคร่รู้ในเรื่องราวของมนุษยโลก  ได้ลงมาดูความเป็นไปบนพื้นพิภพ  และได้พบว่าชีวิตมนุษย์นั้นกอปรไปด้วยความทุกข์ทรมาน  ความเป็นอนิจจัง  และไม่จีรังยั่งยืน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ละครแนวเอกเปรสชั่นนิสม์ (Expressionism)"/>
          <p:cNvSpPr txBox="1">
            <a:spLocks noGrp="1"/>
          </p:cNvSpPr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/>
          </a:bodyPr>
          <a:lstStyle>
            <a:lvl1pPr defTabSz="667512">
              <a:defRPr sz="3577">
                <a:solidFill>
                  <a:srgbClr val="FFFF00"/>
                </a:solidFill>
                <a:effectLst>
                  <a:outerShdw blurRad="9271" dist="18542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ละครแนวเอกเปรสชั่นนิสม์ (Expressionism)</a:t>
            </a:r>
          </a:p>
        </p:txBody>
      </p:sp>
      <p:sp>
        <p:nvSpPr>
          <p:cNvPr id="184" name="นักเขียนและบทละครสำคัญ…"/>
          <p:cNvSpPr txBox="1"/>
          <p:nvPr/>
        </p:nvSpPr>
        <p:spPr>
          <a:xfrm>
            <a:off x="873601" y="1433336"/>
            <a:ext cx="7396798" cy="4827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2700" b="1">
                <a:solidFill>
                  <a:srgbClr val="FF99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นักเขียนและบทละครสำคัญ </a:t>
            </a:r>
            <a:r>
              <a:rPr>
                <a:solidFill>
                  <a:srgbClr val="FFFFFF"/>
                </a:solidFill>
              </a:rPr>
              <a:t>  </a:t>
            </a:r>
          </a:p>
          <a:p>
            <a:pPr defTabSz="457200">
              <a:buSzPct val="100000"/>
              <a:buChar char="•"/>
              <a:defRPr sz="2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</a:t>
            </a:r>
            <a:r>
              <a:rPr>
                <a:solidFill>
                  <a:srgbClr val="EBF25A"/>
                </a:solidFill>
              </a:rPr>
              <a:t>จอร์ช  ไคเซอร์</a:t>
            </a:r>
            <a:r>
              <a:t>  (Georg  Kaiser  ค.ศ. 1878 – 1945)  ชาวเยอรมัน  เขียนบทละครที่เป็นตัวอย่างที่ดีที่สุดของเอ็กส์เปรสชันนิสม์  ชื่อ  จากเช้าจวบเที่ยงคืน  (From  Morn  Till  Midnight)  แสดงให้เห็นมนุษย์คนหนึ่งในโลกสมัยใหม่ซึ่งถูกลดค่าลงจนเป็นเพียงเหมือนเครื่องจักรที่ปราศจากชีวิตจิตใจ  มีแต่เพียงความปรารถนาในวัตถุ  เรื่องราวถูกเสนอออกมาในลักษณะขยายให้เกินจริง  เสมือนภาพในความคิดของตัวละครตัวเอกในเรื่อง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ศิลปะลัทธิโพสต์อิมเพรสชันนิสม์"/>
          <p:cNvSpPr txBox="1">
            <a:spLocks noGrp="1"/>
          </p:cNvSpPr>
          <p:nvPr>
            <p:ph type="title" idx="4294967295"/>
          </p:nvPr>
        </p:nvSpPr>
        <p:spPr>
          <a:xfrm>
            <a:off x="914400" y="381000"/>
            <a:ext cx="7772400" cy="1295400"/>
          </a:xfrm>
          <a:prstGeom prst="rect">
            <a:avLst/>
          </a:prstGeom>
        </p:spPr>
        <p:txBody>
          <a:bodyPr>
            <a:normAutofit/>
          </a:bodyPr>
          <a:lstStyle>
            <a:lvl1pPr defTabSz="685800">
              <a:defRPr sz="4725" b="1">
                <a:solidFill>
                  <a:srgbClr val="FF0066"/>
                </a:solidFill>
                <a:effectLst>
                  <a:outerShdw blurRad="9525" dist="28575" dir="2700000" rotWithShape="0">
                    <a:srgbClr val="000000"/>
                  </a:outerShdw>
                </a:effectLst>
              </a:defRPr>
            </a:lvl1pPr>
          </a:lstStyle>
          <a:p>
            <a:r>
              <a:t>ศิลปะลัทธิโพสต์อิมเพรสชันนิสม์</a:t>
            </a:r>
          </a:p>
        </p:txBody>
      </p:sp>
      <p:pic>
        <p:nvPicPr>
          <p:cNvPr id="187" name="68" descr="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752600"/>
            <a:ext cx="3678238" cy="4572000"/>
          </a:xfrm>
          <a:prstGeom prst="rect">
            <a:avLst/>
          </a:prstGeom>
          <a:ln w="76200">
            <a:solidFill>
              <a:srgbClr val="602000"/>
            </a:solidFill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ศิลปะลัทธิโพสต์อิมเพรสชันนิสม์"/>
          <p:cNvSpPr txBox="1">
            <a:spLocks noGrp="1"/>
          </p:cNvSpPr>
          <p:nvPr>
            <p:ph type="title" idx="4294967295"/>
          </p:nvPr>
        </p:nvSpPr>
        <p:spPr>
          <a:xfrm>
            <a:off x="914400" y="381000"/>
            <a:ext cx="7772400" cy="1295400"/>
          </a:xfrm>
          <a:prstGeom prst="rect">
            <a:avLst/>
          </a:prstGeom>
        </p:spPr>
        <p:txBody>
          <a:bodyPr>
            <a:normAutofit/>
          </a:bodyPr>
          <a:lstStyle>
            <a:lvl1pPr defTabSz="685800">
              <a:defRPr sz="4725" b="1">
                <a:solidFill>
                  <a:srgbClr val="FF0066"/>
                </a:solidFill>
                <a:effectLst>
                  <a:outerShdw blurRad="9525" dist="28575" dir="2700000" rotWithShape="0">
                    <a:srgbClr val="000000"/>
                  </a:outerShdw>
                </a:effectLst>
              </a:defRPr>
            </a:lvl1pPr>
          </a:lstStyle>
          <a:p>
            <a:r>
              <a:t>ศิลปะลัทธิโพสต์อิมเพรสชันนิสม์</a:t>
            </a:r>
          </a:p>
        </p:txBody>
      </p:sp>
      <p:pic>
        <p:nvPicPr>
          <p:cNvPr id="19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676400"/>
            <a:ext cx="5867400" cy="4630738"/>
          </a:xfrm>
          <a:prstGeom prst="rect">
            <a:avLst/>
          </a:prstGeom>
          <a:ln w="76200">
            <a:solidFill>
              <a:srgbClr val="602000"/>
            </a:solidFill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ศิลปะลัทธิโพสต์อิมเพรสชันนิสม์"/>
          <p:cNvSpPr txBox="1">
            <a:spLocks noGrp="1"/>
          </p:cNvSpPr>
          <p:nvPr>
            <p:ph type="title" idx="4294967295"/>
          </p:nvPr>
        </p:nvSpPr>
        <p:spPr>
          <a:xfrm>
            <a:off x="914400" y="381000"/>
            <a:ext cx="7772400" cy="1295400"/>
          </a:xfrm>
          <a:prstGeom prst="rect">
            <a:avLst/>
          </a:prstGeom>
        </p:spPr>
        <p:txBody>
          <a:bodyPr>
            <a:normAutofit/>
          </a:bodyPr>
          <a:lstStyle>
            <a:lvl1pPr defTabSz="685800">
              <a:defRPr sz="4725" b="1">
                <a:solidFill>
                  <a:srgbClr val="FF0066"/>
                </a:solidFill>
                <a:effectLst>
                  <a:outerShdw blurRad="9525" dist="28575" dir="2700000" rotWithShape="0">
                    <a:srgbClr val="000000"/>
                  </a:outerShdw>
                </a:effectLst>
              </a:defRPr>
            </a:lvl1pPr>
          </a:lstStyle>
          <a:p>
            <a:r>
              <a:t>ศิลปะลัทธิโพสต์อิมเพรสชันนิสม์</a:t>
            </a:r>
          </a:p>
        </p:txBody>
      </p:sp>
      <p:pic>
        <p:nvPicPr>
          <p:cNvPr id="19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337" y="1484312"/>
            <a:ext cx="3943351" cy="5029201"/>
          </a:xfrm>
          <a:prstGeom prst="rect">
            <a:avLst/>
          </a:prstGeom>
          <a:ln w="76200">
            <a:solidFill>
              <a:srgbClr val="602000"/>
            </a:solidFill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รูปแบบของฉากและการแสดงแนวเอ็กสเปรสชันนิสม์  จากภาพยนตร์เรื่อง The Cabinet of Dr. Caligari"/>
          <p:cNvSpPr txBox="1">
            <a:spLocks noGrp="1"/>
          </p:cNvSpPr>
          <p:nvPr>
            <p:ph type="title" idx="4294967295"/>
          </p:nvPr>
        </p:nvSpPr>
        <p:spPr>
          <a:xfrm>
            <a:off x="755650" y="5300662"/>
            <a:ext cx="7772400" cy="12954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32104">
              <a:defRPr sz="2912" b="1">
                <a:effectLst>
                  <a:outerShdw blurRad="11557" dist="23114" dir="2700000" rotWithShape="0">
                    <a:srgbClr val="000000"/>
                  </a:outerShdw>
                </a:effectLst>
              </a:defRPr>
            </a:pPr>
            <a:r>
              <a:t>รูปแบบของฉากและการแสดงแนวเอ็กสเปรสชันนิสม์ </a:t>
            </a:r>
            <a:br/>
            <a:r>
              <a:t>จากภาพยนตร์เรื่อง </a:t>
            </a:r>
            <a:r>
              <a:rPr i="1" u="sng"/>
              <a:t>The Cabinet of Dr. Caligari</a:t>
            </a:r>
          </a:p>
        </p:txBody>
      </p:sp>
      <p:pic>
        <p:nvPicPr>
          <p:cNvPr id="196" name="expressionism2 " descr="expressionism2 "/>
          <p:cNvPicPr>
            <a:picLocks noChangeAspect="1"/>
          </p:cNvPicPr>
          <p:nvPr/>
        </p:nvPicPr>
        <p:blipFill>
          <a:blip r:embed="rId2"/>
          <a:srcRect l="7026" t="10871" r="29742" b="31031"/>
          <a:stretch>
            <a:fillRect/>
          </a:stretch>
        </p:blipFill>
        <p:spPr>
          <a:xfrm>
            <a:off x="1692274" y="620712"/>
            <a:ext cx="6040439" cy="4530726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.png" descr="image.png"/>
          <p:cNvPicPr>
            <a:picLocks noChangeAspect="1"/>
          </p:cNvPicPr>
          <p:nvPr/>
        </p:nvPicPr>
        <p:blipFill>
          <a:blip r:embed="rId2"/>
          <a:srcRect t="87884" r="49803"/>
          <a:stretch>
            <a:fillRect/>
          </a:stretch>
        </p:blipFill>
        <p:spPr>
          <a:xfrm>
            <a:off x="4859337" y="5949950"/>
            <a:ext cx="4284663" cy="728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.png" descr="image.png"/>
          <p:cNvPicPr>
            <a:picLocks noChangeAspect="1"/>
          </p:cNvPicPr>
          <p:nvPr/>
        </p:nvPicPr>
        <p:blipFill>
          <a:blip r:embed="rId2"/>
          <a:srcRect l="49803" b="2009"/>
          <a:stretch>
            <a:fillRect/>
          </a:stretch>
        </p:blipFill>
        <p:spPr>
          <a:xfrm>
            <a:off x="539750" y="188912"/>
            <a:ext cx="4243388" cy="58324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ละครแนวเอพิค (Epic)"/>
          <p:cNvSpPr txBox="1">
            <a:spLocks noGrp="1"/>
          </p:cNvSpPr>
          <p:nvPr>
            <p:ph type="title" idx="4294967295"/>
          </p:nvPr>
        </p:nvSpPr>
        <p:spPr>
          <a:xfrm>
            <a:off x="639720" y="-61015"/>
            <a:ext cx="8153401" cy="1371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00">
                <a:solidFill>
                  <a:srgbClr val="FFFF00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ละครแนวเอพิค (Epic)</a:t>
            </a:r>
          </a:p>
        </p:txBody>
      </p:sp>
      <p:sp>
        <p:nvSpPr>
          <p:cNvPr id="204" name="แนวคิด…"/>
          <p:cNvSpPr txBox="1">
            <a:spLocks noGrp="1"/>
          </p:cNvSpPr>
          <p:nvPr>
            <p:ph type="body" idx="4294967295"/>
          </p:nvPr>
        </p:nvSpPr>
        <p:spPr>
          <a:xfrm>
            <a:off x="317240" y="1200316"/>
            <a:ext cx="8229601" cy="52578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30352" indent="-530352" defTabSz="795527">
              <a:lnSpc>
                <a:spcPct val="90000"/>
              </a:lnSpc>
              <a:defRPr sz="3132" b="1">
                <a:solidFill>
                  <a:srgbClr val="FF99FF"/>
                </a:solidFill>
                <a:effectLst>
                  <a:outerShdw blurRad="11049" dist="22098" dir="2700000" rotWithShape="0">
                    <a:srgbClr val="000000"/>
                  </a:outerShdw>
                </a:effectLst>
              </a:defRPr>
            </a:pPr>
            <a:r>
              <a:t>แนวคิด</a:t>
            </a:r>
          </a:p>
          <a:p>
            <a:pPr marL="530352" indent="-530352" defTabSz="795527">
              <a:lnSpc>
                <a:spcPct val="90000"/>
              </a:lnSpc>
              <a:spcBef>
                <a:spcPts val="600"/>
              </a:spcBef>
              <a:defRPr sz="2784" b="1">
                <a:effectLst>
                  <a:outerShdw blurRad="11049" dist="22098" dir="2700000" rotWithShape="0">
                    <a:srgbClr val="000000"/>
                  </a:outerShdw>
                </a:effectLst>
              </a:defRPr>
            </a:pPr>
            <a:r>
              <a:t>ถูกนำมาใช้โดยแบร์โทลท์ เบรช (Bertolt Brecht, 1898 - 1956) ชาวเยรมันผู้นิยมลัทธิมาร์ก  </a:t>
            </a:r>
          </a:p>
          <a:p>
            <a:pPr marL="530352" indent="-530352" defTabSz="795527">
              <a:lnSpc>
                <a:spcPct val="90000"/>
              </a:lnSpc>
              <a:spcBef>
                <a:spcPts val="600"/>
              </a:spcBef>
              <a:defRPr sz="2784" b="1">
                <a:effectLst>
                  <a:outerShdw blurRad="11049" dist="22098" dir="2700000" rotWithShape="0">
                    <a:srgbClr val="000000"/>
                  </a:outerShdw>
                </a:effectLst>
              </a:defRPr>
            </a:pPr>
            <a:r>
              <a:t>เขาคิดว่า ว่าละครไม่ควรสิ้นเปลืองเวลาไปกับสิ่งสมมติที่เพียงแต่จะกระตุ้นให้ผู้ชมเกิดความรู้สึกร่วมไปกับมันเพียงชั่วขณะแต่ไม่ได้เกิดมีการเปลี่ยนแปลงใดๆ </a:t>
            </a:r>
          </a:p>
          <a:p>
            <a:pPr marL="530352" indent="-530352" defTabSz="795527">
              <a:lnSpc>
                <a:spcPct val="90000"/>
              </a:lnSpc>
              <a:spcBef>
                <a:spcPts val="600"/>
              </a:spcBef>
              <a:defRPr sz="2784" b="1">
                <a:effectLst>
                  <a:outerShdw blurRad="11049" dist="22098" dir="2700000" rotWithShape="0">
                    <a:srgbClr val="000000"/>
                  </a:outerShdw>
                </a:effectLst>
              </a:defRPr>
            </a:pPr>
            <a:r>
              <a:t>ละครอีพิคมุ่งเน้นที่จะนำเสนอละครเพื่อกระตุ้นความสำนึกทางสังคมแก่ผู้ชม  และเห็นว่าละครควรจะมีหน้าที่ในการเปลี่ยนแปลงโลกให้ดีขึ้น ด้วยเหตุนี้ละครอีพิคจึงมักถูกจัดอยู่ในประเภท </a:t>
            </a:r>
            <a:r>
              <a:rPr>
                <a:solidFill>
                  <a:srgbClr val="EBF25A"/>
                </a:solidFill>
              </a:rPr>
              <a:t>“ละครเพื่อสังคม” (Theatre for Social Action)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ละครแนวเอพิค (Epic)"/>
          <p:cNvSpPr txBox="1">
            <a:spLocks noGrp="1"/>
          </p:cNvSpPr>
          <p:nvPr>
            <p:ph type="title" idx="4294967295"/>
          </p:nvPr>
        </p:nvSpPr>
        <p:spPr>
          <a:xfrm>
            <a:off x="503237" y="123177"/>
            <a:ext cx="8153401" cy="1371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00">
                <a:solidFill>
                  <a:srgbClr val="FFFF00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ละครแนวเอพิค (Epic)</a:t>
            </a:r>
          </a:p>
        </p:txBody>
      </p:sp>
      <p:sp>
        <p:nvSpPr>
          <p:cNvPr id="207" name="การนำเสนอ…"/>
          <p:cNvSpPr txBox="1">
            <a:spLocks noGrp="1"/>
          </p:cNvSpPr>
          <p:nvPr>
            <p:ph type="body" idx="4294967295"/>
          </p:nvPr>
        </p:nvSpPr>
        <p:spPr>
          <a:xfrm>
            <a:off x="465137" y="1410255"/>
            <a:ext cx="8229601" cy="49244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0890" indent="-270890" defTabSz="722376">
              <a:lnSpc>
                <a:spcPct val="90000"/>
              </a:lnSpc>
              <a:defRPr sz="3160" b="1">
                <a:solidFill>
                  <a:srgbClr val="FF99FF"/>
                </a:solidFill>
                <a:effectLst>
                  <a:outerShdw blurRad="10033" dist="20066" dir="2700000" rotWithShape="0">
                    <a:srgbClr val="000000"/>
                  </a:outerShdw>
                </a:effectLst>
              </a:defRPr>
            </a:pPr>
            <a:r>
              <a:t>การนำเสนอ</a:t>
            </a:r>
          </a:p>
          <a:p>
            <a:pPr marL="270890" indent="-270890" defTabSz="722376">
              <a:lnSpc>
                <a:spcPct val="90000"/>
              </a:lnSpc>
              <a:spcBef>
                <a:spcPts val="600"/>
              </a:spcBef>
              <a:defRPr sz="2844" b="1">
                <a:effectLst>
                  <a:outerShdw blurRad="10033" dist="20066" dir="2700000" rotWithShape="0">
                    <a:srgbClr val="000000"/>
                  </a:outerShdw>
                </a:effectLst>
              </a:defRPr>
            </a:pPr>
            <a:r>
              <a:t>คำว่า “อีพิค” (epic) มีความหมายว่า</a:t>
            </a:r>
            <a:r>
              <a:rPr>
                <a:solidFill>
                  <a:srgbClr val="EBF25A"/>
                </a:solidFill>
              </a:rPr>
              <a:t>มหากาพย์</a:t>
            </a:r>
            <a:r>
              <a:t>  เบรชท์เลือกที่จะใช้คำนี้เพื่อแบ่งแยกงานของเขาออกจากละครตามแบบแผนโดยทั่วไป ตามแบบฉบับของอริสโตเติล (ที่เชื่อว่าละครเป็นการจำลองภาพความจริง / ต้องการให้ผู้ชมมีอารมณ์ร่วม)</a:t>
            </a:r>
          </a:p>
          <a:p>
            <a:pPr marL="270890" indent="-270890" defTabSz="722376">
              <a:lnSpc>
                <a:spcPct val="90000"/>
              </a:lnSpc>
              <a:spcBef>
                <a:spcPts val="600"/>
              </a:spcBef>
              <a:defRPr sz="2844" b="1">
                <a:effectLst>
                  <a:outerShdw blurRad="10033" dist="20066" dir="2700000" rotWithShape="0">
                    <a:srgbClr val="000000"/>
                  </a:outerShdw>
                </a:effectLst>
              </a:defRPr>
            </a:pPr>
            <a:r>
              <a:t>เบรชท์ไม่ต้องการให้คนดูมีอารมณ์ร่วมกับละครมากเกินไป  เขาเลือกใช้วิธีการนำเสนอละครโดยไม่คำนึงถึงความเป็นจริงแบบเป็นกลาง  แต่จะใช้วิธีการทำให้คนดู</a:t>
            </a:r>
            <a:r>
              <a:rPr>
                <a:solidFill>
                  <a:srgbClr val="EBF25A"/>
                </a:solidFill>
              </a:rPr>
              <a:t>รู้สึกถอยห่าง (alienation)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บริบททางสังคมและวัฒนธรรมตะวันตกในช่วงศตวรรษที่ 20 (อารยธรรมตะวันตก p.238 - 248)"/>
          <p:cNvSpPr txBox="1">
            <a:spLocks noGrp="1"/>
          </p:cNvSpPr>
          <p:nvPr>
            <p:ph type="title" idx="4294967295"/>
          </p:nvPr>
        </p:nvSpPr>
        <p:spPr>
          <a:xfrm>
            <a:off x="250825" y="476250"/>
            <a:ext cx="8686800" cy="1008063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94944">
              <a:defRPr sz="2736" b="1">
                <a:solidFill>
                  <a:srgbClr val="FF99FF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</a:defRPr>
            </a:pPr>
            <a:r>
              <a:t>บริบททางสังคมและวัฒนธรรมตะวันตกในช่วงศตวรรษที่ 20</a:t>
            </a:r>
            <a:br/>
            <a:r>
              <a:rPr sz="2432" b="0"/>
              <a:t>(อารยธรรมตะวันตก p.238 - 248)</a:t>
            </a:r>
          </a:p>
        </p:txBody>
      </p:sp>
      <p:sp>
        <p:nvSpPr>
          <p:cNvPr id="65" name="เกิด สงครามโลกครั้งที่ 1 และครั้งที่ 2 (ค.ศ. 1914 – 1918  และ 1939 - 1945) – หลังสงครามโลก  มนุษย์เริ่มรู้สึกไม่พอใจกับความคิดวัตถุนิยม (Materialism)  และเริ่มหันมาหาสิ่งที่จะตอบสนองความต้องการทางจิตใจ"/>
          <p:cNvSpPr txBox="1">
            <a:spLocks noGrp="1"/>
          </p:cNvSpPr>
          <p:nvPr>
            <p:ph type="body" idx="4294967295"/>
          </p:nvPr>
        </p:nvSpPr>
        <p:spPr>
          <a:xfrm>
            <a:off x="479425" y="2018264"/>
            <a:ext cx="8229600" cy="388778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0604" indent="-260604" defTabSz="694944">
              <a:spcBef>
                <a:spcPts val="800"/>
              </a:spcBef>
              <a:defRPr sz="3648" u="sng">
                <a:effectLst>
                  <a:outerShdw blurRad="9652" dist="19304" dir="2700000" rotWithShape="0">
                    <a:srgbClr val="000000"/>
                  </a:outerShdw>
                </a:effectLst>
              </a:defRPr>
            </a:pPr>
            <a:r>
              <a:t>เกิด สงครามโลกครั้งที่ 1 และครั้งที่ 2</a:t>
            </a:r>
            <a:r>
              <a:rPr u="none"/>
              <a:t> (ค.ศ. 1914 – 1918  และ 1939 - 1945) – หลังสงครามโลก  มนุษย์เริ่มรู้สึกไม่พอใจกับความคิดวัตถุนิยม (Materialism)  และเริ่มหันมาหาสิ่งที่จะตอบสนองความต้องการทางจิตใจ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1" animBg="1" advAuto="0"/>
      <p:bldP spid="65" grpId="2" build="p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ละครแนวเอพิค (Epic)"/>
          <p:cNvSpPr txBox="1">
            <a:spLocks noGrp="1"/>
          </p:cNvSpPr>
          <p:nvPr>
            <p:ph type="title" idx="4294967295"/>
          </p:nvPr>
        </p:nvSpPr>
        <p:spPr>
          <a:xfrm>
            <a:off x="495300" y="223147"/>
            <a:ext cx="8153400" cy="1371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00">
                <a:solidFill>
                  <a:srgbClr val="FFFF00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ละครแนวเอพิค (Epic)</a:t>
            </a:r>
          </a:p>
        </p:txBody>
      </p:sp>
      <p:sp>
        <p:nvSpPr>
          <p:cNvPr id="210" name="การนำเสนอ…"/>
          <p:cNvSpPr txBox="1">
            <a:spLocks noGrp="1"/>
          </p:cNvSpPr>
          <p:nvPr>
            <p:ph type="body" idx="4294967295"/>
          </p:nvPr>
        </p:nvSpPr>
        <p:spPr>
          <a:xfrm>
            <a:off x="457200" y="1600199"/>
            <a:ext cx="8229600" cy="49244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1177" indent="-281177" defTabSz="749808">
              <a:defRPr sz="3280" b="1">
                <a:solidFill>
                  <a:srgbClr val="FF99FF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การนำเสนอ</a:t>
            </a:r>
          </a:p>
          <a:p>
            <a:pPr marL="281177" indent="-281177" defTabSz="749808">
              <a:spcBef>
                <a:spcPts val="600"/>
              </a:spcBef>
              <a:defRPr sz="2624" b="1"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มีการใช้เทคนิคต่างๆ  เพื่อคอยปลุกให้คนดูตื่นจากภวังค์ เช่น</a:t>
            </a:r>
          </a:p>
          <a:p>
            <a:pPr marL="609219" lvl="1" indent="-234315" defTabSz="749808">
              <a:spcBef>
                <a:spcPts val="0"/>
              </a:spcBef>
              <a:buClr>
                <a:srgbClr val="F2AA68"/>
              </a:buClr>
              <a:defRPr sz="2296" b="1"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การจัดฉากที่ไม่สมบูรณ์ / ฉายภาพประกอบ </a:t>
            </a:r>
          </a:p>
          <a:p>
            <a:pPr marL="609219" lvl="1" indent="-234315" defTabSz="749808">
              <a:spcBef>
                <a:spcPts val="0"/>
              </a:spcBef>
              <a:buClr>
                <a:srgbClr val="F2AA68"/>
              </a:buClr>
              <a:defRPr sz="2296" b="1"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ให้มีคนเล่าเรื่อง /  การใส่หน้ากาก  </a:t>
            </a:r>
          </a:p>
          <a:p>
            <a:pPr marL="609219" lvl="1" indent="-234315" defTabSz="749808">
              <a:spcBef>
                <a:spcPts val="0"/>
              </a:spcBef>
              <a:buClr>
                <a:srgbClr val="F2AA68"/>
              </a:buClr>
              <a:defRPr sz="2296" b="1"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การใช้ดนตรีที่ไม่เข้ากันกับเรื่อง / บทพูดที่ขัดแย้งในตัวเอง ฯลฯ</a:t>
            </a:r>
            <a:endParaRPr b="0">
              <a:latin typeface="Tahoma Bold"/>
              <a:ea typeface="Tahoma Bold"/>
              <a:cs typeface="Tahoma Bold"/>
              <a:sym typeface="Tahoma Bold"/>
            </a:endParaRPr>
          </a:p>
          <a:p>
            <a:pPr marL="281177" indent="-281177" defTabSz="749808">
              <a:spcBef>
                <a:spcPts val="600"/>
              </a:spcBef>
              <a:defRPr sz="2624" b="1"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โดยมีจุดมุ่งหมายให้คนดูใช้ความคิดมากกว่ามีอารมณ์ร่วม  </a:t>
            </a:r>
          </a:p>
          <a:p>
            <a:pPr marL="281177" indent="-281177" defTabSz="749808">
              <a:spcBef>
                <a:spcPts val="600"/>
              </a:spcBef>
              <a:defRPr sz="2624" b="1"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อีพิคจะมีเป้าหมายที่จะสั่งสอนคนในสังคม  ละครในแนวนี้ยังคงพยายามสร้างความเพลิดเพลินให้แก่ผู้ชมอีกด้วย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ละครแนวเอพิค (Epic)"/>
          <p:cNvSpPr txBox="1">
            <a:spLocks noGrp="1"/>
          </p:cNvSpPr>
          <p:nvPr>
            <p:ph type="title" idx="4294967295"/>
          </p:nvPr>
        </p:nvSpPr>
        <p:spPr>
          <a:xfrm>
            <a:off x="503237" y="213150"/>
            <a:ext cx="8153401" cy="1371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00">
                <a:solidFill>
                  <a:srgbClr val="FFFF00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ละครแนวเอพิค (Epic)</a:t>
            </a:r>
          </a:p>
        </p:txBody>
      </p:sp>
      <p:sp>
        <p:nvSpPr>
          <p:cNvPr id="213" name="นักเขียนและบทละครที่สำคัญ…"/>
          <p:cNvSpPr txBox="1">
            <a:spLocks noGrp="1"/>
          </p:cNvSpPr>
          <p:nvPr>
            <p:ph type="body" idx="4294967295"/>
          </p:nvPr>
        </p:nvSpPr>
        <p:spPr>
          <a:xfrm>
            <a:off x="457200" y="1600199"/>
            <a:ext cx="8229600" cy="49244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defTabSz="731520">
              <a:lnSpc>
                <a:spcPct val="90000"/>
              </a:lnSpc>
              <a:spcBef>
                <a:spcPts val="600"/>
              </a:spcBef>
              <a:defRPr sz="2880" b="1">
                <a:solidFill>
                  <a:srgbClr val="FF99FF"/>
                </a:solidFill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r>
              <a:t>นักเขียนและบทละครที่สำคัญ</a:t>
            </a:r>
          </a:p>
          <a:p>
            <a:pPr marL="274320" indent="-274320" defTabSz="731520">
              <a:lnSpc>
                <a:spcPct val="90000"/>
              </a:lnSpc>
              <a:spcBef>
                <a:spcPts val="600"/>
              </a:spcBef>
              <a:defRPr sz="2880" b="1">
                <a:solidFill>
                  <a:srgbClr val="EBF25A"/>
                </a:solidFill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r>
              <a:t>แบร์โทลท์  เบรชท์</a:t>
            </a:r>
            <a:r>
              <a:rPr>
                <a:solidFill>
                  <a:srgbClr val="FFFFFF"/>
                </a:solidFill>
              </a:rPr>
              <a:t>  (Bertolt  Brecht  ค.ศ. 1898 – 1956)  ชาวเยอรมัน  เป็นนักการละครที่มีบทบาทสำคัญมากที่สุดคนหนึ่งในการละครปัจจุบัน  บทละครที่เป็นที่รู้จักแพร่หลาย  เช่น  แม่เคอเรจ  (Mother  Courage) , คนดีที่เสฉวน  (The  Good  Woman  of  Setzuan) , โอเปราราคาสามเพนนี  (The  Three – Pennny  Opera)  ซึ่งแสดงแนวความคิดทางสังคมต่าง ๆ ทัศนะ  และมีจุดมุ่งหมายจะกระตุ้นให้เกิดการปฏิรูปบางอย่างในสังคม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.png" descr="image.png"/>
          <p:cNvPicPr>
            <a:picLocks noChangeAspect="1"/>
          </p:cNvPicPr>
          <p:nvPr/>
        </p:nvPicPr>
        <p:blipFill>
          <a:blip r:embed="rId2"/>
          <a:srcRect l="6408" t="2207" r="8584" b="34198"/>
          <a:stretch>
            <a:fillRect/>
          </a:stretch>
        </p:blipFill>
        <p:spPr>
          <a:xfrm>
            <a:off x="250825" y="476250"/>
            <a:ext cx="4351338" cy="5616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.png" descr="image.png"/>
          <p:cNvPicPr>
            <a:picLocks noChangeAspect="1"/>
          </p:cNvPicPr>
          <p:nvPr/>
        </p:nvPicPr>
        <p:blipFill>
          <a:blip r:embed="rId2"/>
          <a:srcRect l="3675" t="66661" r="10052" b="4991"/>
          <a:stretch>
            <a:fillRect/>
          </a:stretch>
        </p:blipFill>
        <p:spPr>
          <a:xfrm>
            <a:off x="4716462" y="3789362"/>
            <a:ext cx="4248151" cy="2408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ภาพการแสดงละครแนวอีพิค ของ เบรชท์  เรื่อง Mother Courage and her Children"/>
          <p:cNvSpPr txBox="1">
            <a:spLocks noGrp="1"/>
          </p:cNvSpPr>
          <p:nvPr>
            <p:ph type="title" idx="4294967295"/>
          </p:nvPr>
        </p:nvSpPr>
        <p:spPr>
          <a:xfrm>
            <a:off x="755650" y="5300662"/>
            <a:ext cx="7772400" cy="12954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800" b="1"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ภาพการแสดงละครแนวอีพิค ของ เบรชท์ </a:t>
            </a:r>
            <a:br/>
            <a:r>
              <a:t>เรื่อง </a:t>
            </a:r>
            <a:r>
              <a:rPr i="1" u="sng">
                <a:solidFill>
                  <a:srgbClr val="EBF25A"/>
                </a:solidFill>
                <a:uFill>
                  <a:solidFill>
                    <a:srgbClr val="EBF25A"/>
                  </a:solidFill>
                </a:uFill>
                <a:hlinkClick r:id="rId2"/>
              </a:rPr>
              <a:t>Mother Courage and her Children</a:t>
            </a:r>
          </a:p>
        </p:txBody>
      </p:sp>
      <p:pic>
        <p:nvPicPr>
          <p:cNvPr id="219" name="mother courage2" descr="mother courage2"/>
          <p:cNvPicPr>
            <a:picLocks noChangeAspect="1"/>
          </p:cNvPicPr>
          <p:nvPr/>
        </p:nvPicPr>
        <p:blipFill>
          <a:blip r:embed="rId3"/>
          <a:srcRect l="2999" t="9228" r="2499" b="7377"/>
          <a:stretch>
            <a:fillRect/>
          </a:stretch>
        </p:blipFill>
        <p:spPr>
          <a:xfrm>
            <a:off x="971549" y="476250"/>
            <a:ext cx="6988176" cy="4530726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476250"/>
            <a:ext cx="3752851" cy="5400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537" y="692150"/>
            <a:ext cx="4362451" cy="5473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ละครแนวแอบเสิร์ด (Absurd)"/>
          <p:cNvSpPr txBox="1">
            <a:spLocks noGrp="1"/>
          </p:cNvSpPr>
          <p:nvPr>
            <p:ph type="title" idx="4294967295"/>
          </p:nvPr>
        </p:nvSpPr>
        <p:spPr>
          <a:xfrm>
            <a:off x="368921" y="141080"/>
            <a:ext cx="8153401" cy="1371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00">
                <a:solidFill>
                  <a:srgbClr val="FFFF00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ละครแนวแอบเสิร์ด (Absurd)</a:t>
            </a:r>
          </a:p>
        </p:txBody>
      </p:sp>
      <p:sp>
        <p:nvSpPr>
          <p:cNvPr id="56" name="แนวคิด…"/>
          <p:cNvSpPr txBox="1">
            <a:spLocks noGrp="1"/>
          </p:cNvSpPr>
          <p:nvPr>
            <p:ph type="body" idx="4294967295"/>
          </p:nvPr>
        </p:nvSpPr>
        <p:spPr>
          <a:xfrm>
            <a:off x="465137" y="1711048"/>
            <a:ext cx="8229601" cy="446405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1465" indent="-291465" defTabSz="777240">
              <a:lnSpc>
                <a:spcPct val="90000"/>
              </a:lnSpc>
              <a:defRPr sz="3060" b="1">
                <a:solidFill>
                  <a:srgbClr val="FF99FF"/>
                </a:solidFill>
                <a:effectLst>
                  <a:outerShdw blurRad="10795" dist="21590" dir="2700000" rotWithShape="0">
                    <a:srgbClr val="000000"/>
                  </a:outerShdw>
                </a:effectLst>
              </a:defRPr>
            </a:pPr>
            <a:r>
              <a:t>แนวคิด</a:t>
            </a:r>
          </a:p>
          <a:p>
            <a:pPr marL="291465" indent="-291465" defTabSz="777240">
              <a:spcBef>
                <a:spcPts val="600"/>
              </a:spcBef>
              <a:defRPr sz="2720" b="1">
                <a:effectLst>
                  <a:outerShdw blurRad="10795" dist="21590" dir="2700000" rotWithShape="0">
                    <a:srgbClr val="000000"/>
                  </a:outerShdw>
                </a:effectLst>
              </a:defRPr>
            </a:pPr>
            <a:r>
              <a:t>ได้รับอิทธิพลทาง ความคิดจาก</a:t>
            </a:r>
            <a:r>
              <a:rPr>
                <a:solidFill>
                  <a:srgbClr val="FFFF00"/>
                </a:solidFill>
              </a:rPr>
              <a:t>ปรัชญาแบบอัตถิภาวะนิยม</a:t>
            </a:r>
            <a:r>
              <a:t>  หรือ </a:t>
            </a:r>
            <a:r>
              <a:rPr>
                <a:solidFill>
                  <a:srgbClr val="FFFF00"/>
                </a:solidFill>
              </a:rPr>
              <a:t>เอ็กซิสเต็นเชียลิสม์ (Existentialism)</a:t>
            </a:r>
            <a:r>
              <a:t> (ศ.20) ลัทธินี้มีความเชื่อว่าไม่มีคุณธรรมหรือแบบแผนใดๆ ที่ตายตัวอยู่ในโลกนี้  ทุกสิ่งทุกอย่างล้วนเกิดจากมนุษย์กำหนดขึ้น รวมถึงแนวความคิดและค่านิยมต่างๆ ของสังคม  ดังนั้นทุกคนจะต้องแสวงหาค่านิยมของตัวเอง  กำหนดชีวิตของตัวเองมากกว่า จะตกอยู่ใต้อาณัติของสภาวะแวดล้อมหรือผู้อื่นใด  แม้กระทั่งพระเจ้า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ละครแนวแอบเสิร์ด (Absurd)"/>
          <p:cNvSpPr txBox="1">
            <a:spLocks noGrp="1"/>
          </p:cNvSpPr>
          <p:nvPr>
            <p:ph type="title" idx="4294967295"/>
          </p:nvPr>
        </p:nvSpPr>
        <p:spPr>
          <a:xfrm>
            <a:off x="424069" y="145083"/>
            <a:ext cx="8153401" cy="1371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00">
                <a:solidFill>
                  <a:srgbClr val="FFFF00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ละครแนวแอบเสิร์ด (Absurd)</a:t>
            </a:r>
          </a:p>
        </p:txBody>
      </p:sp>
      <p:sp>
        <p:nvSpPr>
          <p:cNvPr id="59" name="แนวคิด ปรัชญาแบบอัตถิภาวะนิยม นำมาโดย…"/>
          <p:cNvSpPr txBox="1">
            <a:spLocks noGrp="1"/>
          </p:cNvSpPr>
          <p:nvPr>
            <p:ph type="body" idx="4294967295"/>
          </p:nvPr>
        </p:nvSpPr>
        <p:spPr>
          <a:xfrm>
            <a:off x="323850" y="1600199"/>
            <a:ext cx="8569325" cy="49244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0890" indent="-270890" defTabSz="722376">
              <a:lnSpc>
                <a:spcPct val="90000"/>
              </a:lnSpc>
              <a:spcBef>
                <a:spcPts val="600"/>
              </a:spcBef>
              <a:defRPr sz="2844" b="1">
                <a:solidFill>
                  <a:srgbClr val="FF99FF"/>
                </a:solidFill>
                <a:effectLst>
                  <a:outerShdw blurRad="10033" dist="20066" dir="2700000" rotWithShape="0">
                    <a:srgbClr val="000000"/>
                  </a:outerShdw>
                </a:effectLst>
              </a:defRPr>
            </a:pPr>
            <a:r>
              <a:t>แนวคิด </a:t>
            </a:r>
            <a:r>
              <a:rPr sz="2528">
                <a:solidFill>
                  <a:srgbClr val="FFFF00"/>
                </a:solidFill>
              </a:rPr>
              <a:t>ปรัชญาแบบอัตถิภาวะนิยม</a:t>
            </a:r>
            <a:r>
              <a:rPr sz="2528">
                <a:solidFill>
                  <a:srgbClr val="FFFFFF"/>
                </a:solidFill>
              </a:rPr>
              <a:t> นำมาโดย</a:t>
            </a:r>
          </a:p>
          <a:p>
            <a:pPr marL="270890" indent="-270890" defTabSz="722376">
              <a:lnSpc>
                <a:spcPct val="90000"/>
              </a:lnSpc>
              <a:spcBef>
                <a:spcPts val="600"/>
              </a:spcBef>
              <a:defRPr sz="2844" b="1">
                <a:effectLst>
                  <a:outerShdw blurRad="10033" dist="20066" dir="2700000" rotWithShape="0">
                    <a:srgbClr val="000000"/>
                  </a:outerShdw>
                </a:effectLst>
              </a:defRPr>
            </a:pPr>
            <a:r>
              <a:t>จากแนวคิดของ </a:t>
            </a:r>
            <a:r>
              <a:rPr>
                <a:solidFill>
                  <a:srgbClr val="FFFF00"/>
                </a:solidFill>
              </a:rPr>
              <a:t>ชอง ปอล ซาร์ต</a:t>
            </a:r>
            <a:r>
              <a:t> -- </a:t>
            </a:r>
            <a:r>
              <a:rPr sz="2528"/>
              <a:t>มนุษย์แต่ละคนมีตัวตนอยู่ เป็นปัจเจกบุคคล ภายในจักรวาลอันไร้ความมุ่งหมาย และว่าเขาจะต้องทัดทานขัดขืนต่อสภาพแวดล้อม ที่เป็นปฏิปักษ์ต่อเขา ด้วยการใช้พลังใจอันเป็นอิสระของเขา</a:t>
            </a:r>
            <a:r>
              <a:rPr sz="2528" b="0"/>
              <a:t> </a:t>
            </a:r>
          </a:p>
          <a:p>
            <a:pPr marL="0" indent="0" defTabSz="722376">
              <a:lnSpc>
                <a:spcPct val="90000"/>
              </a:lnSpc>
              <a:spcBef>
                <a:spcPts val="600"/>
              </a:spcBef>
              <a:buClrTx/>
              <a:buSzTx/>
              <a:buNone/>
              <a:defRPr sz="2844" b="1">
                <a:effectLst>
                  <a:outerShdw blurRad="10033" dist="20066" dir="2700000" rotWithShape="0">
                    <a:srgbClr val="000000"/>
                  </a:outerShdw>
                </a:effectLst>
              </a:defRPr>
            </a:pPr>
            <a:endParaRPr sz="2528" b="0"/>
          </a:p>
          <a:p>
            <a:pPr marL="270890" indent="-270890" defTabSz="722376">
              <a:lnSpc>
                <a:spcPct val="90000"/>
              </a:lnSpc>
              <a:spcBef>
                <a:spcPts val="600"/>
              </a:spcBef>
              <a:defRPr sz="2528" b="1">
                <a:effectLst>
                  <a:outerShdw blurRad="10033" dist="20066" dir="2700000" rotWithShape="0">
                    <a:srgbClr val="000000"/>
                  </a:outerShdw>
                </a:effectLst>
              </a:defRPr>
            </a:pPr>
            <a:r>
              <a:t>จากแนวคิดของ </a:t>
            </a:r>
            <a:r>
              <a:rPr>
                <a:solidFill>
                  <a:srgbClr val="FFFF00"/>
                </a:solidFill>
              </a:rPr>
              <a:t>อัลแบร์ การ์มู</a:t>
            </a:r>
            <a:r>
              <a:t> –</a:t>
            </a:r>
            <a:r>
              <a:rPr b="0"/>
              <a:t> ผู้มองว่าโลกใบนี้มีสภาพไร้เหตุผล (absurd) เขามองว่ามนุษย์พยายามแสวงหาความกระจ่างและความแน่นอนในโลก  ซึ่งไม่เคยหาเจอและไม่มีอยู่  (แต่มนุษย์ก็ยังแสวงหามาตลอด) เราไม่สามารถพบความกระจ่าง และเราก็ไม่สามารถทิ้งความใฝ่ฝันนี้ไปได้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ละครแนวแอบเสิร์ด (Absurd)"/>
          <p:cNvSpPr txBox="1">
            <a:spLocks noGrp="1"/>
          </p:cNvSpPr>
          <p:nvPr>
            <p:ph type="title" idx="4294967295"/>
          </p:nvPr>
        </p:nvSpPr>
        <p:spPr>
          <a:xfrm>
            <a:off x="495300" y="-69505"/>
            <a:ext cx="8153400" cy="1371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00">
                <a:solidFill>
                  <a:srgbClr val="FFFF00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ละครแนวแอบเสิร์ด (Absurd)</a:t>
            </a:r>
          </a:p>
        </p:txBody>
      </p:sp>
      <p:sp>
        <p:nvSpPr>
          <p:cNvPr id="62" name="แนวคิด…"/>
          <p:cNvSpPr txBox="1">
            <a:spLocks noGrp="1"/>
          </p:cNvSpPr>
          <p:nvPr>
            <p:ph type="body" idx="4294967295"/>
          </p:nvPr>
        </p:nvSpPr>
        <p:spPr>
          <a:xfrm>
            <a:off x="457200" y="1154457"/>
            <a:ext cx="8229600" cy="49244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defTabSz="731520">
              <a:lnSpc>
                <a:spcPct val="120000"/>
              </a:lnSpc>
              <a:spcBef>
                <a:spcPts val="600"/>
              </a:spcBef>
              <a:defRPr sz="2880" b="1">
                <a:solidFill>
                  <a:srgbClr val="FF99FF"/>
                </a:solidFill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r>
              <a:t>แนวคิด</a:t>
            </a:r>
          </a:p>
          <a:p>
            <a:pPr marL="274320" indent="-274320" defTabSz="731520">
              <a:lnSpc>
                <a:spcPct val="120000"/>
              </a:lnSpc>
              <a:spcBef>
                <a:spcPts val="500"/>
              </a:spcBef>
              <a:defRPr sz="2240" b="1"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r>
              <a:t>ได้รับอิทธิพลจากลัทธิ </a:t>
            </a:r>
            <a:r>
              <a:rPr>
                <a:solidFill>
                  <a:srgbClr val="FFFF00"/>
                </a:solidFill>
              </a:rPr>
              <a:t>ดาดา (Dada) – </a:t>
            </a:r>
            <a:r>
              <a:t>มองโลกแง่ร้าย / ทิ้งกรอบเก่า</a:t>
            </a:r>
          </a:p>
          <a:p>
            <a:pPr marL="274320" indent="-274320" defTabSz="731520">
              <a:lnSpc>
                <a:spcPct val="120000"/>
              </a:lnSpc>
              <a:spcBef>
                <a:spcPts val="600"/>
              </a:spcBef>
              <a:defRPr sz="2560" b="1"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r>
              <a:t>ได้รับอิทธิพลทางความคิดจาก นักเขียนบทละครชื่อ </a:t>
            </a:r>
            <a:r>
              <a:rPr sz="2240">
                <a:solidFill>
                  <a:srgbClr val="FFFF00"/>
                </a:solidFill>
              </a:rPr>
              <a:t>ลุยจิ พิแรนเดลโล</a:t>
            </a:r>
            <a:r>
              <a:rPr sz="2240" b="0"/>
              <a:t> </a:t>
            </a:r>
            <a:r>
              <a:t> (Luigi Pirandello)  </a:t>
            </a:r>
            <a:r>
              <a:rPr sz="2240">
                <a:solidFill>
                  <a:srgbClr val="FFFF00"/>
                </a:solidFill>
              </a:rPr>
              <a:t>“ละครด้านละคร”(“anti-theatre”)</a:t>
            </a:r>
            <a:r>
              <a:rPr sz="2240" b="0"/>
              <a:t> </a:t>
            </a:r>
            <a:endParaRPr sz="2240"/>
          </a:p>
          <a:p>
            <a:pPr marL="274320" indent="-274320" defTabSz="731520">
              <a:lnSpc>
                <a:spcPct val="120000"/>
              </a:lnSpc>
              <a:spcBef>
                <a:spcPts val="500"/>
              </a:spcBef>
              <a:defRPr sz="2240"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r>
              <a:t> และแนวคิดที่ว่าโลกนี้ไม่มีความ</a:t>
            </a:r>
            <a:r>
              <a:rPr>
                <a:solidFill>
                  <a:srgbClr val="FFFF00"/>
                </a:solidFill>
              </a:rPr>
              <a:t>จริงสัมบูรณ์ Absolute truth</a:t>
            </a:r>
          </a:p>
          <a:p>
            <a:pPr marL="594359" lvl="1" indent="-228600" defTabSz="731520">
              <a:lnSpc>
                <a:spcPct val="120000"/>
              </a:lnSpc>
              <a:spcBef>
                <a:spcPts val="0"/>
              </a:spcBef>
              <a:buClr>
                <a:srgbClr val="F2AA68"/>
              </a:buClr>
              <a:defRPr sz="1920">
                <a:solidFill>
                  <a:srgbClr val="FFFFCC"/>
                </a:solidFill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r>
              <a:t>องค์ประกอบทั่วๆไป นักเขียนบทละครเคยใช้กันมาถูกละเลยไปเสีย ไม่มีโครงเรื่อง ตัวละครปนเปอยู่ในความเป็นจริงและภาพลวงตา ในสิ่งที่มีจริงและสิ่งไม่มีจริง ในฐานะนักแสดงหรือในฐานะตัวละคร เกือบจะหาแก่นของเรื่องไม่ได้ </a:t>
            </a:r>
          </a:p>
          <a:p>
            <a:pPr marL="594359" lvl="1" indent="-228600" defTabSz="731520">
              <a:lnSpc>
                <a:spcPct val="120000"/>
              </a:lnSpc>
              <a:spcBef>
                <a:spcPts val="0"/>
              </a:spcBef>
              <a:buClr>
                <a:srgbClr val="F2AA68"/>
              </a:buClr>
              <a:defRPr sz="1920">
                <a:solidFill>
                  <a:srgbClr val="FFFFCC"/>
                </a:solidFill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r>
              <a:t>ผู้ชมถูกโน้มน้าว ปลุกให้ตื่นเต้น กลับมาดูละครซ้ำแล้วซ้ำเล่าเพื่อแสวงหาคำตอบของของความเป็นจริงและสัจธรรม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ละครแนวแอบเสิร์ด (Absurd)"/>
          <p:cNvSpPr txBox="1">
            <a:spLocks noGrp="1"/>
          </p:cNvSpPr>
          <p:nvPr>
            <p:ph type="title" idx="4294967295"/>
          </p:nvPr>
        </p:nvSpPr>
        <p:spPr>
          <a:xfrm>
            <a:off x="533400" y="473075"/>
            <a:ext cx="8153400" cy="137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00">
                <a:solidFill>
                  <a:srgbClr val="FFFF00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ละครแนวแอบเสิร์ด (Absurd)</a:t>
            </a:r>
          </a:p>
        </p:txBody>
      </p:sp>
      <p:sp>
        <p:nvSpPr>
          <p:cNvPr id="65" name="แนวคิด…"/>
          <p:cNvSpPr txBox="1">
            <a:spLocks noGrp="1"/>
          </p:cNvSpPr>
          <p:nvPr>
            <p:ph type="body" idx="4294967295"/>
          </p:nvPr>
        </p:nvSpPr>
        <p:spPr>
          <a:xfrm>
            <a:off x="457200" y="1600199"/>
            <a:ext cx="8229600" cy="49244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1177" indent="-281177" defTabSz="749808">
              <a:defRPr sz="2952" b="1">
                <a:solidFill>
                  <a:srgbClr val="FF99FF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แนวคิด </a:t>
            </a:r>
          </a:p>
          <a:p>
            <a:pPr marL="281177" indent="-281177" defTabSz="749808">
              <a:spcBef>
                <a:spcPts val="600"/>
              </a:spcBef>
              <a:defRPr sz="2624" b="1">
                <a:solidFill>
                  <a:srgbClr val="FFFF00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ยูจีน อีโอเนสโก (Eugene lonesco)</a:t>
            </a:r>
            <a:r>
              <a:rPr>
                <a:solidFill>
                  <a:srgbClr val="FFFFFF"/>
                </a:solidFill>
              </a:rPr>
              <a:t> นักเขียนบทละครแนว “แอบเสิร์ด” กล่าวถึงความหมายของคำว่า “แอบเสิร์ด” ไว้ดังนี้</a:t>
            </a:r>
          </a:p>
          <a:p>
            <a:pPr marL="281177" indent="-281177" defTabSz="749808">
              <a:spcBef>
                <a:spcPts val="600"/>
              </a:spcBef>
              <a:buSzTx/>
              <a:buFont typeface="Wingdings"/>
              <a:buNone/>
              <a:defRPr sz="2624" b="1"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     “สิ่งที่เราเรียกว่า “แอบเสิร์ด” คือ สิ่งที่ไร้จุดมุ่งหมาย เมื่อมนุษย์ถูกตัดขาดจากรากเหง้าดั้งเดิมซึ่งเป็นจุดมุ่งหมายของชีวิต อันได้แก่ความเชื่อถือทางศาสนา และเครื่องยึดเหนี่ยวทางจิตใจ มนุษย์ย่อมเกิดความว้าเหว่สับสน ไม่ว่าจะทำอะไรก็ดูเหมือนจะไร้ความหมาย ไม่มีเหตุผล และเปล่าประโยชน์”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.png" descr="image.png"/>
          <p:cNvPicPr>
            <a:picLocks noChangeAspect="1"/>
          </p:cNvPicPr>
          <p:nvPr/>
        </p:nvPicPr>
        <p:blipFill>
          <a:blip r:embed="rId2"/>
          <a:srcRect l="20957" t="66667"/>
          <a:stretch>
            <a:fillRect/>
          </a:stretch>
        </p:blipFill>
        <p:spPr>
          <a:xfrm>
            <a:off x="5435600" y="1557337"/>
            <a:ext cx="2987675" cy="2016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Untitled-14" descr="Untitled-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260350"/>
            <a:ext cx="4549775" cy="6192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บริบททางสังคมและวัฒนธรรมตะวันตกในช่วงศตวรรษที่ 20"/>
          <p:cNvSpPr txBox="1">
            <a:spLocks noGrp="1"/>
          </p:cNvSpPr>
          <p:nvPr>
            <p:ph type="title" idx="4294967295"/>
          </p:nvPr>
        </p:nvSpPr>
        <p:spPr>
          <a:xfrm>
            <a:off x="179387" y="260350"/>
            <a:ext cx="8686801" cy="779463"/>
          </a:xfrm>
          <a:prstGeom prst="rect">
            <a:avLst/>
          </a:prstGeom>
        </p:spPr>
        <p:txBody>
          <a:bodyPr>
            <a:normAutofit/>
          </a:bodyPr>
          <a:lstStyle>
            <a:lvl1pPr defTabSz="658368">
              <a:defRPr sz="2880" b="1">
                <a:solidFill>
                  <a:srgbClr val="FF99FF"/>
                </a:solidFill>
                <a:effectLst>
                  <a:outerShdw blurRad="9144" dist="18288" dir="2700000" rotWithShape="0">
                    <a:srgbClr val="000000"/>
                  </a:outerShdw>
                </a:effectLst>
              </a:defRPr>
            </a:lvl1pPr>
          </a:lstStyle>
          <a:p>
            <a:r>
              <a:t>บริบททางสังคมและวัฒนธรรมตะวันตกในช่วงศตวรรษที่ 20</a:t>
            </a:r>
          </a:p>
        </p:txBody>
      </p:sp>
      <p:sp>
        <p:nvSpPr>
          <p:cNvPr id="68" name="แนวคิดในการสร้างสรรค์ศิลปะซึ่งมีอิทธิพลต่อการละครในครึ่งแรกของศตวรรษที่ 20 (อารยธรรม p.238 - 248)…"/>
          <p:cNvSpPr txBox="1">
            <a:spLocks noGrp="1"/>
          </p:cNvSpPr>
          <p:nvPr>
            <p:ph type="body" idx="4294967295"/>
          </p:nvPr>
        </p:nvSpPr>
        <p:spPr>
          <a:xfrm>
            <a:off x="407987" y="1340643"/>
            <a:ext cx="8229601" cy="460851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704087">
              <a:buClrTx/>
              <a:buSzTx/>
              <a:buNone/>
              <a:defRPr sz="3080">
                <a:effectLst>
                  <a:outerShdw blurRad="9779" dist="19558" dir="2700000" rotWithShape="0">
                    <a:srgbClr val="000000"/>
                  </a:outerShdw>
                </a:effectLst>
              </a:defRPr>
            </a:pPr>
            <a:r>
              <a:t>แนวคิดในการสร้างสรรค์ศิลปะซึ่งมีอิทธิพลต่อการละครในครึ่งแรกของศตวรรษที่ 20 </a:t>
            </a:r>
            <a:r>
              <a:rPr>
                <a:solidFill>
                  <a:srgbClr val="FFFF00"/>
                </a:solidFill>
              </a:rPr>
              <a:t>(อารยธรรม p.238 - 248)</a:t>
            </a:r>
          </a:p>
          <a:p>
            <a:pPr marL="0" indent="0" defTabSz="704087">
              <a:buClrTx/>
              <a:buSzTx/>
              <a:buNone/>
              <a:defRPr sz="3080">
                <a:effectLst>
                  <a:outerShdw blurRad="9779" dist="19558" dir="2700000" rotWithShape="0">
                    <a:srgbClr val="000000"/>
                  </a:outerShdw>
                </a:effectLst>
              </a:defRPr>
            </a:pPr>
            <a:endParaRPr>
              <a:solidFill>
                <a:srgbClr val="FFFF00"/>
              </a:solidFill>
            </a:endParaRPr>
          </a:p>
          <a:p>
            <a:pPr marL="220027" lvl="1" indent="132016" defTabSz="704087">
              <a:spcBef>
                <a:spcPts val="0"/>
              </a:spcBef>
              <a:buSzTx/>
              <a:buFont typeface="Wingdings"/>
              <a:buNone/>
              <a:defRPr sz="3080">
                <a:effectLst>
                  <a:outerShdw blurRad="9779" dist="19558" dir="2700000" rotWithShape="0">
                    <a:srgbClr val="000000"/>
                  </a:outerShdw>
                </a:effectLst>
              </a:defRPr>
            </a:pPr>
            <a:r>
              <a:t>1. ต่อต้านเรียลิสม์ และแสวงหารูปแบบแปลกใหม่ </a:t>
            </a:r>
          </a:p>
          <a:p>
            <a:pPr marL="220027" lvl="1" indent="132016" defTabSz="704087">
              <a:spcBef>
                <a:spcPts val="0"/>
              </a:spcBef>
              <a:buSzTx/>
              <a:buFont typeface="Wingdings"/>
              <a:buNone/>
              <a:defRPr sz="3080">
                <a:solidFill>
                  <a:srgbClr val="FFFF00"/>
                </a:solidFill>
                <a:effectLst>
                  <a:outerShdw blurRad="9779" dist="19558" dir="2700000" rotWithShape="0">
                    <a:srgbClr val="000000"/>
                  </a:outerShdw>
                </a:effectLst>
              </a:defRPr>
            </a:pPr>
            <a:r>
              <a:t>	(ทัศนศิลป์ : Expressionism      Abstract / Cubism)</a:t>
            </a:r>
          </a:p>
          <a:p>
            <a:pPr marL="220027" lvl="1" indent="132016" defTabSz="704087">
              <a:spcBef>
                <a:spcPts val="0"/>
              </a:spcBef>
              <a:buSzTx/>
              <a:buFont typeface="Wingdings"/>
              <a:buNone/>
              <a:defRPr sz="3080">
                <a:solidFill>
                  <a:srgbClr val="FFFF00"/>
                </a:solidFill>
                <a:effectLst>
                  <a:outerShdw blurRad="9779" dist="19558" dir="2700000" rotWithShape="0">
                    <a:srgbClr val="000000"/>
                  </a:outerShdw>
                </a:effectLst>
              </a:defRPr>
            </a:pPr>
            <a:r>
              <a:t>   (วรรณกรรม : Impressionism / Expressionism )</a:t>
            </a:r>
          </a:p>
        </p:txBody>
      </p:sp>
      <p:sp>
        <p:nvSpPr>
          <p:cNvPr id="69" name="Line"/>
          <p:cNvSpPr/>
          <p:nvPr/>
        </p:nvSpPr>
        <p:spPr>
          <a:xfrm>
            <a:off x="5673172" y="4360517"/>
            <a:ext cx="358776" cy="1"/>
          </a:xfrm>
          <a:prstGeom prst="line">
            <a:avLst/>
          </a:prstGeom>
          <a:ln w="57150">
            <a:solidFill>
              <a:srgbClr val="00FF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1" animBg="1" advAuto="0"/>
      <p:bldP spid="68" grpId="2" build="p" animBg="1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ละครแนวแอบเสิร์ด (Absurd)"/>
          <p:cNvSpPr txBox="1">
            <a:spLocks noGrp="1"/>
          </p:cNvSpPr>
          <p:nvPr>
            <p:ph type="title" idx="4294967295"/>
          </p:nvPr>
        </p:nvSpPr>
        <p:spPr>
          <a:xfrm>
            <a:off x="533400" y="473075"/>
            <a:ext cx="8153400" cy="137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00">
                <a:solidFill>
                  <a:srgbClr val="FFFF00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ละครแนวแอบเสิร์ด (Absurd)</a:t>
            </a:r>
          </a:p>
        </p:txBody>
      </p:sp>
      <p:sp>
        <p:nvSpPr>
          <p:cNvPr id="71" name="แนวคิด  (สรุป)…"/>
          <p:cNvSpPr txBox="1">
            <a:spLocks noGrp="1"/>
          </p:cNvSpPr>
          <p:nvPr>
            <p:ph type="body" idx="4294967295"/>
          </p:nvPr>
        </p:nvSpPr>
        <p:spPr>
          <a:xfrm>
            <a:off x="457200" y="1600199"/>
            <a:ext cx="8229600" cy="49244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defTabSz="731520">
              <a:lnSpc>
                <a:spcPct val="90000"/>
              </a:lnSpc>
              <a:spcBef>
                <a:spcPts val="600"/>
              </a:spcBef>
              <a:defRPr sz="2560" b="1">
                <a:solidFill>
                  <a:srgbClr val="FF99FF"/>
                </a:solidFill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r>
              <a:t>แนวคิด  (สรุป)</a:t>
            </a:r>
          </a:p>
          <a:p>
            <a:pPr marL="274320" indent="-274320" defTabSz="731520">
              <a:lnSpc>
                <a:spcPct val="90000"/>
              </a:lnSpc>
              <a:spcBef>
                <a:spcPts val="600"/>
              </a:spcBef>
              <a:defRPr sz="2880" b="1"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r>
              <a:t>คำว่า </a:t>
            </a:r>
            <a:r>
              <a:rPr>
                <a:solidFill>
                  <a:srgbClr val="FFFF00"/>
                </a:solidFill>
              </a:rPr>
              <a:t>“แอบเสิร์ด” (absurd)</a:t>
            </a:r>
            <a:r>
              <a:t>  หมายถึงความเหลวไหล ไร้สาระ  </a:t>
            </a:r>
          </a:p>
          <a:p>
            <a:pPr marL="274320" indent="-274320" defTabSz="731520">
              <a:lnSpc>
                <a:spcPct val="90000"/>
              </a:lnSpc>
              <a:spcBef>
                <a:spcPts val="600"/>
              </a:spcBef>
              <a:defRPr sz="2880" b="1"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r>
              <a:t>กลุ่ม แอบเสิร์ดมีความเชื่อหลักว่า ชีวิตไม่มีเหตุผล ไม่มีความหมาย ไม่มีสิ่งใดที่มีความหมายในโลกนี้</a:t>
            </a:r>
          </a:p>
          <a:p>
            <a:pPr marL="274320" indent="-274320" defTabSz="731520">
              <a:lnSpc>
                <a:spcPct val="90000"/>
              </a:lnSpc>
              <a:spcBef>
                <a:spcPts val="600"/>
              </a:spcBef>
              <a:buSzTx/>
              <a:buFont typeface="Wingdings"/>
              <a:buNone/>
              <a:defRPr sz="2880" b="1"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endParaRPr/>
          </a:p>
          <a:p>
            <a:pPr marL="274320" indent="-274320" defTabSz="731520">
              <a:lnSpc>
                <a:spcPct val="90000"/>
              </a:lnSpc>
              <a:spcBef>
                <a:spcPts val="500"/>
              </a:spcBef>
              <a:defRPr sz="2240" b="1">
                <a:solidFill>
                  <a:srgbClr val="EBF25A"/>
                </a:solidFill>
                <a:effectLst>
                  <a:outerShdw blurRad="10160" dist="20320" dir="2700000" rotWithShape="0">
                    <a:srgbClr val="000000"/>
                  </a:outerShdw>
                </a:effectLst>
              </a:defRPr>
            </a:pPr>
            <a:r>
              <a:t>(จริงๆ ความรู้สึกเช่นนี้มีมานาน ตั้งแต่มนุษย์เริ่มเจริญทางวัตถุอย่างจริงจังแล้ว  -- คริสโตเฟอร์ มาร์โลว์ ก็ได้บรรยายถึงความทุกข์ของมนุษย์ ที่เกิดจากความขัดแย้งระหว่างความเชื่อในพระเจ้าและความทะเยอทะยานที่จะแสวงหาความก้าวหน้าทางวิชาการ อำนาจ วัตถุ เงินตรา  ในบทละครอมตะเรื่อง ดอกเตอร์ เฟาส์ตัส (Dr. Faustus) 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ละครแนวแอบเสิร์ด (Absurd)"/>
          <p:cNvSpPr txBox="1">
            <a:spLocks noGrp="1"/>
          </p:cNvSpPr>
          <p:nvPr>
            <p:ph type="title" idx="4294967295"/>
          </p:nvPr>
        </p:nvSpPr>
        <p:spPr>
          <a:xfrm>
            <a:off x="539750" y="260350"/>
            <a:ext cx="8153400" cy="137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00">
                <a:solidFill>
                  <a:srgbClr val="FFFF00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ละครแนวแอบเสิร์ด (Absurd)</a:t>
            </a:r>
          </a:p>
        </p:txBody>
      </p:sp>
      <p:sp>
        <p:nvSpPr>
          <p:cNvPr id="74" name="การนำเสนอ…"/>
          <p:cNvSpPr txBox="1">
            <a:spLocks noGrp="1"/>
          </p:cNvSpPr>
          <p:nvPr>
            <p:ph type="body" idx="4294967295"/>
          </p:nvPr>
        </p:nvSpPr>
        <p:spPr>
          <a:xfrm>
            <a:off x="468312" y="1341437"/>
            <a:ext cx="8229601" cy="49244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0890" indent="-270890" defTabSz="722376">
              <a:lnSpc>
                <a:spcPct val="90000"/>
              </a:lnSpc>
              <a:spcBef>
                <a:spcPts val="600"/>
              </a:spcBef>
              <a:defRPr sz="2528" b="1">
                <a:solidFill>
                  <a:srgbClr val="FF99FF"/>
                </a:solidFill>
                <a:effectLst>
                  <a:outerShdw blurRad="10033" dist="20066" dir="2700000" rotWithShape="0">
                    <a:srgbClr val="000000"/>
                  </a:outerShdw>
                </a:effectLst>
              </a:defRPr>
            </a:pPr>
            <a:r>
              <a:t>การนำเสนอ</a:t>
            </a:r>
          </a:p>
          <a:p>
            <a:pPr marL="270890" indent="-270890" defTabSz="722376">
              <a:lnSpc>
                <a:spcPct val="90000"/>
              </a:lnSpc>
              <a:spcBef>
                <a:spcPts val="600"/>
              </a:spcBef>
              <a:defRPr sz="2528" b="1">
                <a:effectLst>
                  <a:outerShdw blurRad="10033" dist="20066" dir="2700000" rotWithShape="0">
                    <a:srgbClr val="000000"/>
                  </a:outerShdw>
                </a:effectLst>
              </a:defRPr>
            </a:pPr>
            <a:r>
              <a:t>ลักษณะการเสนอเรื่องของละครแอบเสิร์ดก็จะแสดงออกถึงความคิดว่าโลกนี้ไร้สาระ และแก่นสาร </a:t>
            </a:r>
          </a:p>
          <a:p>
            <a:pPr marL="270890" indent="-270890" defTabSz="722376">
              <a:lnSpc>
                <a:spcPct val="90000"/>
              </a:lnSpc>
              <a:spcBef>
                <a:spcPts val="600"/>
              </a:spcBef>
              <a:defRPr sz="2528" b="1">
                <a:effectLst>
                  <a:outerShdw blurRad="10033" dist="20066" dir="2700000" rotWithShape="0">
                    <a:srgbClr val="000000"/>
                  </a:outerShdw>
                </a:effectLst>
              </a:defRPr>
            </a:pPr>
            <a:r>
              <a:t> </a:t>
            </a:r>
            <a:r>
              <a:rPr>
                <a:solidFill>
                  <a:srgbClr val="006600"/>
                </a:solidFill>
              </a:rPr>
              <a:t>โครงเรื่อง </a:t>
            </a:r>
            <a:r>
              <a:t>จะนำเสนอละครแบบไม่ปะติดปะต่อกัน  ขาดเหตุผลเชื่อมโยง  เน้นที่การขัดจังหวะ ความไม่ประสานกันของเรื่อง</a:t>
            </a:r>
          </a:p>
          <a:p>
            <a:pPr marL="270890" indent="-270890" defTabSz="722376">
              <a:lnSpc>
                <a:spcPct val="90000"/>
              </a:lnSpc>
              <a:spcBef>
                <a:spcPts val="600"/>
              </a:spcBef>
              <a:defRPr sz="2528" b="1">
                <a:solidFill>
                  <a:srgbClr val="006600"/>
                </a:solidFill>
                <a:effectLst>
                  <a:outerShdw blurRad="10033" dist="20066" dir="2700000" rotWithShape="0">
                    <a:srgbClr val="000000"/>
                  </a:outerShdw>
                </a:effectLst>
              </a:defRPr>
            </a:pPr>
            <a:r>
              <a:t>การกระทำของตัวละครจะ </a:t>
            </a:r>
            <a:r>
              <a:rPr>
                <a:solidFill>
                  <a:srgbClr val="FFFFFF"/>
                </a:solidFill>
              </a:rPr>
              <a:t>ซ้ำซากจำเจ  ตัวละครพูดหรือทำอะไรอย่างไม่มีความหมายและไม่มีเหตุผล  </a:t>
            </a:r>
          </a:p>
          <a:p>
            <a:pPr marL="270890" indent="-270890" defTabSz="722376">
              <a:lnSpc>
                <a:spcPct val="90000"/>
              </a:lnSpc>
              <a:spcBef>
                <a:spcPts val="600"/>
              </a:spcBef>
              <a:defRPr sz="2528" b="1">
                <a:solidFill>
                  <a:srgbClr val="006600"/>
                </a:solidFill>
                <a:effectLst>
                  <a:outerShdw blurRad="10033" dist="20066" dir="2700000" rotWithShape="0">
                    <a:srgbClr val="000000"/>
                  </a:outerShdw>
                </a:effectLst>
              </a:defRPr>
            </a:pPr>
            <a:r>
              <a:t>ภาษา </a:t>
            </a:r>
            <a:r>
              <a:rPr>
                <a:solidFill>
                  <a:srgbClr val="FFFFFF"/>
                </a:solidFill>
              </a:rPr>
              <a:t>มักแสดงให้เห็นความบกพร่องและเสื่อมของภาษาจนถึงขนาดที่ว่าในโลกปัจจุบันนั้นใช้สื่อความหมายแทบไม่ได้เลย</a:t>
            </a:r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ละครแนวแอบเสิร์ด (Absurd)"/>
          <p:cNvSpPr txBox="1">
            <a:spLocks noGrp="1"/>
          </p:cNvSpPr>
          <p:nvPr>
            <p:ph type="title" idx="4294967295"/>
          </p:nvPr>
        </p:nvSpPr>
        <p:spPr>
          <a:xfrm>
            <a:off x="539750" y="260350"/>
            <a:ext cx="8153400" cy="137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00">
                <a:solidFill>
                  <a:srgbClr val="FFFF00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ละครแนวแอบเสิร์ด (Absurd)</a:t>
            </a:r>
          </a:p>
        </p:txBody>
      </p:sp>
      <p:sp>
        <p:nvSpPr>
          <p:cNvPr id="77" name="การนำเสนอ…"/>
          <p:cNvSpPr txBox="1">
            <a:spLocks noGrp="1"/>
          </p:cNvSpPr>
          <p:nvPr>
            <p:ph type="body" idx="4294967295"/>
          </p:nvPr>
        </p:nvSpPr>
        <p:spPr>
          <a:xfrm>
            <a:off x="468312" y="1341437"/>
            <a:ext cx="8229601" cy="49244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1465" indent="-291465" defTabSz="777240">
              <a:lnSpc>
                <a:spcPct val="90000"/>
              </a:lnSpc>
              <a:spcBef>
                <a:spcPts val="600"/>
              </a:spcBef>
              <a:defRPr sz="2720" b="1">
                <a:solidFill>
                  <a:srgbClr val="FF99FF"/>
                </a:solidFill>
                <a:effectLst>
                  <a:outerShdw blurRad="10795" dist="21590" dir="2700000" rotWithShape="0">
                    <a:srgbClr val="000000"/>
                  </a:outerShdw>
                </a:effectLst>
              </a:defRPr>
            </a:pPr>
            <a:r>
              <a:t>การนำเสนอ</a:t>
            </a:r>
          </a:p>
          <a:p>
            <a:pPr marL="291465" indent="-291465" defTabSz="777240">
              <a:spcBef>
                <a:spcPts val="600"/>
              </a:spcBef>
              <a:defRPr sz="2720" b="1">
                <a:solidFill>
                  <a:srgbClr val="006600"/>
                </a:solidFill>
                <a:effectLst>
                  <a:outerShdw blurRad="10795" dist="21590" dir="2700000" rotWithShape="0">
                    <a:srgbClr val="000000"/>
                  </a:outerShdw>
                </a:effectLst>
              </a:defRPr>
            </a:pPr>
            <a:r>
              <a:t>ตัวละคร </a:t>
            </a:r>
            <a:r>
              <a:rPr>
                <a:solidFill>
                  <a:srgbClr val="FFFFFF"/>
                </a:solidFill>
              </a:rPr>
              <a:t> </a:t>
            </a:r>
            <a:r>
              <a:t> </a:t>
            </a:r>
            <a:r>
              <a:rPr>
                <a:solidFill>
                  <a:srgbClr val="FFFFFF"/>
                </a:solidFill>
              </a:rPr>
              <a:t>บางตัวมีลักษณะเหมือนหุ่นยนต์หรือ แต้มสีไว้อย่างฉูดฉาดเร่อร่าเกินธรรมชาติ  ลักษณะนิสัยของแต่ละคนก็ไม่คงเส้นคงวา ตัวละครบางตัวมีความงุนงงและความจำที่ลางเลือนมากจนไม่สามารถจำชื่อและเรื่องราวของตนเองได้ ส่วนใหญ่มักไม่รู้ว่าตนคือใคร มาจากไหน มาทำอะไร ด้วยเหตุผลใด และจนละครจบ ก็ยังไม่มีใครได้รับคำตอบหรือการแก้ปัญหาให้เป็นที่พอใจ  </a:t>
            </a:r>
            <a:r>
              <a:rPr>
                <a:solidFill>
                  <a:srgbClr val="FF99FF"/>
                </a:solidFill>
              </a:rPr>
              <a:t>ไม่มีมิติ  ไม่มีพัฒนาการ ไม่มีนิสัยที่ชัดเจน แต่เบลอๆ หรือมากมายเกินจริง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ละครแนวแอบเสิร์ด (Absurd)"/>
          <p:cNvSpPr txBox="1">
            <a:spLocks noGrp="1"/>
          </p:cNvSpPr>
          <p:nvPr>
            <p:ph type="title" idx="4294967295"/>
          </p:nvPr>
        </p:nvSpPr>
        <p:spPr>
          <a:xfrm>
            <a:off x="539750" y="260350"/>
            <a:ext cx="8153400" cy="137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00">
                <a:solidFill>
                  <a:srgbClr val="FFFF00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ละครแนวแอบเสิร์ด (Absurd)</a:t>
            </a:r>
          </a:p>
        </p:txBody>
      </p:sp>
      <p:sp>
        <p:nvSpPr>
          <p:cNvPr id="80" name="การนำเสนอ…"/>
          <p:cNvSpPr txBox="1">
            <a:spLocks noGrp="1"/>
          </p:cNvSpPr>
          <p:nvPr>
            <p:ph type="body" idx="4294967295"/>
          </p:nvPr>
        </p:nvSpPr>
        <p:spPr>
          <a:xfrm>
            <a:off x="468312" y="1341437"/>
            <a:ext cx="8229601" cy="49244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7461" indent="-267461" defTabSz="713231">
              <a:lnSpc>
                <a:spcPct val="90000"/>
              </a:lnSpc>
              <a:spcBef>
                <a:spcPts val="600"/>
              </a:spcBef>
              <a:defRPr sz="2807" b="1">
                <a:solidFill>
                  <a:srgbClr val="FF99FF"/>
                </a:solidFill>
                <a:effectLst>
                  <a:outerShdw blurRad="9906" dist="19812" dir="2700000" rotWithShape="0">
                    <a:srgbClr val="000000"/>
                  </a:outerShdw>
                </a:effectLst>
              </a:defRPr>
            </a:pPr>
            <a:r>
              <a:t>การนำเสนอ</a:t>
            </a:r>
          </a:p>
          <a:p>
            <a:pPr marL="267461" indent="-267461" defTabSz="713231">
              <a:lnSpc>
                <a:spcPct val="90000"/>
              </a:lnSpc>
              <a:spcBef>
                <a:spcPts val="600"/>
              </a:spcBef>
              <a:defRPr sz="2807" b="1">
                <a:effectLst>
                  <a:outerShdw blurRad="9906" dist="19812" dir="2700000" rotWithShape="0">
                    <a:srgbClr val="000000"/>
                  </a:outerShdw>
                </a:effectLst>
              </a:defRPr>
            </a:pPr>
            <a:r>
              <a:t>มักมี</a:t>
            </a:r>
            <a:r>
              <a:rPr>
                <a:solidFill>
                  <a:srgbClr val="009900"/>
                </a:solidFill>
              </a:rPr>
              <a:t>แนวการเสนอ</a:t>
            </a:r>
            <a:r>
              <a:t>แบบตลกขบขัน ด้วยลีลาของจำอวดที่เก่าแก่ แต่เนื้อหาสาระนั้นแสดงให้เห็นความสับสนวุ่นวายของโลก มนุษย์จึงเปรียบเสมือนคนแปลกหน้าในบ้านของตัวเอง ไม่รู้จักตัวเอง ไม่รู้จักคนอื่น และไม่รู้ว่าชีวิตอยู่ไปทำไม</a:t>
            </a:r>
          </a:p>
          <a:p>
            <a:pPr marL="267461" indent="-267461" defTabSz="713231">
              <a:lnSpc>
                <a:spcPct val="90000"/>
              </a:lnSpc>
              <a:spcBef>
                <a:spcPts val="600"/>
              </a:spcBef>
              <a:defRPr sz="2807">
                <a:solidFill>
                  <a:srgbClr val="009900"/>
                </a:solidFill>
                <a:effectLst>
                  <a:outerShdw blurRad="9906" dist="19812" dir="2700000" rotWithShape="0">
                    <a:srgbClr val="000000"/>
                  </a:outerShdw>
                </a:effectLst>
              </a:defRPr>
            </a:pPr>
            <a:r>
              <a:t>แนวคิดอาจเหมือนเดิม  แต่วิธีเสนอไม่เหมือนเดิม</a:t>
            </a:r>
            <a:r>
              <a:rPr>
                <a:solidFill>
                  <a:srgbClr val="FFFFFF"/>
                </a:solidFill>
              </a:rPr>
              <a:t> – สมัยก่อนเสนอว่าชีวิติไม่ดี / ภาษาไม่รู้เรื่อง / คนไม่มีความหมาย  แต่เสนอผ่านละครที่รู้เรื่องและมีความหมาย   แต่ absurd นำเสนอให้ไม่รู้เรื่องไม่มีความหมายด้วย</a:t>
            </a:r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ละครแนวแอบเสิร์ด (Absurd)"/>
          <p:cNvSpPr txBox="1">
            <a:spLocks noGrp="1"/>
          </p:cNvSpPr>
          <p:nvPr>
            <p:ph type="title" idx="4294967295"/>
          </p:nvPr>
        </p:nvSpPr>
        <p:spPr>
          <a:xfrm>
            <a:off x="539750" y="260350"/>
            <a:ext cx="8153400" cy="137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00">
                <a:solidFill>
                  <a:srgbClr val="FFFF00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ละครแนวแอบเสิร์ด (Absurd)</a:t>
            </a:r>
          </a:p>
        </p:txBody>
      </p:sp>
      <p:sp>
        <p:nvSpPr>
          <p:cNvPr id="83" name="การนำเสนอ (สรุป)…"/>
          <p:cNvSpPr txBox="1">
            <a:spLocks noGrp="1"/>
          </p:cNvSpPr>
          <p:nvPr>
            <p:ph type="body" idx="4294967295"/>
          </p:nvPr>
        </p:nvSpPr>
        <p:spPr>
          <a:xfrm>
            <a:off x="468312" y="1341437"/>
            <a:ext cx="8229601" cy="49244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1177" indent="-281177" defTabSz="749808">
              <a:spcBef>
                <a:spcPts val="600"/>
              </a:spcBef>
              <a:defRPr sz="2624" b="1">
                <a:solidFill>
                  <a:srgbClr val="FF99FF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การนำเสนอ (สรุป)</a:t>
            </a:r>
          </a:p>
          <a:p>
            <a:pPr marL="281177" indent="-281177" defTabSz="749808">
              <a:spcBef>
                <a:spcPts val="600"/>
              </a:spcBef>
              <a:defRPr sz="2624" b="1"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เราจะเข้าใจละครแอบเสิร์ดได้ก็ต่อเมื่อเราทิ้งเหตุผลทั้งมวลที่เราเคยชิน  และไม่พยายามดูละครเพื่อเข้าใจเรื่องราว  หากแต่ใช้ความรู้สึกไปตามสิ่งที่เราเห็น </a:t>
            </a:r>
          </a:p>
          <a:p>
            <a:pPr marL="281177" indent="-281177" defTabSz="749808">
              <a:spcBef>
                <a:spcPts val="600"/>
              </a:spcBef>
              <a:defRPr sz="2624" b="1"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ละคร absurd จะเน้นที่</a:t>
            </a:r>
            <a:r>
              <a:rPr>
                <a:solidFill>
                  <a:srgbClr val="FFFF00"/>
                </a:solidFill>
              </a:rPr>
              <a:t>วิธีเล่า (form) </a:t>
            </a:r>
            <a:r>
              <a:t>ไม่ได้เน้นที่ </a:t>
            </a:r>
            <a:r>
              <a:rPr>
                <a:solidFill>
                  <a:srgbClr val="FFFF00"/>
                </a:solidFill>
              </a:rPr>
              <a:t>เรื่อง (content)</a:t>
            </a:r>
          </a:p>
          <a:p>
            <a:pPr marL="281177" indent="-281177" defTabSz="749808">
              <a:spcBef>
                <a:spcPts val="600"/>
              </a:spcBef>
              <a:defRPr sz="2624" b="1">
                <a:effectLst>
                  <a:outerShdw blurRad="10414" dist="20828" dir="2700000" rotWithShape="0">
                    <a:srgbClr val="000000"/>
                  </a:outerShdw>
                </a:effectLst>
              </a:defRPr>
            </a:pPr>
            <a:r>
              <a:t>ฉะนั้น ผู้ชมละครแนว “แอบเสิร์ด” จึงจำเป็นต้องเปลี่ยนนิสัยในการดูละครคือแทนที่จะพยายามติดตามเนื้อเรื่องและถามตัวเอง </a:t>
            </a:r>
            <a:r>
              <a:rPr>
                <a:solidFill>
                  <a:srgbClr val="FFFF00"/>
                </a:solidFill>
              </a:rPr>
              <a:t>“อะไรจะเกิดขึ้นต่อไป”</a:t>
            </a:r>
            <a:r>
              <a:t> คำถามที่ควรถาม </a:t>
            </a:r>
            <a:r>
              <a:rPr>
                <a:solidFill>
                  <a:srgbClr val="FFFF00"/>
                </a:solidFill>
              </a:rPr>
              <a:t>“อะไรกำลังเกิดขึ้น”</a:t>
            </a:r>
            <a:r>
              <a:rPr b="0"/>
              <a:t> </a:t>
            </a: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ละครแนวแอบเสิร์ด (Absurd)"/>
          <p:cNvSpPr txBox="1">
            <a:spLocks noGrp="1"/>
          </p:cNvSpPr>
          <p:nvPr>
            <p:ph type="title" idx="4294967295"/>
          </p:nvPr>
        </p:nvSpPr>
        <p:spPr>
          <a:xfrm>
            <a:off x="533400" y="473075"/>
            <a:ext cx="8153400" cy="137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00">
                <a:solidFill>
                  <a:srgbClr val="FFFF00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ละครแนวแอบเสิร์ด (Absurd)</a:t>
            </a:r>
          </a:p>
        </p:txBody>
      </p:sp>
      <p:sp>
        <p:nvSpPr>
          <p:cNvPr id="86" name="นักเขียนและบทละครที่สำคัญ…"/>
          <p:cNvSpPr txBox="1">
            <a:spLocks noGrp="1"/>
          </p:cNvSpPr>
          <p:nvPr>
            <p:ph type="body" idx="4294967295"/>
          </p:nvPr>
        </p:nvSpPr>
        <p:spPr>
          <a:xfrm>
            <a:off x="457200" y="1600199"/>
            <a:ext cx="8229600" cy="49244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1465" indent="-291465" defTabSz="777240">
              <a:lnSpc>
                <a:spcPct val="90000"/>
              </a:lnSpc>
              <a:spcBef>
                <a:spcPts val="600"/>
              </a:spcBef>
              <a:defRPr sz="2720" b="1">
                <a:solidFill>
                  <a:srgbClr val="FF99FF"/>
                </a:solidFill>
                <a:effectLst>
                  <a:outerShdw blurRad="10795" dist="21590" dir="2700000" rotWithShape="0">
                    <a:srgbClr val="000000"/>
                  </a:outerShdw>
                </a:effectLst>
              </a:defRPr>
            </a:pPr>
            <a:r>
              <a:t>นักเขียนและบทละครที่สำคัญ</a:t>
            </a:r>
          </a:p>
          <a:p>
            <a:pPr marL="291465" indent="-291465" defTabSz="777240">
              <a:lnSpc>
                <a:spcPct val="90000"/>
              </a:lnSpc>
              <a:spcBef>
                <a:spcPts val="600"/>
              </a:spcBef>
              <a:defRPr sz="2720" b="1">
                <a:solidFill>
                  <a:srgbClr val="FFFF00"/>
                </a:solidFill>
                <a:effectLst>
                  <a:outerShdw blurRad="10795" dist="21590" dir="2700000" rotWithShape="0">
                    <a:srgbClr val="000000"/>
                  </a:outerShdw>
                </a:effectLst>
              </a:defRPr>
            </a:pPr>
            <a:r>
              <a:t>แซมวล  เบ็คเก็ทท์  (Samuel  Beckelt</a:t>
            </a:r>
            <a:r>
              <a:rPr>
                <a:solidFill>
                  <a:srgbClr val="FFFFFF"/>
                </a:solidFill>
              </a:rPr>
              <a:t>  ค.ศ. 1906)  ชาวไอริช  บทละครเรื่องคอยโกโดท์  (Waiting  for  Godot)  ของเขา  ได้รับการยอมรับนับถือว่าเป็นละครแอบเสิร์ดที่ดีที่สุด  แสดงให้เห็นการรอคอยในสิ่งที่เป็นความหวังของมนุษย์  แต่ไม่เคยมาถึงจริง ๆ เลย  ชายพเนจรสองคนฆ่าเวลาให้ผ่านไปด้วยสิ่งที่ไม่เป็นแก่นสาร  พูดคุยด้วยเรื่องราวที่ไม่สลักสำคัญ  ในขณะที่กำลังรอให้สิ่งที่เขาคิดว่าดีกว่าเกิดขึ้น  คือ  เมื่อโกโดท์มา  ทุกสิ่งจะเปลี่ยนไป  หากโกโดท์ได้แต่ส่งข่าวมาว่าจะมา  แต่ไม่เคยปรากฏตัวให้ความหวังเหล่านี้เป็นจริงขึ้นมาเลย</a:t>
            </a:r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.png" descr="image.png"/>
          <p:cNvPicPr>
            <a:picLocks noChangeAspect="1"/>
          </p:cNvPicPr>
          <p:nvPr/>
        </p:nvPicPr>
        <p:blipFill>
          <a:blip r:embed="rId2"/>
          <a:srcRect l="1966" t="2468" r="3892"/>
          <a:stretch>
            <a:fillRect/>
          </a:stretch>
        </p:blipFill>
        <p:spPr>
          <a:xfrm>
            <a:off x="755650" y="260350"/>
            <a:ext cx="7777163" cy="6423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333375"/>
            <a:ext cx="6145213" cy="6264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ละครแนวแอบเสิร์ด (Absurd)"/>
          <p:cNvSpPr txBox="1">
            <a:spLocks noGrp="1"/>
          </p:cNvSpPr>
          <p:nvPr>
            <p:ph type="title" idx="4294967295"/>
          </p:nvPr>
        </p:nvSpPr>
        <p:spPr>
          <a:xfrm>
            <a:off x="533400" y="473075"/>
            <a:ext cx="8153400" cy="137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00">
                <a:solidFill>
                  <a:srgbClr val="FFFF00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ละครแนวแอบเสิร์ด (Absurd)</a:t>
            </a:r>
          </a:p>
        </p:txBody>
      </p:sp>
      <p:sp>
        <p:nvSpPr>
          <p:cNvPr id="96" name="นักเขียนและบทละครที่สำคัญ…"/>
          <p:cNvSpPr txBox="1">
            <a:spLocks noGrp="1"/>
          </p:cNvSpPr>
          <p:nvPr>
            <p:ph type="body" idx="4294967295"/>
          </p:nvPr>
        </p:nvSpPr>
        <p:spPr>
          <a:xfrm>
            <a:off x="457200" y="1600199"/>
            <a:ext cx="8229600" cy="492442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defRPr sz="3600" b="1">
                <a:solidFill>
                  <a:srgbClr val="FF99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นักเขียนและบทละครที่สำคัญ</a:t>
            </a:r>
          </a:p>
          <a:p>
            <a:pPr>
              <a:lnSpc>
                <a:spcPct val="90000"/>
              </a:lnSpc>
              <a:spcBef>
                <a:spcPts val="800"/>
              </a:spcBef>
              <a:defRPr sz="3600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เออแชน  อิโอเนสโก  (Eugene  Ionesco</a:t>
            </a:r>
            <a:r>
              <a:rPr>
                <a:solidFill>
                  <a:srgbClr val="FFFFFF"/>
                </a:solidFill>
              </a:rPr>
              <a:t>  ค.ศ. 1912)  ชาวรูเมเนีย  บทละครของเขา  เช่น  นักร้องโซปราโนหัวล้าน  (The  Bald  Soprans)  และบทเรียน  (The  Lesson)  แสดงให้เห็นความไร้สาระของคำพูด  ภาษา  และเรื่องราวการกระทำ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ศิลปกรรมลัทธิเรียลิสม์"/>
          <p:cNvSpPr txBox="1">
            <a:spLocks noGrp="1"/>
          </p:cNvSpPr>
          <p:nvPr>
            <p:ph type="title" idx="4294967295"/>
          </p:nvPr>
        </p:nvSpPr>
        <p:spPr>
          <a:xfrm>
            <a:off x="1676400" y="457200"/>
            <a:ext cx="5715000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r>
              <a:t>ศิลปกรรมลัทธิเรียลิสม์</a:t>
            </a:r>
          </a:p>
        </p:txBody>
      </p:sp>
      <p:pic>
        <p:nvPicPr>
          <p:cNvPr id="7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52600"/>
            <a:ext cx="7716838" cy="4876800"/>
          </a:xfrm>
          <a:prstGeom prst="rect">
            <a:avLst/>
          </a:prstGeom>
          <a:ln w="57150">
            <a:solidFill>
              <a:srgbClr val="602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ศิลปะลัทธิเอ็กเพรสชันนิสม์"/>
          <p:cNvSpPr txBox="1">
            <a:spLocks noGrp="1"/>
          </p:cNvSpPr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/>
          </a:bodyPr>
          <a:lstStyle>
            <a:lvl1pPr defTabSz="868680">
              <a:defRPr sz="5985" b="1">
                <a:solidFill>
                  <a:srgbClr val="FF0066"/>
                </a:solidFill>
                <a:effectLst>
                  <a:outerShdw blurRad="12065" dist="36195" dir="2700000" rotWithShape="0">
                    <a:srgbClr val="000000"/>
                  </a:outerShdw>
                </a:effectLst>
              </a:defRPr>
            </a:lvl1pPr>
          </a:lstStyle>
          <a:p>
            <a:r>
              <a:t>ศิลปะลัทธิเอ็กเพรสชันนิสม์</a:t>
            </a:r>
          </a:p>
        </p:txBody>
      </p:sp>
      <p:sp>
        <p:nvSpPr>
          <p:cNvPr id="75" name="ภาพ “The Cry” ของ เอ็ดเวิร์ด มุงค์(Edward Munch)…"/>
          <p:cNvSpPr txBox="1">
            <a:spLocks noGrp="1"/>
          </p:cNvSpPr>
          <p:nvPr>
            <p:ph type="body" sz="half" idx="4294967295"/>
          </p:nvPr>
        </p:nvSpPr>
        <p:spPr>
          <a:xfrm>
            <a:off x="4648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4894" indent="-294894" defTabSz="786384">
              <a:lnSpc>
                <a:spcPct val="90000"/>
              </a:lnSpc>
              <a:spcBef>
                <a:spcPts val="500"/>
              </a:spcBef>
              <a:buSzTx/>
              <a:buFont typeface="Wingdings"/>
              <a:buNone/>
              <a:defRPr sz="2408" b="1">
                <a:effectLst>
                  <a:outerShdw blurRad="10922" dist="21844" dir="2700000" rotWithShape="0">
                    <a:srgbClr val="000000"/>
                  </a:outerShdw>
                </a:effectLst>
              </a:defRPr>
            </a:pPr>
            <a:r>
              <a:t>ภาพ </a:t>
            </a:r>
            <a:r>
              <a:rPr>
                <a:solidFill>
                  <a:srgbClr val="FFFF00"/>
                </a:solidFill>
              </a:rPr>
              <a:t>“The Cry”</a:t>
            </a:r>
            <a:r>
              <a:t> ของ เอ็ดเวิร์ด มุงค์(Edward Munch)</a:t>
            </a:r>
            <a:r>
              <a:rPr b="0">
                <a:latin typeface="Tahoma Bold"/>
                <a:ea typeface="Tahoma Bold"/>
                <a:cs typeface="Tahoma Bold"/>
                <a:sym typeface="Tahoma Bold"/>
              </a:rPr>
              <a:t> </a:t>
            </a:r>
          </a:p>
          <a:p>
            <a:pPr marL="294894" indent="-294894" defTabSz="786384">
              <a:lnSpc>
                <a:spcPct val="90000"/>
              </a:lnSpc>
              <a:spcBef>
                <a:spcPts val="500"/>
              </a:spcBef>
              <a:defRPr sz="2408">
                <a:effectLst>
                  <a:outerShdw blurRad="10922" dist="21844" dir="2700000" rotWithShape="0">
                    <a:srgbClr val="000000"/>
                  </a:outerShdw>
                </a:effectLst>
              </a:defRPr>
            </a:pPr>
            <a:r>
              <a:t>ภาพเด็กกำลังอ้าปากกรีดเสียงร้อง  กำลังพยายามหนีจากความเจ็บปวดอ้างว้าง ที่คนสมัยนั้นต้องเผชิญอยู่ทุกวัน</a:t>
            </a:r>
          </a:p>
          <a:p>
            <a:pPr marL="294894" indent="-294894" defTabSz="786384">
              <a:lnSpc>
                <a:spcPct val="90000"/>
              </a:lnSpc>
              <a:spcBef>
                <a:spcPts val="500"/>
              </a:spcBef>
              <a:defRPr sz="2408">
                <a:effectLst>
                  <a:outerShdw blurRad="10922" dist="21844" dir="2700000" rotWithShape="0">
                    <a:srgbClr val="000000"/>
                  </a:outerShdw>
                </a:effectLst>
              </a:defRPr>
            </a:pPr>
            <a:r>
              <a:t>ภาพแสดงให้เห็นชัดถึงอารมณ์ของศิลปินที่ถูกกดดันจากความเสื่อมโทรมของสภาพเศรษฐกิจ การเมือง และศีลธรรม</a:t>
            </a:r>
          </a:p>
        </p:txBody>
      </p:sp>
      <p:pic>
        <p:nvPicPr>
          <p:cNvPr id="7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87" y="1484312"/>
            <a:ext cx="3938588" cy="4953001"/>
          </a:xfrm>
          <a:prstGeom prst="rect">
            <a:avLst/>
          </a:prstGeom>
          <a:ln w="76200">
            <a:solidFill>
              <a:srgbClr val="602000"/>
            </a:solidFill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ลัทธิเอ็กเพรสชันนิสม์/ลัทธินามธรรม"/>
          <p:cNvSpPr txBox="1">
            <a:spLocks noGrp="1"/>
          </p:cNvSpPr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30936">
              <a:defRPr sz="4347" b="1">
                <a:solidFill>
                  <a:srgbClr val="FF0066"/>
                </a:solidFill>
                <a:effectLst>
                  <a:outerShdw blurRad="8763" dist="26289" dir="2700000" rotWithShape="0">
                    <a:srgbClr val="000000"/>
                  </a:outerShdw>
                </a:effectLst>
              </a:defRPr>
            </a:pPr>
            <a:r>
              <a:t>ลัทธิเอ็กเพรสชันนิสม์</a:t>
            </a:r>
            <a:r>
              <a:rPr b="0">
                <a:latin typeface="Tahoma Bold"/>
                <a:ea typeface="Tahoma Bold"/>
                <a:cs typeface="Tahoma Bold"/>
                <a:sym typeface="Tahoma Bold"/>
              </a:rPr>
              <a:t>/</a:t>
            </a:r>
            <a:r>
              <a:t>ลัทธินามธรรม</a:t>
            </a:r>
          </a:p>
        </p:txBody>
      </p:sp>
      <p:sp>
        <p:nvSpPr>
          <p:cNvPr id="79" name="ภาพ “Cossack Rider” (คนขี่ม้าโคแซค) ของ วาซิลี  แคนเดนสกี้ (Vassili Kandinsky)…"/>
          <p:cNvSpPr txBox="1">
            <a:spLocks noGrp="1"/>
          </p:cNvSpPr>
          <p:nvPr>
            <p:ph type="body" sz="quarter" idx="4294967295"/>
          </p:nvPr>
        </p:nvSpPr>
        <p:spPr>
          <a:xfrm>
            <a:off x="1258887" y="5202237"/>
            <a:ext cx="6480176" cy="146685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0317" indent="-250317" defTabSz="667512">
              <a:spcBef>
                <a:spcPts val="400"/>
              </a:spcBef>
              <a:buSzTx/>
              <a:buFont typeface="Wingdings"/>
              <a:buNone/>
              <a:defRPr sz="2044" b="1">
                <a:effectLst>
                  <a:outerShdw blurRad="9271" dist="18542" dir="2700000" rotWithShape="0">
                    <a:srgbClr val="000000"/>
                  </a:outerShdw>
                </a:effectLst>
              </a:defRPr>
            </a:pPr>
            <a:r>
              <a:t>ภาพ </a:t>
            </a:r>
            <a:r>
              <a:rPr>
                <a:solidFill>
                  <a:srgbClr val="FFFF00"/>
                </a:solidFill>
              </a:rPr>
              <a:t>“Cossack Rider” (คนขี่ม้าโคแซค)</a:t>
            </a:r>
            <a:r>
              <a:t> ของ วาซิลี  แคนเดนสกี้ (Vassili Kandinsky)</a:t>
            </a:r>
            <a:r>
              <a:rPr b="0">
                <a:latin typeface="Tahoma Bold"/>
                <a:ea typeface="Tahoma Bold"/>
                <a:cs typeface="Tahoma Bold"/>
                <a:sym typeface="Tahoma Bold"/>
              </a:rPr>
              <a:t> </a:t>
            </a:r>
          </a:p>
          <a:p>
            <a:pPr marL="250317" indent="-250317" defTabSz="667512">
              <a:spcBef>
                <a:spcPts val="400"/>
              </a:spcBef>
              <a:defRPr sz="2044">
                <a:effectLst>
                  <a:outerShdw blurRad="9271" dist="18542" dir="2700000" rotWithShape="0">
                    <a:srgbClr val="000000"/>
                  </a:outerShdw>
                </a:effectLst>
              </a:defRPr>
            </a:pPr>
            <a:r>
              <a:t>ภาพแสดงอารมณ์แต่ไม่คำนึงถึงความสมจริงตามธรรมชาติ</a:t>
            </a:r>
          </a:p>
        </p:txBody>
      </p:sp>
      <p:pic>
        <p:nvPicPr>
          <p:cNvPr id="80" name="Image" descr="Imag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1773237"/>
            <a:ext cx="4608513" cy="28971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Curtain Call">
  <a:themeElements>
    <a:clrScheme name="Curtain Call">
      <a:dk1>
        <a:srgbClr val="800000"/>
      </a:dk1>
      <a:lt1>
        <a:srgbClr val="800000"/>
      </a:lt1>
      <a:dk2>
        <a:srgbClr val="A7A7A7"/>
      </a:dk2>
      <a:lt2>
        <a:srgbClr val="535353"/>
      </a:lt2>
      <a:accent1>
        <a:srgbClr val="FF3300"/>
      </a:accent1>
      <a:accent2>
        <a:srgbClr val="70707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urtain Call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Curtain Cal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800000"/>
            </a:solidFill>
            <a:effectLst/>
            <a:uFillTx/>
            <a:latin typeface="Angsana New"/>
            <a:ea typeface="Angsana New"/>
            <a:cs typeface="Angsana New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800000"/>
            </a:solidFill>
            <a:effectLst/>
            <a:uFillTx/>
            <a:latin typeface="Angsana New"/>
            <a:ea typeface="Angsana New"/>
            <a:cs typeface="Angsana New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rtain Call">
  <a:themeElements>
    <a:clrScheme name="Curtain Cal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3300"/>
      </a:accent1>
      <a:accent2>
        <a:srgbClr val="70707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urtain Call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Curtain Cal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800000"/>
            </a:solidFill>
            <a:effectLst/>
            <a:uFillTx/>
            <a:latin typeface="Angsana New"/>
            <a:ea typeface="Angsana New"/>
            <a:cs typeface="Angsana New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800000"/>
            </a:solidFill>
            <a:effectLst/>
            <a:uFillTx/>
            <a:latin typeface="Angsana New"/>
            <a:ea typeface="Angsana New"/>
            <a:cs typeface="Angsana New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4005</Words>
  <Application>Microsoft Macintosh PowerPoint</Application>
  <PresentationFormat>On-screen Show (4:3)</PresentationFormat>
  <Paragraphs>205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6" baseType="lpstr">
      <vt:lpstr>Angsana New</vt:lpstr>
      <vt:lpstr>Browallia New</vt:lpstr>
      <vt:lpstr>Cordia New</vt:lpstr>
      <vt:lpstr>Helvetica Neue</vt:lpstr>
      <vt:lpstr>Tahoma</vt:lpstr>
      <vt:lpstr>Tahoma Bold</vt:lpstr>
      <vt:lpstr>Wingdings</vt:lpstr>
      <vt:lpstr>Curtain Call</vt:lpstr>
      <vt:lpstr>ประวัติละครตะวันตก: ละครในศตวรรษที่ 20</vt:lpstr>
      <vt:lpstr>ปรากฏการณ์ต่างๆ ในศตวรรษที่ 20 ที่เป็นปัจจัยให้เกิดการเปลี่ยนแปลงในงานศิลปะ (ธีรยุทธ  บุญมี)</vt:lpstr>
      <vt:lpstr>PowerPoint Presentation</vt:lpstr>
      <vt:lpstr>ปรากฏการณ์ต่างๆ ในศตวรรษที่ 20 ที่เป็นปัจจัยให้เกิดการเปลี่ยนแปลงในงานศิลปะ (ธีรยุทธ  บุญมี)</vt:lpstr>
      <vt:lpstr>บริบททางสังคมและวัฒนธรรมตะวันตกในช่วงศตวรรษที่ 20 (อารยธรรมตะวันตก p.238 - 248)</vt:lpstr>
      <vt:lpstr>บริบททางสังคมและวัฒนธรรมตะวันตกในช่วงศตวรรษที่ 20</vt:lpstr>
      <vt:lpstr>ศิลปกรรมลัทธิเรียลิสม์</vt:lpstr>
      <vt:lpstr>ศิลปะลัทธิเอ็กเพรสชันนิสม์</vt:lpstr>
      <vt:lpstr>ลัทธิเอ็กเพรสชันนิสม์/ลัทธินามธรรม</vt:lpstr>
      <vt:lpstr>ศิลปะคิวบิสม์ (Cubism)</vt:lpstr>
      <vt:lpstr>วรรณกรรมแนวต่อต้านสัจจนิยม</vt:lpstr>
      <vt:lpstr>PowerPoint Presentation</vt:lpstr>
      <vt:lpstr>PowerPoint Presentation</vt:lpstr>
      <vt:lpstr>PowerPoint Presentation</vt:lpstr>
      <vt:lpstr>ศิลปะดาดา (Dada)</vt:lpstr>
      <vt:lpstr>ศิลปะเซอเรียลิสม์ (Surrealism)</vt:lpstr>
      <vt:lpstr>PowerPoint Presentation</vt:lpstr>
      <vt:lpstr>PowerPoint Presentation</vt:lpstr>
      <vt:lpstr>PowerPoint Presentation</vt:lpstr>
      <vt:lpstr>ศิลปะลัทธิโฟวิสม์</vt:lpstr>
      <vt:lpstr>ศิลปะลัทธินามธรรม</vt:lpstr>
      <vt:lpstr>PowerPoint Presentation</vt:lpstr>
      <vt:lpstr>กำเนิดละครต่อต้านเรียลิสม์ (anti realism)</vt:lpstr>
      <vt:lpstr>กำเนิดละครต่อต้านเรียลิสม์ (anti realism)</vt:lpstr>
      <vt:lpstr>กำเนิดละครต่อต้านเรียลิสม์ (anti realism)</vt:lpstr>
      <vt:lpstr>PowerPoint Presentation</vt:lpstr>
      <vt:lpstr>กำเนิดละครต่อต้านเรียลิสม์ (anti realism)</vt:lpstr>
      <vt:lpstr>PowerPoint Presentation</vt:lpstr>
      <vt:lpstr>กำเนิดละครต่อต้านเรียลิสม์ (anti realism)</vt:lpstr>
      <vt:lpstr>PowerPoint Presentation</vt:lpstr>
      <vt:lpstr>ลักษณะของละครแนวต่อต้านเรียลิสม์</vt:lpstr>
      <vt:lpstr>ลักษณะของละครแนวต่อต้านเรียลิสม์</vt:lpstr>
      <vt:lpstr>ละครแนวสัญลักษณ์นิยม (Symbolism)</vt:lpstr>
      <vt:lpstr>ละครแนวสัญลักษณ์นิยม (Symbolism)</vt:lpstr>
      <vt:lpstr>ละครแนวสัญลักษณ์นิยม (Symbolism)</vt:lpstr>
      <vt:lpstr>ละครแนวสัญลักษณ์นิยม (Symbolism)</vt:lpstr>
      <vt:lpstr>ละครแนวสัญลักษณ์นิยม (Symbolism)</vt:lpstr>
      <vt:lpstr>PowerPoint Presentation</vt:lpstr>
      <vt:lpstr>ละครแนวเอกเปรสชั่นนิสม์ (Expressionism)</vt:lpstr>
      <vt:lpstr>ละครแนวเอกเปรสชั่นนิสม์ (Expressionism)</vt:lpstr>
      <vt:lpstr>ละครแนวเอกเปรสชั่นนิสม์ (Expressionism)</vt:lpstr>
      <vt:lpstr>ละครแนวเอกเปรสชั่นนิสม์ (Expressionism)</vt:lpstr>
      <vt:lpstr>ศิลปะลัทธิโพสต์อิมเพรสชันนิสม์</vt:lpstr>
      <vt:lpstr>ศิลปะลัทธิโพสต์อิมเพรสชันนิสม์</vt:lpstr>
      <vt:lpstr>ศิลปะลัทธิโพสต์อิมเพรสชันนิสม์</vt:lpstr>
      <vt:lpstr>รูปแบบของฉากและการแสดงแนวเอ็กสเปรสชันนิสม์  จากภาพยนตร์เรื่อง The Cabinet of Dr. Caligari</vt:lpstr>
      <vt:lpstr>PowerPoint Presentation</vt:lpstr>
      <vt:lpstr>ละครแนวเอพิค (Epic)</vt:lpstr>
      <vt:lpstr>ละครแนวเอพิค (Epic)</vt:lpstr>
      <vt:lpstr>ละครแนวเอพิค (Epic)</vt:lpstr>
      <vt:lpstr>ละครแนวเอพิค (Epic)</vt:lpstr>
      <vt:lpstr>PowerPoint Presentation</vt:lpstr>
      <vt:lpstr>ภาพการแสดงละครแนวอีพิค ของ เบรชท์  เรื่อง Mother Courage and her Children</vt:lpstr>
      <vt:lpstr>PowerPoint Presentation</vt:lpstr>
      <vt:lpstr>ละครแนวแอบเสิร์ด (Absurd)</vt:lpstr>
      <vt:lpstr>ละครแนวแอบเสิร์ด (Absurd)</vt:lpstr>
      <vt:lpstr>ละครแนวแอบเสิร์ด (Absurd)</vt:lpstr>
      <vt:lpstr>ละครแนวแอบเสิร์ด (Absurd)</vt:lpstr>
      <vt:lpstr>PowerPoint Presentation</vt:lpstr>
      <vt:lpstr>ละครแนวแอบเสิร์ด (Absurd)</vt:lpstr>
      <vt:lpstr>ละครแนวแอบเสิร์ด (Absurd)</vt:lpstr>
      <vt:lpstr>ละครแนวแอบเสิร์ด (Absurd)</vt:lpstr>
      <vt:lpstr>ละครแนวแอบเสิร์ด (Absurd)</vt:lpstr>
      <vt:lpstr>ละครแนวแอบเสิร์ด (Absurd)</vt:lpstr>
      <vt:lpstr>ละครแนวแอบเสิร์ด (Absurd)</vt:lpstr>
      <vt:lpstr>PowerPoint Presentation</vt:lpstr>
      <vt:lpstr>PowerPoint Presentation</vt:lpstr>
      <vt:lpstr>ละครแนวแอบเสิร์ด (Absurd)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ประวัติละครตะวันตก: ละครในศตวรรษที่ 20</dc:title>
  <dc:subject/>
  <dc:creator/>
  <cp:keywords/>
  <dc:description/>
  <cp:lastModifiedBy>CHUTIMA  MANEEWATTANA  PLENGKHOM</cp:lastModifiedBy>
  <cp:revision>3</cp:revision>
  <cp:lastPrinted>2022-07-21T08:48:37Z</cp:lastPrinted>
  <dcterms:modified xsi:type="dcterms:W3CDTF">2022-07-21T08:51:50Z</dcterms:modified>
  <cp:category/>
</cp:coreProperties>
</file>