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CCA"/>
          </a:solidFill>
        </a:fill>
      </a:tcStyle>
    </a:wholeTbl>
    <a:band2H>
      <a:tcTxStyle/>
      <a:tcStyle>
        <a:tcBdr/>
        <a:fill>
          <a:solidFill>
            <a:srgbClr val="FFE7E6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ACA"/>
          </a:solidFill>
        </a:fill>
      </a:tcStyle>
    </a:wholeTbl>
    <a:band2H>
      <a:tcTxStyle/>
      <a:tcStyle>
        <a:tcBdr/>
        <a:fill>
          <a:solidFill>
            <a:srgbClr val="ECE6E6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>
        <p:scale>
          <a:sx n="159" d="100"/>
          <a:sy n="159" d="100"/>
        </p:scale>
        <p:origin x="2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7772400" cy="18288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</a:lvl1pPr>
            <a:lvl2pPr marL="0" indent="457200" algn="ctr">
              <a:buClrTx/>
              <a:buSzTx/>
              <a:buNone/>
            </a:lvl2pPr>
            <a:lvl3pPr marL="0" indent="914400" algn="ctr">
              <a:buClrTx/>
              <a:buSzTx/>
              <a:buNone/>
            </a:lvl3pPr>
            <a:lvl4pPr marL="0" indent="1371600" algn="ctr">
              <a:buClrTx/>
              <a:buSzTx/>
              <a:buNone/>
            </a:lvl4pPr>
            <a:lvl5pPr marL="0" indent="1828800" algn="ctr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Rectangle"/>
          <p:cNvSpPr>
            <a:spLocks noGrp="1"/>
          </p:cNvSpPr>
          <p:nvPr>
            <p:ph type="body" sz="half" idx="21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7812"/>
            <a:ext cx="822960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"/>
          <p:cNvGrpSpPr/>
          <p:nvPr/>
        </p:nvGrpSpPr>
        <p:grpSpPr>
          <a:xfrm>
            <a:off x="0" y="0"/>
            <a:ext cx="9159875" cy="6858000"/>
            <a:chOff x="0" y="0"/>
            <a:chExt cx="9159875" cy="6858000"/>
          </a:xfrm>
        </p:grpSpPr>
        <p:sp>
          <p:nvSpPr>
            <p:cNvPr id="2" name="Rectangle"/>
            <p:cNvSpPr/>
            <p:nvPr/>
          </p:nvSpPr>
          <p:spPr>
            <a:xfrm>
              <a:off x="8305800" y="1587"/>
              <a:ext cx="838200" cy="6856413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F0F0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" name="Rectangle"/>
            <p:cNvSpPr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" name="Rectangle"/>
            <p:cNvSpPr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" name="Rectangle"/>
            <p:cNvSpPr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Rectangle"/>
            <p:cNvSpPr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Rectangle"/>
            <p:cNvSpPr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Rectangle"/>
            <p:cNvSpPr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11B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 flip="none" rotWithShape="1">
              <a:gsLst>
                <a:gs pos="0">
                  <a:srgbClr val="4B19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" name="Rectangle"/>
            <p:cNvSpPr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" name="Rectangle"/>
            <p:cNvSpPr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Rectangle"/>
            <p:cNvSpPr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" name="Rectangle"/>
            <p:cNvSpPr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Rectangle"/>
            <p:cNvSpPr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Rectangle"/>
            <p:cNvSpPr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Rectangle"/>
            <p:cNvSpPr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Rectangle"/>
            <p:cNvSpPr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Rectangle"/>
            <p:cNvSpPr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" name="Rectangle"/>
            <p:cNvSpPr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Rectangle"/>
            <p:cNvSpPr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Shape"/>
            <p:cNvSpPr/>
            <p:nvPr/>
          </p:nvSpPr>
          <p:spPr>
            <a:xfrm>
              <a:off x="1587" y="6151562"/>
              <a:ext cx="9144001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689"/>
                  </a:lnTo>
                  <a:lnTo>
                    <a:pt x="21375" y="4174"/>
                  </a:lnTo>
                  <a:lnTo>
                    <a:pt x="21172" y="4417"/>
                  </a:lnTo>
                  <a:lnTo>
                    <a:pt x="20790" y="4417"/>
                  </a:lnTo>
                  <a:lnTo>
                    <a:pt x="20655" y="4174"/>
                  </a:lnTo>
                  <a:lnTo>
                    <a:pt x="20588" y="4174"/>
                  </a:lnTo>
                  <a:lnTo>
                    <a:pt x="20498" y="3689"/>
                  </a:lnTo>
                  <a:lnTo>
                    <a:pt x="20452" y="3689"/>
                  </a:lnTo>
                  <a:lnTo>
                    <a:pt x="20452" y="3398"/>
                  </a:lnTo>
                  <a:lnTo>
                    <a:pt x="20430" y="3398"/>
                  </a:lnTo>
                  <a:lnTo>
                    <a:pt x="20430" y="2670"/>
                  </a:lnTo>
                  <a:lnTo>
                    <a:pt x="20408" y="2427"/>
                  </a:lnTo>
                  <a:lnTo>
                    <a:pt x="20408" y="2136"/>
                  </a:lnTo>
                  <a:lnTo>
                    <a:pt x="20385" y="1893"/>
                  </a:lnTo>
                  <a:lnTo>
                    <a:pt x="20340" y="1650"/>
                  </a:lnTo>
                  <a:lnTo>
                    <a:pt x="20318" y="1408"/>
                  </a:lnTo>
                  <a:lnTo>
                    <a:pt x="20302" y="874"/>
                  </a:lnTo>
                  <a:lnTo>
                    <a:pt x="20254" y="777"/>
                  </a:lnTo>
                  <a:lnTo>
                    <a:pt x="20198" y="485"/>
                  </a:lnTo>
                  <a:lnTo>
                    <a:pt x="20130" y="340"/>
                  </a:lnTo>
                  <a:lnTo>
                    <a:pt x="19995" y="340"/>
                  </a:lnTo>
                  <a:lnTo>
                    <a:pt x="19672" y="485"/>
                  </a:lnTo>
                  <a:lnTo>
                    <a:pt x="19290" y="340"/>
                  </a:lnTo>
                  <a:lnTo>
                    <a:pt x="19088" y="777"/>
                  </a:lnTo>
                  <a:lnTo>
                    <a:pt x="18941" y="1068"/>
                  </a:lnTo>
                  <a:lnTo>
                    <a:pt x="18885" y="1456"/>
                  </a:lnTo>
                  <a:lnTo>
                    <a:pt x="18832" y="1893"/>
                  </a:lnTo>
                  <a:lnTo>
                    <a:pt x="18788" y="2136"/>
                  </a:lnTo>
                  <a:lnTo>
                    <a:pt x="18698" y="2670"/>
                  </a:lnTo>
                  <a:lnTo>
                    <a:pt x="18562" y="3398"/>
                  </a:lnTo>
                  <a:lnTo>
                    <a:pt x="18450" y="4174"/>
                  </a:lnTo>
                  <a:lnTo>
                    <a:pt x="18315" y="4660"/>
                  </a:lnTo>
                  <a:lnTo>
                    <a:pt x="18202" y="4951"/>
                  </a:lnTo>
                  <a:lnTo>
                    <a:pt x="17978" y="5436"/>
                  </a:lnTo>
                  <a:lnTo>
                    <a:pt x="17775" y="5436"/>
                  </a:lnTo>
                  <a:lnTo>
                    <a:pt x="17685" y="5194"/>
                  </a:lnTo>
                  <a:lnTo>
                    <a:pt x="17618" y="4951"/>
                  </a:lnTo>
                  <a:lnTo>
                    <a:pt x="17528" y="4660"/>
                  </a:lnTo>
                  <a:lnTo>
                    <a:pt x="17482" y="4417"/>
                  </a:lnTo>
                  <a:lnTo>
                    <a:pt x="17415" y="4174"/>
                  </a:lnTo>
                  <a:lnTo>
                    <a:pt x="17366" y="3204"/>
                  </a:lnTo>
                  <a:lnTo>
                    <a:pt x="17314" y="2039"/>
                  </a:lnTo>
                  <a:lnTo>
                    <a:pt x="17242" y="1213"/>
                  </a:lnTo>
                  <a:lnTo>
                    <a:pt x="17190" y="631"/>
                  </a:lnTo>
                  <a:lnTo>
                    <a:pt x="17119" y="194"/>
                  </a:lnTo>
                  <a:lnTo>
                    <a:pt x="17006" y="146"/>
                  </a:lnTo>
                  <a:lnTo>
                    <a:pt x="16928" y="437"/>
                  </a:lnTo>
                  <a:lnTo>
                    <a:pt x="16852" y="874"/>
                  </a:lnTo>
                  <a:lnTo>
                    <a:pt x="16766" y="1116"/>
                  </a:lnTo>
                  <a:lnTo>
                    <a:pt x="16650" y="1408"/>
                  </a:lnTo>
                  <a:lnTo>
                    <a:pt x="16538" y="1893"/>
                  </a:lnTo>
                  <a:lnTo>
                    <a:pt x="16402" y="2427"/>
                  </a:lnTo>
                  <a:lnTo>
                    <a:pt x="16245" y="2912"/>
                  </a:lnTo>
                  <a:lnTo>
                    <a:pt x="16065" y="3689"/>
                  </a:lnTo>
                  <a:lnTo>
                    <a:pt x="15885" y="3932"/>
                  </a:lnTo>
                  <a:lnTo>
                    <a:pt x="15686" y="4417"/>
                  </a:lnTo>
                  <a:lnTo>
                    <a:pt x="15480" y="4660"/>
                  </a:lnTo>
                  <a:lnTo>
                    <a:pt x="15278" y="4951"/>
                  </a:lnTo>
                  <a:lnTo>
                    <a:pt x="14288" y="4951"/>
                  </a:lnTo>
                  <a:lnTo>
                    <a:pt x="14108" y="4660"/>
                  </a:lnTo>
                  <a:lnTo>
                    <a:pt x="13972" y="4417"/>
                  </a:lnTo>
                  <a:lnTo>
                    <a:pt x="13815" y="3932"/>
                  </a:lnTo>
                  <a:lnTo>
                    <a:pt x="13702" y="3689"/>
                  </a:lnTo>
                  <a:lnTo>
                    <a:pt x="13658" y="3398"/>
                  </a:lnTo>
                  <a:lnTo>
                    <a:pt x="13612" y="3155"/>
                  </a:lnTo>
                  <a:lnTo>
                    <a:pt x="13545" y="2912"/>
                  </a:lnTo>
                  <a:lnTo>
                    <a:pt x="13478" y="2427"/>
                  </a:lnTo>
                  <a:lnTo>
                    <a:pt x="13410" y="2427"/>
                  </a:lnTo>
                  <a:lnTo>
                    <a:pt x="13342" y="2136"/>
                  </a:lnTo>
                  <a:lnTo>
                    <a:pt x="13230" y="2136"/>
                  </a:lnTo>
                  <a:lnTo>
                    <a:pt x="13185" y="2427"/>
                  </a:lnTo>
                  <a:lnTo>
                    <a:pt x="13140" y="2427"/>
                  </a:lnTo>
                  <a:lnTo>
                    <a:pt x="13095" y="2670"/>
                  </a:lnTo>
                  <a:lnTo>
                    <a:pt x="13050" y="2670"/>
                  </a:lnTo>
                  <a:lnTo>
                    <a:pt x="13005" y="3155"/>
                  </a:lnTo>
                  <a:lnTo>
                    <a:pt x="12960" y="3398"/>
                  </a:lnTo>
                  <a:lnTo>
                    <a:pt x="12938" y="3398"/>
                  </a:lnTo>
                  <a:lnTo>
                    <a:pt x="12825" y="3689"/>
                  </a:lnTo>
                  <a:lnTo>
                    <a:pt x="12488" y="3932"/>
                  </a:lnTo>
                  <a:lnTo>
                    <a:pt x="12015" y="4417"/>
                  </a:lnTo>
                  <a:lnTo>
                    <a:pt x="11722" y="4951"/>
                  </a:lnTo>
                  <a:lnTo>
                    <a:pt x="11430" y="5436"/>
                  </a:lnTo>
                  <a:lnTo>
                    <a:pt x="11138" y="5970"/>
                  </a:lnTo>
                  <a:lnTo>
                    <a:pt x="10890" y="6213"/>
                  </a:lnTo>
                  <a:lnTo>
                    <a:pt x="10462" y="6213"/>
                  </a:lnTo>
                  <a:lnTo>
                    <a:pt x="10372" y="5970"/>
                  </a:lnTo>
                  <a:lnTo>
                    <a:pt x="10282" y="5679"/>
                  </a:lnTo>
                  <a:lnTo>
                    <a:pt x="10148" y="5194"/>
                  </a:lnTo>
                  <a:lnTo>
                    <a:pt x="10140" y="4029"/>
                  </a:lnTo>
                  <a:lnTo>
                    <a:pt x="10162" y="2718"/>
                  </a:lnTo>
                  <a:lnTo>
                    <a:pt x="10162" y="1747"/>
                  </a:lnTo>
                  <a:lnTo>
                    <a:pt x="10110" y="1213"/>
                  </a:lnTo>
                  <a:lnTo>
                    <a:pt x="10020" y="1747"/>
                  </a:lnTo>
                  <a:lnTo>
                    <a:pt x="9968" y="2427"/>
                  </a:lnTo>
                  <a:lnTo>
                    <a:pt x="9892" y="2912"/>
                  </a:lnTo>
                  <a:lnTo>
                    <a:pt x="9802" y="3689"/>
                  </a:lnTo>
                  <a:lnTo>
                    <a:pt x="9712" y="4077"/>
                  </a:lnTo>
                  <a:lnTo>
                    <a:pt x="9592" y="4611"/>
                  </a:lnTo>
                  <a:lnTo>
                    <a:pt x="9510" y="4757"/>
                  </a:lnTo>
                  <a:lnTo>
                    <a:pt x="9405" y="4951"/>
                  </a:lnTo>
                  <a:lnTo>
                    <a:pt x="9292" y="5097"/>
                  </a:lnTo>
                  <a:lnTo>
                    <a:pt x="9165" y="5291"/>
                  </a:lnTo>
                  <a:lnTo>
                    <a:pt x="9038" y="5339"/>
                  </a:lnTo>
                  <a:lnTo>
                    <a:pt x="8902" y="5194"/>
                  </a:lnTo>
                  <a:lnTo>
                    <a:pt x="8805" y="5000"/>
                  </a:lnTo>
                  <a:lnTo>
                    <a:pt x="8708" y="4417"/>
                  </a:lnTo>
                  <a:lnTo>
                    <a:pt x="8640" y="4174"/>
                  </a:lnTo>
                  <a:lnTo>
                    <a:pt x="8595" y="3932"/>
                  </a:lnTo>
                  <a:lnTo>
                    <a:pt x="8572" y="3689"/>
                  </a:lnTo>
                  <a:lnTo>
                    <a:pt x="8528" y="3398"/>
                  </a:lnTo>
                  <a:lnTo>
                    <a:pt x="8505" y="3155"/>
                  </a:lnTo>
                  <a:lnTo>
                    <a:pt x="8422" y="874"/>
                  </a:lnTo>
                  <a:lnTo>
                    <a:pt x="8340" y="0"/>
                  </a:lnTo>
                  <a:lnTo>
                    <a:pt x="8194" y="146"/>
                  </a:lnTo>
                  <a:lnTo>
                    <a:pt x="8085" y="777"/>
                  </a:lnTo>
                  <a:lnTo>
                    <a:pt x="7972" y="1068"/>
                  </a:lnTo>
                  <a:lnTo>
                    <a:pt x="7804" y="2378"/>
                  </a:lnTo>
                  <a:lnTo>
                    <a:pt x="7680" y="3107"/>
                  </a:lnTo>
                  <a:lnTo>
                    <a:pt x="7568" y="3689"/>
                  </a:lnTo>
                  <a:lnTo>
                    <a:pt x="7448" y="4660"/>
                  </a:lnTo>
                  <a:lnTo>
                    <a:pt x="7110" y="4951"/>
                  </a:lnTo>
                  <a:lnTo>
                    <a:pt x="6165" y="4951"/>
                  </a:lnTo>
                  <a:lnTo>
                    <a:pt x="6008" y="4660"/>
                  </a:lnTo>
                  <a:lnTo>
                    <a:pt x="5850" y="4417"/>
                  </a:lnTo>
                  <a:lnTo>
                    <a:pt x="5715" y="4174"/>
                  </a:lnTo>
                  <a:lnTo>
                    <a:pt x="5648" y="4174"/>
                  </a:lnTo>
                  <a:lnTo>
                    <a:pt x="5558" y="3689"/>
                  </a:lnTo>
                  <a:lnTo>
                    <a:pt x="5535" y="3398"/>
                  </a:lnTo>
                  <a:lnTo>
                    <a:pt x="5468" y="3155"/>
                  </a:lnTo>
                  <a:lnTo>
                    <a:pt x="5400" y="2670"/>
                  </a:lnTo>
                  <a:lnTo>
                    <a:pt x="5355" y="2427"/>
                  </a:lnTo>
                  <a:lnTo>
                    <a:pt x="5288" y="2427"/>
                  </a:lnTo>
                  <a:lnTo>
                    <a:pt x="5242" y="2136"/>
                  </a:lnTo>
                  <a:lnTo>
                    <a:pt x="5040" y="2136"/>
                  </a:lnTo>
                  <a:lnTo>
                    <a:pt x="4995" y="2427"/>
                  </a:lnTo>
                  <a:lnTo>
                    <a:pt x="4905" y="2670"/>
                  </a:lnTo>
                  <a:lnTo>
                    <a:pt x="4725" y="3398"/>
                  </a:lnTo>
                  <a:lnTo>
                    <a:pt x="4568" y="4174"/>
                  </a:lnTo>
                  <a:lnTo>
                    <a:pt x="4410" y="4660"/>
                  </a:lnTo>
                  <a:lnTo>
                    <a:pt x="4275" y="5194"/>
                  </a:lnTo>
                  <a:lnTo>
                    <a:pt x="4118" y="5679"/>
                  </a:lnTo>
                  <a:lnTo>
                    <a:pt x="3982" y="6213"/>
                  </a:lnTo>
                  <a:lnTo>
                    <a:pt x="3825" y="6456"/>
                  </a:lnTo>
                  <a:lnTo>
                    <a:pt x="3555" y="6941"/>
                  </a:lnTo>
                  <a:lnTo>
                    <a:pt x="3308" y="7232"/>
                  </a:lnTo>
                  <a:lnTo>
                    <a:pt x="3082" y="7232"/>
                  </a:lnTo>
                  <a:lnTo>
                    <a:pt x="2858" y="6941"/>
                  </a:lnTo>
                  <a:lnTo>
                    <a:pt x="2655" y="6698"/>
                  </a:lnTo>
                  <a:lnTo>
                    <a:pt x="2452" y="6213"/>
                  </a:lnTo>
                  <a:lnTo>
                    <a:pt x="2295" y="5679"/>
                  </a:lnTo>
                  <a:lnTo>
                    <a:pt x="2138" y="5194"/>
                  </a:lnTo>
                  <a:lnTo>
                    <a:pt x="2002" y="4660"/>
                  </a:lnTo>
                  <a:lnTo>
                    <a:pt x="1890" y="4174"/>
                  </a:lnTo>
                  <a:lnTo>
                    <a:pt x="1800" y="3689"/>
                  </a:lnTo>
                  <a:lnTo>
                    <a:pt x="1732" y="3155"/>
                  </a:lnTo>
                  <a:lnTo>
                    <a:pt x="1665" y="2670"/>
                  </a:lnTo>
                  <a:lnTo>
                    <a:pt x="1598" y="2136"/>
                  </a:lnTo>
                  <a:lnTo>
                    <a:pt x="1530" y="1650"/>
                  </a:lnTo>
                  <a:lnTo>
                    <a:pt x="1440" y="1650"/>
                  </a:lnTo>
                  <a:lnTo>
                    <a:pt x="1395" y="2136"/>
                  </a:lnTo>
                  <a:lnTo>
                    <a:pt x="1350" y="2670"/>
                  </a:lnTo>
                  <a:lnTo>
                    <a:pt x="1282" y="3398"/>
                  </a:lnTo>
                  <a:lnTo>
                    <a:pt x="1260" y="3689"/>
                  </a:lnTo>
                  <a:lnTo>
                    <a:pt x="1215" y="4174"/>
                  </a:lnTo>
                  <a:lnTo>
                    <a:pt x="1080" y="4660"/>
                  </a:lnTo>
                  <a:lnTo>
                    <a:pt x="990" y="4951"/>
                  </a:lnTo>
                  <a:lnTo>
                    <a:pt x="810" y="5436"/>
                  </a:lnTo>
                  <a:lnTo>
                    <a:pt x="720" y="5436"/>
                  </a:lnTo>
                  <a:lnTo>
                    <a:pt x="630" y="5679"/>
                  </a:lnTo>
                  <a:lnTo>
                    <a:pt x="450" y="5679"/>
                  </a:lnTo>
                  <a:lnTo>
                    <a:pt x="338" y="5436"/>
                  </a:lnTo>
                  <a:lnTo>
                    <a:pt x="248" y="5436"/>
                  </a:lnTo>
                  <a:lnTo>
                    <a:pt x="158" y="5194"/>
                  </a:lnTo>
                  <a:lnTo>
                    <a:pt x="90" y="4951"/>
                  </a:lnTo>
                  <a:lnTo>
                    <a:pt x="0" y="466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Line"/>
            <p:cNvSpPr/>
            <p:nvPr/>
          </p:nvSpPr>
          <p:spPr>
            <a:xfrm>
              <a:off x="0" y="6138862"/>
              <a:ext cx="9159875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3" y="2979"/>
                  </a:moveTo>
                  <a:lnTo>
                    <a:pt x="19193" y="3228"/>
                  </a:lnTo>
                  <a:lnTo>
                    <a:pt x="19024" y="3724"/>
                  </a:lnTo>
                  <a:lnTo>
                    <a:pt x="18901" y="4717"/>
                  </a:lnTo>
                  <a:lnTo>
                    <a:pt x="18557" y="10428"/>
                  </a:lnTo>
                  <a:lnTo>
                    <a:pt x="18444" y="12662"/>
                  </a:lnTo>
                  <a:lnTo>
                    <a:pt x="18309" y="14152"/>
                  </a:lnTo>
                  <a:lnTo>
                    <a:pt x="17973" y="16386"/>
                  </a:lnTo>
                  <a:lnTo>
                    <a:pt x="17774" y="16386"/>
                  </a:lnTo>
                  <a:lnTo>
                    <a:pt x="17684" y="15641"/>
                  </a:lnTo>
                  <a:lnTo>
                    <a:pt x="17617" y="14897"/>
                  </a:lnTo>
                  <a:lnTo>
                    <a:pt x="17527" y="14152"/>
                  </a:lnTo>
                  <a:lnTo>
                    <a:pt x="17482" y="13407"/>
                  </a:lnTo>
                  <a:lnTo>
                    <a:pt x="17415" y="12662"/>
                  </a:lnTo>
                  <a:lnTo>
                    <a:pt x="17370" y="11917"/>
                  </a:lnTo>
                  <a:lnTo>
                    <a:pt x="17347" y="10428"/>
                  </a:lnTo>
                  <a:lnTo>
                    <a:pt x="17325" y="9683"/>
                  </a:lnTo>
                  <a:lnTo>
                    <a:pt x="17280" y="6703"/>
                  </a:lnTo>
                  <a:lnTo>
                    <a:pt x="17213" y="4469"/>
                  </a:lnTo>
                  <a:lnTo>
                    <a:pt x="17078" y="2234"/>
                  </a:lnTo>
                  <a:lnTo>
                    <a:pt x="16943" y="2234"/>
                  </a:lnTo>
                  <a:lnTo>
                    <a:pt x="16763" y="3724"/>
                  </a:lnTo>
                  <a:lnTo>
                    <a:pt x="16655" y="4469"/>
                  </a:lnTo>
                  <a:lnTo>
                    <a:pt x="16543" y="5959"/>
                  </a:lnTo>
                  <a:lnTo>
                    <a:pt x="16408" y="7448"/>
                  </a:lnTo>
                  <a:lnTo>
                    <a:pt x="16251" y="8938"/>
                  </a:lnTo>
                  <a:lnTo>
                    <a:pt x="16048" y="11172"/>
                  </a:lnTo>
                  <a:lnTo>
                    <a:pt x="15869" y="11917"/>
                  </a:lnTo>
                  <a:lnTo>
                    <a:pt x="15670" y="13407"/>
                  </a:lnTo>
                  <a:lnTo>
                    <a:pt x="15266" y="14897"/>
                  </a:lnTo>
                  <a:lnTo>
                    <a:pt x="14281" y="14897"/>
                  </a:lnTo>
                  <a:lnTo>
                    <a:pt x="14102" y="14152"/>
                  </a:lnTo>
                  <a:lnTo>
                    <a:pt x="13967" y="13407"/>
                  </a:lnTo>
                  <a:lnTo>
                    <a:pt x="13810" y="11917"/>
                  </a:lnTo>
                  <a:lnTo>
                    <a:pt x="13697" y="11172"/>
                  </a:lnTo>
                  <a:lnTo>
                    <a:pt x="13608" y="9683"/>
                  </a:lnTo>
                  <a:lnTo>
                    <a:pt x="13540" y="8938"/>
                  </a:lnTo>
                  <a:lnTo>
                    <a:pt x="13477" y="7448"/>
                  </a:lnTo>
                  <a:lnTo>
                    <a:pt x="13409" y="7448"/>
                  </a:lnTo>
                  <a:lnTo>
                    <a:pt x="13342" y="6703"/>
                  </a:lnTo>
                  <a:lnTo>
                    <a:pt x="13230" y="6703"/>
                  </a:lnTo>
                  <a:lnTo>
                    <a:pt x="13185" y="7448"/>
                  </a:lnTo>
                  <a:lnTo>
                    <a:pt x="13140" y="7448"/>
                  </a:lnTo>
                  <a:lnTo>
                    <a:pt x="13095" y="8193"/>
                  </a:lnTo>
                  <a:lnTo>
                    <a:pt x="13050" y="8193"/>
                  </a:lnTo>
                  <a:lnTo>
                    <a:pt x="13005" y="9683"/>
                  </a:lnTo>
                  <a:lnTo>
                    <a:pt x="12960" y="10428"/>
                  </a:lnTo>
                  <a:lnTo>
                    <a:pt x="12938" y="10428"/>
                  </a:lnTo>
                  <a:lnTo>
                    <a:pt x="12825" y="11172"/>
                  </a:lnTo>
                  <a:lnTo>
                    <a:pt x="12488" y="11917"/>
                  </a:lnTo>
                  <a:lnTo>
                    <a:pt x="11998" y="13407"/>
                  </a:lnTo>
                  <a:lnTo>
                    <a:pt x="11414" y="16386"/>
                  </a:lnTo>
                  <a:lnTo>
                    <a:pt x="11126" y="17876"/>
                  </a:lnTo>
                  <a:lnTo>
                    <a:pt x="10879" y="18621"/>
                  </a:lnTo>
                  <a:lnTo>
                    <a:pt x="10452" y="18621"/>
                  </a:lnTo>
                  <a:lnTo>
                    <a:pt x="10272" y="17131"/>
                  </a:lnTo>
                  <a:lnTo>
                    <a:pt x="10209" y="16386"/>
                  </a:lnTo>
                  <a:lnTo>
                    <a:pt x="10141" y="15641"/>
                  </a:lnTo>
                  <a:lnTo>
                    <a:pt x="10119" y="11917"/>
                  </a:lnTo>
                  <a:lnTo>
                    <a:pt x="10119" y="9683"/>
                  </a:lnTo>
                  <a:lnTo>
                    <a:pt x="10141" y="5214"/>
                  </a:lnTo>
                  <a:lnTo>
                    <a:pt x="10096" y="4469"/>
                  </a:lnTo>
                  <a:lnTo>
                    <a:pt x="10006" y="5214"/>
                  </a:lnTo>
                  <a:lnTo>
                    <a:pt x="9961" y="7448"/>
                  </a:lnTo>
                  <a:lnTo>
                    <a:pt x="9894" y="8938"/>
                  </a:lnTo>
                  <a:lnTo>
                    <a:pt x="9804" y="11172"/>
                  </a:lnTo>
                  <a:lnTo>
                    <a:pt x="9714" y="12662"/>
                  </a:lnTo>
                  <a:lnTo>
                    <a:pt x="9580" y="14152"/>
                  </a:lnTo>
                  <a:lnTo>
                    <a:pt x="9512" y="14152"/>
                  </a:lnTo>
                  <a:lnTo>
                    <a:pt x="9288" y="15641"/>
                  </a:lnTo>
                  <a:lnTo>
                    <a:pt x="9157" y="15641"/>
                  </a:lnTo>
                  <a:lnTo>
                    <a:pt x="9044" y="16386"/>
                  </a:lnTo>
                  <a:lnTo>
                    <a:pt x="8910" y="15641"/>
                  </a:lnTo>
                  <a:lnTo>
                    <a:pt x="8797" y="14897"/>
                  </a:lnTo>
                  <a:lnTo>
                    <a:pt x="8707" y="13407"/>
                  </a:lnTo>
                  <a:lnTo>
                    <a:pt x="8640" y="12662"/>
                  </a:lnTo>
                  <a:lnTo>
                    <a:pt x="8595" y="11917"/>
                  </a:lnTo>
                  <a:lnTo>
                    <a:pt x="8573" y="11172"/>
                  </a:lnTo>
                  <a:lnTo>
                    <a:pt x="8528" y="10428"/>
                  </a:lnTo>
                  <a:lnTo>
                    <a:pt x="8505" y="9683"/>
                  </a:lnTo>
                  <a:lnTo>
                    <a:pt x="8423" y="7076"/>
                  </a:lnTo>
                  <a:lnTo>
                    <a:pt x="8397" y="4345"/>
                  </a:lnTo>
                  <a:lnTo>
                    <a:pt x="8341" y="2234"/>
                  </a:lnTo>
                  <a:lnTo>
                    <a:pt x="8266" y="2234"/>
                  </a:lnTo>
                  <a:lnTo>
                    <a:pt x="8131" y="2979"/>
                  </a:lnTo>
                  <a:lnTo>
                    <a:pt x="8052" y="4469"/>
                  </a:lnTo>
                  <a:lnTo>
                    <a:pt x="7962" y="6331"/>
                  </a:lnTo>
                  <a:lnTo>
                    <a:pt x="7850" y="7448"/>
                  </a:lnTo>
                  <a:lnTo>
                    <a:pt x="7760" y="8938"/>
                  </a:lnTo>
                  <a:lnTo>
                    <a:pt x="7659" y="10800"/>
                  </a:lnTo>
                  <a:lnTo>
                    <a:pt x="7513" y="12662"/>
                  </a:lnTo>
                  <a:lnTo>
                    <a:pt x="7401" y="14152"/>
                  </a:lnTo>
                  <a:lnTo>
                    <a:pt x="7289" y="14897"/>
                  </a:lnTo>
                  <a:lnTo>
                    <a:pt x="6154" y="14897"/>
                  </a:lnTo>
                  <a:lnTo>
                    <a:pt x="5997" y="14152"/>
                  </a:lnTo>
                  <a:lnTo>
                    <a:pt x="5844" y="13407"/>
                  </a:lnTo>
                  <a:lnTo>
                    <a:pt x="5709" y="12662"/>
                  </a:lnTo>
                  <a:lnTo>
                    <a:pt x="5641" y="12662"/>
                  </a:lnTo>
                  <a:lnTo>
                    <a:pt x="5552" y="11172"/>
                  </a:lnTo>
                  <a:lnTo>
                    <a:pt x="5529" y="10428"/>
                  </a:lnTo>
                  <a:lnTo>
                    <a:pt x="5462" y="9683"/>
                  </a:lnTo>
                  <a:lnTo>
                    <a:pt x="5394" y="8193"/>
                  </a:lnTo>
                  <a:lnTo>
                    <a:pt x="5349" y="7448"/>
                  </a:lnTo>
                  <a:lnTo>
                    <a:pt x="5282" y="7448"/>
                  </a:lnTo>
                  <a:lnTo>
                    <a:pt x="5237" y="6703"/>
                  </a:lnTo>
                  <a:lnTo>
                    <a:pt x="5035" y="6703"/>
                  </a:lnTo>
                  <a:lnTo>
                    <a:pt x="4990" y="7448"/>
                  </a:lnTo>
                  <a:lnTo>
                    <a:pt x="4900" y="8193"/>
                  </a:lnTo>
                  <a:lnTo>
                    <a:pt x="4724" y="10428"/>
                  </a:lnTo>
                  <a:lnTo>
                    <a:pt x="4567" y="12662"/>
                  </a:lnTo>
                  <a:lnTo>
                    <a:pt x="4410" y="14152"/>
                  </a:lnTo>
                  <a:lnTo>
                    <a:pt x="4275" y="15641"/>
                  </a:lnTo>
                  <a:lnTo>
                    <a:pt x="3961" y="18621"/>
                  </a:lnTo>
                  <a:lnTo>
                    <a:pt x="3803" y="19366"/>
                  </a:lnTo>
                  <a:lnTo>
                    <a:pt x="3538" y="20855"/>
                  </a:lnTo>
                  <a:lnTo>
                    <a:pt x="3291" y="21600"/>
                  </a:lnTo>
                  <a:lnTo>
                    <a:pt x="3066" y="21600"/>
                  </a:lnTo>
                  <a:lnTo>
                    <a:pt x="2841" y="20855"/>
                  </a:lnTo>
                  <a:lnTo>
                    <a:pt x="2643" y="20110"/>
                  </a:lnTo>
                  <a:lnTo>
                    <a:pt x="2441" y="18621"/>
                  </a:lnTo>
                  <a:lnTo>
                    <a:pt x="2126" y="15641"/>
                  </a:lnTo>
                  <a:lnTo>
                    <a:pt x="1992" y="14152"/>
                  </a:lnTo>
                  <a:lnTo>
                    <a:pt x="1879" y="12662"/>
                  </a:lnTo>
                  <a:lnTo>
                    <a:pt x="1789" y="11172"/>
                  </a:lnTo>
                  <a:lnTo>
                    <a:pt x="1655" y="8193"/>
                  </a:lnTo>
                  <a:lnTo>
                    <a:pt x="1591" y="6703"/>
                  </a:lnTo>
                  <a:lnTo>
                    <a:pt x="1524" y="5214"/>
                  </a:lnTo>
                  <a:lnTo>
                    <a:pt x="1434" y="5214"/>
                  </a:lnTo>
                  <a:lnTo>
                    <a:pt x="1209" y="12662"/>
                  </a:lnTo>
                  <a:lnTo>
                    <a:pt x="1074" y="14152"/>
                  </a:lnTo>
                  <a:lnTo>
                    <a:pt x="805" y="16386"/>
                  </a:lnTo>
                  <a:lnTo>
                    <a:pt x="715" y="16386"/>
                  </a:lnTo>
                  <a:lnTo>
                    <a:pt x="625" y="17131"/>
                  </a:lnTo>
                  <a:lnTo>
                    <a:pt x="449" y="17131"/>
                  </a:lnTo>
                  <a:lnTo>
                    <a:pt x="337" y="16386"/>
                  </a:lnTo>
                  <a:lnTo>
                    <a:pt x="247" y="16386"/>
                  </a:lnTo>
                  <a:lnTo>
                    <a:pt x="157" y="15641"/>
                  </a:lnTo>
                  <a:lnTo>
                    <a:pt x="90" y="14897"/>
                  </a:lnTo>
                  <a:lnTo>
                    <a:pt x="0" y="14152"/>
                  </a:lnTo>
                  <a:lnTo>
                    <a:pt x="0" y="11917"/>
                  </a:lnTo>
                  <a:lnTo>
                    <a:pt x="90" y="12662"/>
                  </a:lnTo>
                  <a:lnTo>
                    <a:pt x="157" y="13407"/>
                  </a:lnTo>
                  <a:lnTo>
                    <a:pt x="247" y="14152"/>
                  </a:lnTo>
                  <a:lnTo>
                    <a:pt x="337" y="14152"/>
                  </a:lnTo>
                  <a:lnTo>
                    <a:pt x="449" y="14897"/>
                  </a:lnTo>
                  <a:lnTo>
                    <a:pt x="625" y="14897"/>
                  </a:lnTo>
                  <a:lnTo>
                    <a:pt x="715" y="14152"/>
                  </a:lnTo>
                  <a:lnTo>
                    <a:pt x="805" y="14152"/>
                  </a:lnTo>
                  <a:lnTo>
                    <a:pt x="1074" y="11917"/>
                  </a:lnTo>
                  <a:lnTo>
                    <a:pt x="1209" y="10428"/>
                  </a:lnTo>
                  <a:lnTo>
                    <a:pt x="1434" y="2979"/>
                  </a:lnTo>
                  <a:lnTo>
                    <a:pt x="1524" y="2979"/>
                  </a:lnTo>
                  <a:lnTo>
                    <a:pt x="1591" y="4469"/>
                  </a:lnTo>
                  <a:lnTo>
                    <a:pt x="1655" y="5959"/>
                  </a:lnTo>
                  <a:lnTo>
                    <a:pt x="1789" y="8938"/>
                  </a:lnTo>
                  <a:lnTo>
                    <a:pt x="1879" y="10428"/>
                  </a:lnTo>
                  <a:lnTo>
                    <a:pt x="1992" y="11917"/>
                  </a:lnTo>
                  <a:lnTo>
                    <a:pt x="2126" y="13407"/>
                  </a:lnTo>
                  <a:lnTo>
                    <a:pt x="2441" y="16386"/>
                  </a:lnTo>
                  <a:lnTo>
                    <a:pt x="2643" y="17876"/>
                  </a:lnTo>
                  <a:lnTo>
                    <a:pt x="2841" y="18621"/>
                  </a:lnTo>
                  <a:lnTo>
                    <a:pt x="3066" y="19366"/>
                  </a:lnTo>
                  <a:lnTo>
                    <a:pt x="3291" y="19366"/>
                  </a:lnTo>
                  <a:lnTo>
                    <a:pt x="3538" y="18621"/>
                  </a:lnTo>
                  <a:lnTo>
                    <a:pt x="3803" y="17131"/>
                  </a:lnTo>
                  <a:lnTo>
                    <a:pt x="3961" y="16386"/>
                  </a:lnTo>
                  <a:lnTo>
                    <a:pt x="4275" y="13407"/>
                  </a:lnTo>
                  <a:lnTo>
                    <a:pt x="4410" y="11917"/>
                  </a:lnTo>
                  <a:lnTo>
                    <a:pt x="4567" y="10428"/>
                  </a:lnTo>
                  <a:lnTo>
                    <a:pt x="4724" y="8193"/>
                  </a:lnTo>
                  <a:lnTo>
                    <a:pt x="4900" y="5959"/>
                  </a:lnTo>
                  <a:lnTo>
                    <a:pt x="4990" y="5214"/>
                  </a:lnTo>
                  <a:lnTo>
                    <a:pt x="5035" y="4469"/>
                  </a:lnTo>
                  <a:lnTo>
                    <a:pt x="5237" y="4469"/>
                  </a:lnTo>
                  <a:lnTo>
                    <a:pt x="5282" y="5214"/>
                  </a:lnTo>
                  <a:lnTo>
                    <a:pt x="5349" y="5214"/>
                  </a:lnTo>
                  <a:lnTo>
                    <a:pt x="5394" y="5959"/>
                  </a:lnTo>
                  <a:lnTo>
                    <a:pt x="5462" y="7448"/>
                  </a:lnTo>
                  <a:lnTo>
                    <a:pt x="5529" y="8193"/>
                  </a:lnTo>
                  <a:lnTo>
                    <a:pt x="5552" y="8938"/>
                  </a:lnTo>
                  <a:lnTo>
                    <a:pt x="5641" y="10428"/>
                  </a:lnTo>
                  <a:lnTo>
                    <a:pt x="5709" y="10428"/>
                  </a:lnTo>
                  <a:lnTo>
                    <a:pt x="5844" y="11172"/>
                  </a:lnTo>
                  <a:lnTo>
                    <a:pt x="5997" y="11917"/>
                  </a:lnTo>
                  <a:lnTo>
                    <a:pt x="6154" y="12662"/>
                  </a:lnTo>
                  <a:lnTo>
                    <a:pt x="7255" y="12662"/>
                  </a:lnTo>
                  <a:lnTo>
                    <a:pt x="7378" y="11917"/>
                  </a:lnTo>
                  <a:lnTo>
                    <a:pt x="7558" y="9559"/>
                  </a:lnTo>
                  <a:lnTo>
                    <a:pt x="7723" y="7076"/>
                  </a:lnTo>
                  <a:lnTo>
                    <a:pt x="7903" y="4717"/>
                  </a:lnTo>
                  <a:lnTo>
                    <a:pt x="8030" y="2234"/>
                  </a:lnTo>
                  <a:lnTo>
                    <a:pt x="8131" y="1117"/>
                  </a:lnTo>
                  <a:lnTo>
                    <a:pt x="8243" y="0"/>
                  </a:lnTo>
                  <a:lnTo>
                    <a:pt x="8367" y="372"/>
                  </a:lnTo>
                  <a:lnTo>
                    <a:pt x="8423" y="2979"/>
                  </a:lnTo>
                  <a:lnTo>
                    <a:pt x="8468" y="6331"/>
                  </a:lnTo>
                  <a:lnTo>
                    <a:pt x="8573" y="8938"/>
                  </a:lnTo>
                  <a:lnTo>
                    <a:pt x="8595" y="9683"/>
                  </a:lnTo>
                  <a:lnTo>
                    <a:pt x="8640" y="10428"/>
                  </a:lnTo>
                  <a:lnTo>
                    <a:pt x="8707" y="11172"/>
                  </a:lnTo>
                  <a:lnTo>
                    <a:pt x="8797" y="12662"/>
                  </a:lnTo>
                  <a:lnTo>
                    <a:pt x="8910" y="13407"/>
                  </a:lnTo>
                  <a:lnTo>
                    <a:pt x="9044" y="14152"/>
                  </a:lnTo>
                  <a:lnTo>
                    <a:pt x="9157" y="13407"/>
                  </a:lnTo>
                  <a:lnTo>
                    <a:pt x="9288" y="13407"/>
                  </a:lnTo>
                  <a:lnTo>
                    <a:pt x="9512" y="11917"/>
                  </a:lnTo>
                  <a:lnTo>
                    <a:pt x="9580" y="11917"/>
                  </a:lnTo>
                  <a:lnTo>
                    <a:pt x="9714" y="10428"/>
                  </a:lnTo>
                  <a:lnTo>
                    <a:pt x="9804" y="8938"/>
                  </a:lnTo>
                  <a:lnTo>
                    <a:pt x="9894" y="6703"/>
                  </a:lnTo>
                  <a:lnTo>
                    <a:pt x="9961" y="5214"/>
                  </a:lnTo>
                  <a:lnTo>
                    <a:pt x="10006" y="2979"/>
                  </a:lnTo>
                  <a:lnTo>
                    <a:pt x="10096" y="2234"/>
                  </a:lnTo>
                  <a:lnTo>
                    <a:pt x="10164" y="2979"/>
                  </a:lnTo>
                  <a:lnTo>
                    <a:pt x="10164" y="5959"/>
                  </a:lnTo>
                  <a:lnTo>
                    <a:pt x="10141" y="9683"/>
                  </a:lnTo>
                  <a:lnTo>
                    <a:pt x="10141" y="13407"/>
                  </a:lnTo>
                  <a:lnTo>
                    <a:pt x="10209" y="14152"/>
                  </a:lnTo>
                  <a:lnTo>
                    <a:pt x="10272" y="14897"/>
                  </a:lnTo>
                  <a:lnTo>
                    <a:pt x="10452" y="16386"/>
                  </a:lnTo>
                  <a:lnTo>
                    <a:pt x="10879" y="16386"/>
                  </a:lnTo>
                  <a:lnTo>
                    <a:pt x="11126" y="15641"/>
                  </a:lnTo>
                  <a:lnTo>
                    <a:pt x="11414" y="14152"/>
                  </a:lnTo>
                  <a:lnTo>
                    <a:pt x="11998" y="11172"/>
                  </a:lnTo>
                  <a:lnTo>
                    <a:pt x="12488" y="9683"/>
                  </a:lnTo>
                  <a:lnTo>
                    <a:pt x="12825" y="8938"/>
                  </a:lnTo>
                  <a:lnTo>
                    <a:pt x="12938" y="8193"/>
                  </a:lnTo>
                  <a:lnTo>
                    <a:pt x="12960" y="8193"/>
                  </a:lnTo>
                  <a:lnTo>
                    <a:pt x="13005" y="7448"/>
                  </a:lnTo>
                  <a:lnTo>
                    <a:pt x="13050" y="5959"/>
                  </a:lnTo>
                  <a:lnTo>
                    <a:pt x="13095" y="5959"/>
                  </a:lnTo>
                  <a:lnTo>
                    <a:pt x="13140" y="5214"/>
                  </a:lnTo>
                  <a:lnTo>
                    <a:pt x="13185" y="5214"/>
                  </a:lnTo>
                  <a:lnTo>
                    <a:pt x="13230" y="4469"/>
                  </a:lnTo>
                  <a:lnTo>
                    <a:pt x="13342" y="4469"/>
                  </a:lnTo>
                  <a:lnTo>
                    <a:pt x="13409" y="5214"/>
                  </a:lnTo>
                  <a:lnTo>
                    <a:pt x="13477" y="5214"/>
                  </a:lnTo>
                  <a:lnTo>
                    <a:pt x="13540" y="6703"/>
                  </a:lnTo>
                  <a:lnTo>
                    <a:pt x="13608" y="7448"/>
                  </a:lnTo>
                  <a:lnTo>
                    <a:pt x="13697" y="8938"/>
                  </a:lnTo>
                  <a:lnTo>
                    <a:pt x="13810" y="9683"/>
                  </a:lnTo>
                  <a:lnTo>
                    <a:pt x="13967" y="11172"/>
                  </a:lnTo>
                  <a:lnTo>
                    <a:pt x="14102" y="11917"/>
                  </a:lnTo>
                  <a:lnTo>
                    <a:pt x="14281" y="12662"/>
                  </a:lnTo>
                  <a:lnTo>
                    <a:pt x="15266" y="12662"/>
                  </a:lnTo>
                  <a:lnTo>
                    <a:pt x="15670" y="11172"/>
                  </a:lnTo>
                  <a:lnTo>
                    <a:pt x="15869" y="9683"/>
                  </a:lnTo>
                  <a:lnTo>
                    <a:pt x="16048" y="8938"/>
                  </a:lnTo>
                  <a:lnTo>
                    <a:pt x="16251" y="6703"/>
                  </a:lnTo>
                  <a:lnTo>
                    <a:pt x="16408" y="5214"/>
                  </a:lnTo>
                  <a:lnTo>
                    <a:pt x="16543" y="3724"/>
                  </a:lnTo>
                  <a:lnTo>
                    <a:pt x="16655" y="2234"/>
                  </a:lnTo>
                  <a:lnTo>
                    <a:pt x="16763" y="1490"/>
                  </a:lnTo>
                  <a:lnTo>
                    <a:pt x="16943" y="0"/>
                  </a:lnTo>
                  <a:lnTo>
                    <a:pt x="17078" y="0"/>
                  </a:lnTo>
                  <a:lnTo>
                    <a:pt x="17213" y="2234"/>
                  </a:lnTo>
                  <a:lnTo>
                    <a:pt x="17280" y="4469"/>
                  </a:lnTo>
                  <a:lnTo>
                    <a:pt x="17325" y="7448"/>
                  </a:lnTo>
                  <a:lnTo>
                    <a:pt x="17347" y="8193"/>
                  </a:lnTo>
                  <a:lnTo>
                    <a:pt x="17370" y="9683"/>
                  </a:lnTo>
                  <a:lnTo>
                    <a:pt x="17415" y="10428"/>
                  </a:lnTo>
                  <a:lnTo>
                    <a:pt x="17482" y="11172"/>
                  </a:lnTo>
                  <a:lnTo>
                    <a:pt x="17527" y="11917"/>
                  </a:lnTo>
                  <a:lnTo>
                    <a:pt x="17617" y="12662"/>
                  </a:lnTo>
                  <a:lnTo>
                    <a:pt x="17684" y="13407"/>
                  </a:lnTo>
                  <a:lnTo>
                    <a:pt x="17774" y="14152"/>
                  </a:lnTo>
                  <a:lnTo>
                    <a:pt x="17973" y="14152"/>
                  </a:lnTo>
                  <a:lnTo>
                    <a:pt x="18309" y="11917"/>
                  </a:lnTo>
                  <a:lnTo>
                    <a:pt x="18444" y="10428"/>
                  </a:lnTo>
                  <a:lnTo>
                    <a:pt x="18557" y="8193"/>
                  </a:lnTo>
                  <a:lnTo>
                    <a:pt x="18826" y="3724"/>
                  </a:lnTo>
                  <a:lnTo>
                    <a:pt x="18946" y="2979"/>
                  </a:lnTo>
                  <a:lnTo>
                    <a:pt x="19058" y="2110"/>
                  </a:lnTo>
                  <a:lnTo>
                    <a:pt x="19159" y="1738"/>
                  </a:lnTo>
                  <a:lnTo>
                    <a:pt x="19260" y="1117"/>
                  </a:lnTo>
                  <a:lnTo>
                    <a:pt x="19373" y="1117"/>
                  </a:lnTo>
                  <a:lnTo>
                    <a:pt x="19462" y="993"/>
                  </a:lnTo>
                  <a:lnTo>
                    <a:pt x="19537" y="1117"/>
                  </a:lnTo>
                  <a:lnTo>
                    <a:pt x="19608" y="1117"/>
                  </a:lnTo>
                  <a:lnTo>
                    <a:pt x="19683" y="1366"/>
                  </a:lnTo>
                  <a:lnTo>
                    <a:pt x="19766" y="1117"/>
                  </a:lnTo>
                  <a:lnTo>
                    <a:pt x="19856" y="1366"/>
                  </a:lnTo>
                  <a:lnTo>
                    <a:pt x="19942" y="993"/>
                  </a:lnTo>
                  <a:lnTo>
                    <a:pt x="20031" y="993"/>
                  </a:lnTo>
                  <a:lnTo>
                    <a:pt x="20177" y="1117"/>
                  </a:lnTo>
                  <a:lnTo>
                    <a:pt x="20346" y="2979"/>
                  </a:lnTo>
                  <a:lnTo>
                    <a:pt x="20391" y="3724"/>
                  </a:lnTo>
                  <a:lnTo>
                    <a:pt x="20413" y="4469"/>
                  </a:lnTo>
                  <a:lnTo>
                    <a:pt x="20413" y="5214"/>
                  </a:lnTo>
                  <a:lnTo>
                    <a:pt x="20436" y="5959"/>
                  </a:lnTo>
                  <a:lnTo>
                    <a:pt x="20436" y="8193"/>
                  </a:lnTo>
                  <a:lnTo>
                    <a:pt x="20458" y="8193"/>
                  </a:lnTo>
                  <a:lnTo>
                    <a:pt x="20458" y="8938"/>
                  </a:lnTo>
                  <a:lnTo>
                    <a:pt x="20503" y="8938"/>
                  </a:lnTo>
                  <a:lnTo>
                    <a:pt x="20593" y="10428"/>
                  </a:lnTo>
                  <a:lnTo>
                    <a:pt x="20660" y="10428"/>
                  </a:lnTo>
                  <a:lnTo>
                    <a:pt x="20795" y="11172"/>
                  </a:lnTo>
                  <a:lnTo>
                    <a:pt x="21173" y="11172"/>
                  </a:lnTo>
                  <a:lnTo>
                    <a:pt x="21375" y="10428"/>
                  </a:lnTo>
                  <a:lnTo>
                    <a:pt x="21600" y="8938"/>
                  </a:lnTo>
                  <a:lnTo>
                    <a:pt x="21600" y="11172"/>
                  </a:lnTo>
                  <a:lnTo>
                    <a:pt x="21375" y="12662"/>
                  </a:lnTo>
                  <a:lnTo>
                    <a:pt x="21173" y="13407"/>
                  </a:lnTo>
                  <a:lnTo>
                    <a:pt x="20795" y="13407"/>
                  </a:lnTo>
                  <a:lnTo>
                    <a:pt x="20660" y="12662"/>
                  </a:lnTo>
                  <a:lnTo>
                    <a:pt x="20593" y="12662"/>
                  </a:lnTo>
                  <a:lnTo>
                    <a:pt x="20503" y="11172"/>
                  </a:lnTo>
                  <a:lnTo>
                    <a:pt x="20458" y="11172"/>
                  </a:lnTo>
                  <a:lnTo>
                    <a:pt x="20458" y="10428"/>
                  </a:lnTo>
                  <a:lnTo>
                    <a:pt x="20436" y="10428"/>
                  </a:lnTo>
                  <a:lnTo>
                    <a:pt x="20436" y="8193"/>
                  </a:lnTo>
                  <a:lnTo>
                    <a:pt x="20413" y="7448"/>
                  </a:lnTo>
                  <a:lnTo>
                    <a:pt x="20413" y="6703"/>
                  </a:lnTo>
                  <a:lnTo>
                    <a:pt x="20391" y="5959"/>
                  </a:lnTo>
                  <a:lnTo>
                    <a:pt x="20346" y="5214"/>
                  </a:lnTo>
                  <a:lnTo>
                    <a:pt x="20323" y="4469"/>
                  </a:lnTo>
                  <a:lnTo>
                    <a:pt x="20301" y="4469"/>
                  </a:lnTo>
                  <a:lnTo>
                    <a:pt x="20234" y="3724"/>
                  </a:lnTo>
                  <a:lnTo>
                    <a:pt x="20189" y="3724"/>
                  </a:lnTo>
                  <a:lnTo>
                    <a:pt x="20103" y="2855"/>
                  </a:lnTo>
                  <a:lnTo>
                    <a:pt x="20013" y="2979"/>
                  </a:lnTo>
                  <a:lnTo>
                    <a:pt x="19934" y="3352"/>
                  </a:lnTo>
                  <a:lnTo>
                    <a:pt x="19833" y="3600"/>
                  </a:lnTo>
                  <a:lnTo>
                    <a:pt x="19728" y="3600"/>
                  </a:lnTo>
                  <a:lnTo>
                    <a:pt x="19642" y="3228"/>
                  </a:lnTo>
                  <a:lnTo>
                    <a:pt x="19537" y="2979"/>
                  </a:lnTo>
                  <a:lnTo>
                    <a:pt x="19462" y="2607"/>
                  </a:lnTo>
                  <a:lnTo>
                    <a:pt x="19369" y="2979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80808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4001" y="6243637"/>
            <a:ext cx="242799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.th/imgres?imgurl=http://home.earthlink.net/~kristinportfolio/images/DUE_04.jpg&amp;imgrefurl=http://home.earthlink.net/~kristinportfolio/due.html&amp;h=300&amp;w=400&amp;sz=43&amp;hl=th&amp;start=2&amp;tbnid=KOzaBou3gjP4bM:&amp;tbnh=93&amp;tbnw=124&amp;prev=/images%3Fq%3DDesire%2BUnder%2Bthe%2BElms%26svnum%3D10%26hl%3Dth%26lr%3D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en.wikipedia.org/wiki/Image:ONeill-Eugene-LOC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.th/imgres?imgurl=http://www.oxfordeagle.com/archives/2005/0305/033005/desire%2520under%2520the%2520elms%252028c.gif&amp;imgrefurl=http://www.oxfordeagle.com/archives/2005/0305/033005/index.html&amp;h=230&amp;w=350&amp;sz=55&amp;hl=th&amp;start=1&amp;tbnid=LWJgpENmqwmmqM:&amp;tbnh=79&amp;tbnw=120&amp;prev=/images%3Fq%3DDesire%2BUnder%2Bthe%2BElms%26svnum%3D10%26hl%3Dth%26lr%3D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hyperlink" Target="http://images.google.co.th/imgres?imgurl=http://www.balet.by/performances/desire_under_the_elms.jpg&amp;imgrefurl=http://www.balet.by/theatre_repertoire.php%3Flang%3DENG%26performance_id%3D24&amp;h=300&amp;w=500&amp;sz=27&amp;hl=th&amp;start=3&amp;tbnid=b567KvLg44HG1M:&amp;tbnh=78&amp;tbnw=130&amp;prev=/images%3Fq%3DDesire%2BUnder%2Bthe%2BElms%26svnum%3D10%26hl%3Dth%26lr%3D" TargetMode="External"/><Relationship Id="rId4" Type="http://schemas.openxmlformats.org/officeDocument/2006/relationships/hyperlink" Target="http://en.wikipedia.org/wiki/Image:DesireUnderElms.jpg" TargetMode="External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ละครสมัยใหม่ (Modern Drama)"/>
          <p:cNvSpPr txBox="1">
            <a:spLocks noGrp="1"/>
          </p:cNvSpPr>
          <p:nvPr>
            <p:ph type="title"/>
          </p:nvPr>
        </p:nvSpPr>
        <p:spPr>
          <a:xfrm>
            <a:off x="467139" y="427382"/>
            <a:ext cx="8686801" cy="1143001"/>
          </a:xfrm>
          <a:prstGeom prst="rect">
            <a:avLst/>
          </a:prstGeom>
        </p:spPr>
        <p:txBody>
          <a:bodyPr/>
          <a:lstStyle>
            <a:lvl1pPr defTabSz="832104">
              <a:defRPr sz="4550">
                <a:solidFill>
                  <a:srgbClr val="EBF25A"/>
                </a:solidFill>
                <a:effectLst>
                  <a:outerShdw blurRad="11557" dist="34671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ละครสมัยใหม่ (Modern Drama)</a:t>
            </a:r>
          </a:p>
        </p:txBody>
      </p:sp>
      <p:sp>
        <p:nvSpPr>
          <p:cNvPr id="99" name="โดย  ผศ.ดร. ชุติมา   มณีวัฒนา"/>
          <p:cNvSpPr txBox="1">
            <a:spLocks noGrp="1"/>
          </p:cNvSpPr>
          <p:nvPr>
            <p:ph type="body" idx="1"/>
          </p:nvPr>
        </p:nvSpPr>
        <p:spPr>
          <a:xfrm>
            <a:off x="345867" y="2776330"/>
            <a:ext cx="8229601" cy="3235326"/>
          </a:xfrm>
          <a:prstGeom prst="rect">
            <a:avLst/>
          </a:prstGeom>
        </p:spPr>
        <p:txBody>
          <a:bodyPr/>
          <a:lstStyle/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EBF25A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โดย  ผศ.ดร. ชุติมา   มณีวัฒนา</a:t>
            </a:r>
          </a:p>
        </p:txBody>
      </p:sp>
      <p:pic>
        <p:nvPicPr>
          <p:cNvPr id="1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17" y="1821345"/>
            <a:ext cx="7572566" cy="36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75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75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75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75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75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75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animBg="1" advAuto="0"/>
      <p:bldP spid="99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ละครแนวธรรมชาตินิยม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sz="5400"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ละครแนวธรรมชาตินิยม</a:t>
            </a:r>
          </a:p>
        </p:txBody>
      </p:sp>
      <p:pic>
        <p:nvPicPr>
          <p:cNvPr id="12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600200"/>
            <a:ext cx="7583488" cy="4924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ลักษณะ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32104">
              <a:defRPr sz="4914">
                <a:effectLst>
                  <a:outerShdw blurRad="11557" dist="34671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ลักษณะของละครกลุ่มเหมือนจริง</a:t>
            </a:r>
          </a:p>
        </p:txBody>
      </p:sp>
      <p:sp>
        <p:nvSpPr>
          <p:cNvPr id="130" name="เรื่องราวจะเหมือนชีวิตคนจริงๆ (เลี่ยงความน่าเห็นใจแบบตัวละครเมโลดรามา)  ถ้าจะเห็นใจก็เป็นเพราะโลกนี้ทุกคนล้วนน่าเห็นใจ  ไม่ใช่เพราะผู้ประพันธ์พยายามวาดตัวละครให้ดีไปหมดทุกอย่าง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เรื่องราวจะเหมือนชีวิตคนจริงๆ (เลี่ยงความน่าเห็นใจแบบตัวละครเมโลดรามา)  </a:t>
            </a:r>
            <a:r>
              <a:rPr>
                <a:solidFill>
                  <a:srgbClr val="FFFFFF"/>
                </a:solidFill>
              </a:rPr>
              <a:t>ถ้าจะเห็นใจก็เป็นเพราะโลกนี้ทุกคนล้วนน่าเห็นใจ  ไม่ใช่เพราะผู้ประพันธ์พยายามวาดตัวละครให้ดีไปหมดทุกอย่าง</a:t>
            </a:r>
          </a:p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ระยะแรกละครเน้นเรื่องสังคมและสิ่งแวดล้อมมาก  </a:t>
            </a:r>
            <a:r>
              <a:rPr>
                <a:solidFill>
                  <a:srgbClr val="FFFFFF"/>
                </a:solidFill>
              </a:rPr>
              <a:t>แทนที่จะเป็นเพียง background จนกลายมาเป็นจุดเน้น ละครประเภทนี้นำไปสู่ </a:t>
            </a:r>
            <a:r>
              <a:t>ละครเพื่อสังคม (social drama)</a:t>
            </a:r>
            <a:r>
              <a:rPr>
                <a:solidFill>
                  <a:srgbClr val="FFFFFF"/>
                </a:solidFill>
              </a:rPr>
              <a:t> และ </a:t>
            </a:r>
            <a:r>
              <a:t>thesis drama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33" name="Henrik Ibsen  บิดาแห่งการละครสมัยใหม่ เป็นชาวนอร์เวย์  เขียนบทละคร A Doll’s House, Ghost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Henrik Ibsen  บิดาแห่งการละครสมัยใหม่ เป็นชาวนอร์เวย์  เขียนบทละคร A Doll’s House, Ghost</a:t>
            </a:r>
          </a:p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August Strindberg หนึ่งในผู้บุกเบิกละครสมัยใหม่ เขียนบทละคร Miss Julie</a:t>
            </a:r>
          </a:p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Eugene O’Niell  บิดาแห่งการละครสมัยใหม่ของอเมริกา เขียนบทละคร  แรงโลกีย์</a:t>
            </a:r>
          </a:p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George Bernard Shaw ชาวอังกฤษเน้นเรื่องชวนหัว เช่น บุษบาริมทาง  อาชีพของแม่ (แนวชีวิต)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564-02-15 at 18.30.29.png" descr="Screen Shot 2564-02-15 at 18.30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85" y="123139"/>
            <a:ext cx="8783630" cy="6611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8" y="522977"/>
            <a:ext cx="8229601" cy="492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2"/>
          <a:srcRect l="2235" t="3237" r="4199" b="4998"/>
          <a:stretch>
            <a:fillRect/>
          </a:stretch>
        </p:blipFill>
        <p:spPr>
          <a:xfrm>
            <a:off x="1187449" y="188912"/>
            <a:ext cx="6403976" cy="648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564-02-15 at 18.32.07.png" descr="Screen Shot 2564-02-15 at 18.32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09" y="136442"/>
            <a:ext cx="6422666" cy="480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.png" descr="image.png"/>
          <p:cNvPicPr>
            <a:picLocks noChangeAspect="1"/>
          </p:cNvPicPr>
          <p:nvPr/>
        </p:nvPicPr>
        <p:blipFill>
          <a:blip r:embed="rId3"/>
          <a:srcRect l="53648" t="64265" r="4348" b="5677"/>
          <a:stretch>
            <a:fillRect/>
          </a:stretch>
        </p:blipFill>
        <p:spPr>
          <a:xfrm>
            <a:off x="6242257" y="4432644"/>
            <a:ext cx="2663826" cy="2232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/>
          <a:srcRect l="7090" t="64265" r="48629" b="5677"/>
          <a:stretch>
            <a:fillRect/>
          </a:stretch>
        </p:blipFill>
        <p:spPr>
          <a:xfrm>
            <a:off x="4822825" y="2420937"/>
            <a:ext cx="4321176" cy="3433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88912"/>
            <a:ext cx="3714750" cy="6669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pic>
        <p:nvPicPr>
          <p:cNvPr id="148" name="200px-ONeill-Eugene-LOC.jpeg" descr="200px-ONeill-Eugene-LOC.jpe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844675"/>
            <a:ext cx="1905001" cy="249555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Eugene O’Neill  บิดาแห่งการละครสมัยใหม่ของอเมริกา เขียนบทละคร  แรงโลกีย์"/>
          <p:cNvSpPr txBox="1"/>
          <p:nvPr/>
        </p:nvSpPr>
        <p:spPr>
          <a:xfrm>
            <a:off x="1593532" y="6021387"/>
            <a:ext cx="76851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buClr>
                <a:srgbClr val="EBF25A"/>
              </a:buClr>
              <a:buSzPct val="80000"/>
              <a:buChar char="●"/>
              <a:defRPr sz="1800">
                <a:solidFill>
                  <a:srgbClr val="EBF25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Eugene O’Neill  บิดาแห่งการละครสมัยใหม่ของอเมริกา เขียนบทละคร  แรงโลกีย์</a:t>
            </a:r>
          </a:p>
        </p:txBody>
      </p:sp>
      <p:pic>
        <p:nvPicPr>
          <p:cNvPr id="150" name="1958 publication of the play, issued to tie-in with the film version starring Sophia Loren (pictured)." descr="1958 publication of the play, issued to tie-in with the film version starring Sophia Loren (pictured).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819275"/>
            <a:ext cx="1905000" cy="321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desire%2520under%2520the%2520elms%252028c.jpeg" descr="desire%2520under%2520the%2520elms%252028c.jpe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375" y="4508500"/>
            <a:ext cx="1800225" cy="118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UE_04.jpeg" descr="DUE_04.jpe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325" y="1700212"/>
            <a:ext cx="1944688" cy="1458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esire_under_the_elms.jpeg" descr="desire_under_the_elms.jpeg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0425" y="3860800"/>
            <a:ext cx="2519363" cy="151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564-02-15 at 18.40.59.png" descr="Screen Shot 2564-02-15 at 18.40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37" y="183540"/>
            <a:ext cx="8599703" cy="6313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ละครสมัยใหม่ (Modern Drama)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/>
          <a:p>
            <a:pPr defTabSz="804672">
              <a:defRPr sz="4752"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ละครสมัยใหม่ (Modern Drama)</a:t>
            </a:r>
          </a:p>
        </p:txBody>
      </p:sp>
      <p:sp>
        <p:nvSpPr>
          <p:cNvPr id="103" name="เรียกว่าละครสมัยใหม่เพราะต่อต้านรูปแบบ ความไม่สมจริง และเอาใจตลาดของละครเมโลดรามาได้สำเร็จ (ปฏิรูปนั่นเอง) มุ่งเน้น ความเป็นจริงในด้านการประพันธ์และการจัดแสดง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1177" indent="-281177" defTabSz="749808"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เรียกว่าละครสมัยใหม่เพราะต่อต้านรูปแบบ </a:t>
            </a:r>
            <a:r>
              <a:rPr>
                <a:solidFill>
                  <a:srgbClr val="EBF25A"/>
                </a:solidFill>
              </a:rPr>
              <a:t>ความไม่สมจริง</a:t>
            </a:r>
            <a:r>
              <a:t> และเอาใจตลาดของละครเมโลดรามาได้สำเร็จ (ปฏิรูปนั่นเอง) มุ่งเน้น </a:t>
            </a:r>
            <a:r>
              <a:rPr>
                <a:solidFill>
                  <a:srgbClr val="EBF25A"/>
                </a:solidFill>
              </a:rPr>
              <a:t>ความเป็นจริงในด้านการประพันธ์และการจัดแสดง</a:t>
            </a:r>
          </a:p>
          <a:p>
            <a:pPr marL="281177" indent="-281177" defTabSz="749808"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เกิดขึ้นช่วงปลาย C.19 เป็นต้นมาและมีพัฒนามาหลายรูปแบบต่อๆ มา (ทั้งเรียลิสม์ จนถึง แอนไทเรียลิสม์)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564-02-15 at 18.41.53.png" descr="Screen Shot 2564-02-15 at 18.41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0" y="146632"/>
            <a:ext cx="8748960" cy="6564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60" name="Constantin Stanislavsky  บิดาแห่งการแสดงสมัยใหม่ -  เน้นการแสดงที่มีความจริงภายใน (inner realism)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46888" indent="-246888" defTabSz="658368">
              <a:lnSpc>
                <a:spcPct val="90000"/>
              </a:lnSpc>
              <a:spcBef>
                <a:spcPts val="600"/>
              </a:spcBef>
              <a:defRPr sz="2880">
                <a:solidFill>
                  <a:srgbClr val="EBF25A"/>
                </a:solidFill>
                <a:effectLst>
                  <a:outerShdw blurRad="9144" dist="1828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Constantin Stanislavsky  บิดาแห่งการแสดงสมัยใหม่ -  </a:t>
            </a:r>
            <a:r>
              <a:rPr>
                <a:solidFill>
                  <a:srgbClr val="FFFFFF"/>
                </a:solidFill>
              </a:rPr>
              <a:t>เน้นการแสดงที่มีความจริงภายใน (inner realism) </a:t>
            </a:r>
          </a:p>
          <a:p>
            <a:pPr marL="246888" indent="-246888" defTabSz="658368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880">
                <a:effectLst>
                  <a:outerShdw blurRad="9144" dist="1828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 -  ยกเลิกการแสดงแบบ ตีหน้า / ทำท่า / ดัดเสียง / ใส่อารมณ์ โดยไม่ได้รู้สึกจริงๆ – การแสดงไม่มีสูตรสำเร็จ</a:t>
            </a:r>
          </a:p>
          <a:p>
            <a:pPr marL="246888" indent="-246888" defTabSz="658368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880">
                <a:effectLst>
                  <a:outerShdw blurRad="9144" dist="1828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 -  เน้นฝึกร่างกายและเสียง / ฝึกพูด / ผ่อนคลาย / ฝึกสมาธิ / การสร้างความเชื่อในบทบาทและสภาพแวดล้อม /  มนต์สมมุติ / การจำอารณ์และอากัปกิริยาในชีวิตจริง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 Shot 2564-02-15 at 18.43.30.png" descr="Screen Shot 2564-02-15 at 18.43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146050"/>
            <a:ext cx="8978900" cy="656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ouble-click to edit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88912"/>
            <a:ext cx="8497888" cy="604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onstantin Stanislavsky กำกับ"/>
          <p:cNvSpPr txBox="1"/>
          <p:nvPr/>
        </p:nvSpPr>
        <p:spPr>
          <a:xfrm>
            <a:off x="2457132" y="6308725"/>
            <a:ext cx="3653473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EBF25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Constantin Stanislavsky กำกับ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404812"/>
            <a:ext cx="7127876" cy="5875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347869" y="108847"/>
            <a:ext cx="8229601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71" name="Duke of Saxe-Meiningen ผู้กำกับการแสดงคนแรกของละครยุคสมัยใหมี เน้น…"/>
          <p:cNvSpPr txBox="1">
            <a:spLocks noGrp="1"/>
          </p:cNvSpPr>
          <p:nvPr>
            <p:ph type="body" idx="1"/>
          </p:nvPr>
        </p:nvSpPr>
        <p:spPr>
          <a:xfrm>
            <a:off x="347869" y="1202634"/>
            <a:ext cx="8229601" cy="4924427"/>
          </a:xfrm>
          <a:prstGeom prst="rect">
            <a:avLst/>
          </a:prstGeom>
        </p:spPr>
        <p:txBody>
          <a:bodyPr/>
          <a:lstStyle/>
          <a:p>
            <a:pPr marL="325754" indent="-325754" defTabSz="868680">
              <a:spcBef>
                <a:spcPts val="900"/>
              </a:spcBef>
              <a:defRPr sz="3800">
                <a:solidFill>
                  <a:srgbClr val="EBF25A"/>
                </a:solidFill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Duke of Saxe-Meiningen ผู้กำกับการแสดงคนแรกของละครยุคสมัยใหมี </a:t>
            </a:r>
            <a:r>
              <a:rPr>
                <a:solidFill>
                  <a:srgbClr val="FFFFFF"/>
                </a:solidFill>
              </a:rPr>
              <a:t>เน้น</a:t>
            </a:r>
          </a:p>
          <a:p>
            <a:pPr marL="705802" lvl="1" indent="-271462" defTabSz="868680">
              <a:spcBef>
                <a:spcPts val="0"/>
              </a:spcBef>
              <a:buClr>
                <a:srgbClr val="F2AA68"/>
              </a:buClr>
              <a:defRPr sz="342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ยกเลิกระบบดารา (star system)</a:t>
            </a:r>
          </a:p>
          <a:p>
            <a:pPr marL="705802" lvl="1" indent="-271462" defTabSz="868680">
              <a:spcBef>
                <a:spcPts val="0"/>
              </a:spcBef>
              <a:buClr>
                <a:srgbClr val="F2AA68"/>
              </a:buClr>
              <a:defRPr sz="342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เน้นการแสดงแบบสัมพันธ์ / กลมกลืนกัน (ensemble acting)</a:t>
            </a:r>
          </a:p>
          <a:p>
            <a:pPr marL="705802" lvl="1" indent="-271462" defTabSz="868680">
              <a:spcBef>
                <a:spcPts val="0"/>
              </a:spcBef>
              <a:buClr>
                <a:srgbClr val="F2AA68"/>
              </a:buClr>
              <a:defRPr sz="342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ให้ความสนใจกับตัวละครทุกตัว / แสดงอย่างมีความหมาย / รู้ตัวว่าแสดงเป็นใคร กำลังทำอะไร อยู่ที่ไหน ฯลฯ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564-02-15 at 18.44.23.png" descr="Screen Shot 2564-02-15 at 18.44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50" y="2262"/>
            <a:ext cx="8339975" cy="6698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65137" y="128725"/>
            <a:ext cx="8229601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76" name="Andre  Antoine  ได้รับแรงบันดาลใจจากไมนิงเกน…"/>
          <p:cNvSpPr txBox="1">
            <a:spLocks noGrp="1"/>
          </p:cNvSpPr>
          <p:nvPr>
            <p:ph type="body" sz="half" idx="1"/>
          </p:nvPr>
        </p:nvSpPr>
        <p:spPr>
          <a:xfrm>
            <a:off x="462756" y="1232452"/>
            <a:ext cx="8218488" cy="2260601"/>
          </a:xfrm>
          <a:prstGeom prst="rect">
            <a:avLst/>
          </a:prstGeom>
        </p:spPr>
        <p:txBody>
          <a:bodyPr/>
          <a:lstStyle/>
          <a:p>
            <a:pPr marL="288035" indent="-288035" defTabSz="768095">
              <a:defRPr sz="3024">
                <a:solidFill>
                  <a:srgbClr val="EBF25A"/>
                </a:solidFill>
                <a:effectLst>
                  <a:outerShdw blurRad="10668" dist="2133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Andre  Antoine  ได้รับแรงบันดาลใจจากไมนิงเกน</a:t>
            </a:r>
          </a:p>
          <a:p>
            <a:pPr marL="288035" indent="-288035" defTabSz="768095">
              <a:buSzTx/>
              <a:buFont typeface="Wingdings"/>
              <a:buNone/>
              <a:defRPr sz="3024">
                <a:effectLst>
                  <a:outerShdw blurRad="10668" dist="2133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ตั้งคณะละครอิสระขึ้น Le Theatre Libre  ที่ Fr.</a:t>
            </a:r>
          </a:p>
          <a:p>
            <a:pPr marL="288035" indent="-288035" defTabSz="768095">
              <a:buSzTx/>
              <a:buFont typeface="Wingdings"/>
              <a:buNone/>
              <a:defRPr sz="3024">
                <a:effectLst>
                  <a:outerShdw blurRad="10668" dist="2133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ในอังกฤษเรียกว่า Independent theatre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64" y="3218424"/>
            <a:ext cx="3077286" cy="3420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88912"/>
            <a:ext cx="7056438" cy="585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Le Theatre Libre"/>
          <p:cNvSpPr txBox="1">
            <a:spLocks noGrp="1"/>
          </p:cNvSpPr>
          <p:nvPr>
            <p:ph type="title"/>
          </p:nvPr>
        </p:nvSpPr>
        <p:spPr>
          <a:xfrm>
            <a:off x="4140200" y="5718175"/>
            <a:ext cx="4051300" cy="1139825"/>
          </a:xfrm>
          <a:prstGeom prst="rect">
            <a:avLst/>
          </a:prstGeom>
        </p:spPr>
        <p:txBody>
          <a:bodyPr/>
          <a:lstStyle/>
          <a:p>
            <a:r>
              <a:t>Le Theatre Libre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e Theatre Libre"/>
          <p:cNvSpPr txBox="1">
            <a:spLocks noGrp="1"/>
          </p:cNvSpPr>
          <p:nvPr>
            <p:ph type="title"/>
          </p:nvPr>
        </p:nvSpPr>
        <p:spPr>
          <a:xfrm>
            <a:off x="4859337" y="5084762"/>
            <a:ext cx="4051301" cy="1139826"/>
          </a:xfrm>
          <a:prstGeom prst="rect">
            <a:avLst/>
          </a:prstGeom>
        </p:spPr>
        <p:txBody>
          <a:bodyPr/>
          <a:lstStyle>
            <a:lvl1pPr defTabSz="777240">
              <a:defRPr sz="4250">
                <a:effectLst>
                  <a:outerShdw blurRad="10795" dist="32385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Le Theatre Libre</a:t>
            </a:r>
          </a:p>
        </p:txBody>
      </p:sp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88912"/>
            <a:ext cx="4164013" cy="633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อิทธิพลต่อละครสมัยใหม่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sz="5400"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อิทธิพลต่อละครสมัยใหม่</a:t>
            </a:r>
          </a:p>
        </p:txBody>
      </p:sp>
      <p:sp>
        <p:nvSpPr>
          <p:cNvPr id="106" name="ความเสื่อมของค่านิยมลัทธิจินตนิยม (K.นโปเลียนสูญเสียอำนาจ, คนผิดหวังกับความเชื่อในธรรมชาติอันสูงส่งของH. ไม่เห็นความสำคัญของเสรีภาพ,เสมอภาค,ภราดรภาพ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0317" indent="-250317" defTabSz="667512">
              <a:spcBef>
                <a:spcPts val="600"/>
              </a:spcBef>
              <a:defRPr sz="2628"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ความเสื่อมของค่านิยมลัทธิจินตนิยม (K.นโปเลียนสูญเสียอำนาจ, คนผิดหวังกับความเชื่อในธรรมชาติอันสูงส่งของH. ไม่เห็นความสำคัญของเสรีภาพ,เสมอภาค,ภราดรภาพ)</a:t>
            </a:r>
          </a:p>
          <a:p>
            <a:pPr marL="250317" indent="-250317" defTabSz="667512">
              <a:spcBef>
                <a:spcPts val="600"/>
              </a:spcBef>
              <a:defRPr sz="2628">
                <a:solidFill>
                  <a:srgbClr val="EBF25A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เกิดการปฏิวัติอุตสาหกรรม</a:t>
            </a:r>
            <a:r>
              <a:rPr>
                <a:solidFill>
                  <a:srgbClr val="FFFFFF"/>
                </a:solidFill>
              </a:rPr>
              <a:t> (Industrial Revolution) เจริญด้านวัตถุและเทคโนโลยี  ขณะที่สภาพสังคมเสื่อม, ผู้คนแออัด</a:t>
            </a:r>
          </a:p>
          <a:p>
            <a:pPr marL="250317" indent="-250317" defTabSz="667512">
              <a:spcBef>
                <a:spcPts val="600"/>
              </a:spcBef>
              <a:defRPr sz="2628">
                <a:solidFill>
                  <a:srgbClr val="EBF25A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หลักปรัชญา Positivism ของ Auguste Comte</a:t>
            </a:r>
            <a:r>
              <a:rPr>
                <a:solidFill>
                  <a:srgbClr val="FFFFFF"/>
                </a:solidFill>
              </a:rPr>
              <a:t> – เชื่อว่าความจริงรับรู้ได้ด้วยประสาทสัมผัสทั้ง 5, พิสูจน์ได้ด้วยหลักวิทย์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ความแตกต่างระหว่างละครสัจจนิยม…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/>
          <a:p>
            <a:pPr defTabSz="585215">
              <a:defRPr sz="3072">
                <a:effectLst>
                  <a:outerShdw blurRad="8128" dist="162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ความแตกต่างระหว่างละครสัจจนิยม </a:t>
            </a:r>
          </a:p>
          <a:p>
            <a:pPr defTabSz="585215">
              <a:defRPr sz="3072">
                <a:effectLst>
                  <a:outerShdw blurRad="8128" dist="162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และธรรมชาตินิยม</a:t>
            </a:r>
          </a:p>
        </p:txBody>
      </p:sp>
      <p:sp>
        <p:nvSpPr>
          <p:cNvPr id="186" name="สัจจนิยม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81177" indent="-281177" defTabSz="749808">
              <a:spcBef>
                <a:spcPts val="600"/>
              </a:spcBef>
              <a:defRPr sz="2624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สัจจนิยม</a:t>
            </a:r>
            <a:r>
              <a:rPr lang="th-TH" dirty="0"/>
              <a:t> </a:t>
            </a:r>
            <a:r>
              <a:rPr lang="en-US" dirty="0"/>
              <a:t>Realism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จำลองสิ่งสำคัญจากชีวิตจริงมาแสดง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รายละเอียดคล้ายจริง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เอาสัญลักษณ์</a:t>
            </a:r>
            <a:r>
              <a:rPr dirty="0"/>
              <a:t> </a:t>
            </a:r>
            <a:r>
              <a:rPr dirty="0" err="1"/>
              <a:t>เค้าโครงความจริง</a:t>
            </a:r>
            <a:r>
              <a:rPr dirty="0"/>
              <a:t> </a:t>
            </a:r>
            <a:r>
              <a:rPr dirty="0" err="1"/>
              <a:t>ไม่ใช่ฉาก</a:t>
            </a:r>
            <a:r>
              <a:rPr dirty="0"/>
              <a:t> </a:t>
            </a:r>
            <a:r>
              <a:rPr dirty="0" err="1"/>
              <a:t>แต่เป็นสังคมจริง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ประยุกต์มาจากละครสูตรสำเร็จ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solidFill>
                  <a:srgbClr val="F2AA68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มีประยุกต์มาชื่อ</a:t>
            </a:r>
            <a:r>
              <a:rPr dirty="0"/>
              <a:t> Selective Realism</a:t>
            </a:r>
          </a:p>
        </p:txBody>
      </p:sp>
      <p:sp>
        <p:nvSpPr>
          <p:cNvPr id="187" name="ธรรมชาตินิยม…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308609" indent="-308609" defTabSz="822959">
              <a:spcBef>
                <a:spcPts val="600"/>
              </a:spcBef>
              <a:defRPr sz="2880">
                <a:solidFill>
                  <a:srgbClr val="EBF25A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ธรรมชาตินิยม</a:t>
            </a:r>
            <a:r>
              <a:rPr lang="en-US" dirty="0"/>
              <a:t> </a:t>
            </a:r>
            <a:r>
              <a:rPr lang="th-TH" dirty="0"/>
              <a:t>(</a:t>
            </a:r>
            <a:r>
              <a:rPr lang="en-US" dirty="0"/>
              <a:t>Naturalism)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สุดโต่งทางความจริง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เรื่องไม่มีวิกฤติ</a:t>
            </a:r>
            <a:r>
              <a:rPr dirty="0"/>
              <a:t> </a:t>
            </a:r>
            <a:r>
              <a:rPr dirty="0" err="1"/>
              <a:t>คลี่คลาย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เสนอสิ่งที่สุ่มจากชีวิต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นักแสดง</a:t>
            </a:r>
            <a:r>
              <a:rPr u="sng" dirty="0" err="1"/>
              <a:t>มีชีวิตอยู่บนเวที</a:t>
            </a:r>
            <a:r>
              <a:rPr dirty="0"/>
              <a:t> </a:t>
            </a:r>
            <a:r>
              <a:rPr dirty="0" err="1"/>
              <a:t>ไม่ใช่แสดง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บางคำพูดหรือกิริยาท่าทางไม่สื่อความหมายที่ชัดเจน</a:t>
            </a:r>
            <a:r>
              <a:rPr dirty="0"/>
              <a:t> (</a:t>
            </a:r>
            <a:r>
              <a:rPr dirty="0" err="1"/>
              <a:t>ไม่</a:t>
            </a:r>
            <a:r>
              <a:rPr dirty="0"/>
              <a:t> cliché </a:t>
            </a:r>
            <a:r>
              <a:rPr dirty="0" err="1"/>
              <a:t>แต่</a:t>
            </a:r>
            <a:r>
              <a:rPr dirty="0"/>
              <a:t> specific)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ลองพิจารณาดูว่าฉากเหล่านี้เป็นละครแบบใด? จ๊ะ"/>
          <p:cNvSpPr txBox="1">
            <a:spLocks noGrp="1"/>
          </p:cNvSpPr>
          <p:nvPr>
            <p:ph type="body" sz="half" idx="1"/>
          </p:nvPr>
        </p:nvSpPr>
        <p:spPr>
          <a:xfrm>
            <a:off x="661112" y="1990121"/>
            <a:ext cx="7821776" cy="2380801"/>
          </a:xfrm>
          <a:prstGeom prst="rect">
            <a:avLst/>
          </a:prstGeom>
        </p:spPr>
        <p:txBody>
          <a:bodyPr/>
          <a:lstStyle/>
          <a:p>
            <a:pPr marL="308609" indent="-308609" defTabSz="822959">
              <a:lnSpc>
                <a:spcPct val="150000"/>
              </a:lnSpc>
              <a:spcBef>
                <a:spcPts val="1200"/>
              </a:spcBef>
              <a:buSzTx/>
              <a:buFont typeface="Wingdings"/>
              <a:buNone/>
              <a:defRPr sz="5400" b="1">
                <a:effectLst>
                  <a:outerShdw blurRad="11430" dist="3428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ลองพิจารณาดูว่าฉากเหล่านี้เป็นละครแบบใด? จ๊ะ</a:t>
            </a:r>
            <a:r>
              <a:rPr b="0">
                <a:latin typeface="Tahoma"/>
                <a:ea typeface="Tahoma"/>
                <a:cs typeface="Tahoma"/>
                <a:sym typeface="Tahoma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77812"/>
            <a:ext cx="7962900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260350"/>
            <a:ext cx="6480175" cy="6318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75" y="333375"/>
            <a:ext cx="4530725" cy="5975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981075"/>
            <a:ext cx="8686800" cy="5438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.png" descr="image.png"/>
          <p:cNvPicPr>
            <a:picLocks noChangeAspect="1"/>
          </p:cNvPicPr>
          <p:nvPr/>
        </p:nvPicPr>
        <p:blipFill>
          <a:blip r:embed="rId2"/>
          <a:srcRect t="79096"/>
          <a:stretch>
            <a:fillRect/>
          </a:stretch>
        </p:blipFill>
        <p:spPr>
          <a:xfrm>
            <a:off x="971550" y="5084762"/>
            <a:ext cx="7343775" cy="1476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5" y="404812"/>
            <a:ext cx="6067425" cy="4591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อิทธิพลต่อละครสมัยใหม่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sz="5400"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อิทธิพลต่อละครสมัยใหม่</a:t>
            </a:r>
          </a:p>
        </p:txBody>
      </p:sp>
      <p:sp>
        <p:nvSpPr>
          <p:cNvPr id="109" name="ทฤษฎีของ Charles Darwin (พันธุกรรมกำหนดภาวะ,นิสัยของมนุษย์ / ขัดความเชื่อเรื่องพระเจ้า / มนุษย์เท่าเทียมในเรื่องบรรพบุรุษ -- ไม่มีใครเหนือใคร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ทฤษฎีของ Charles Darwin </a:t>
            </a:r>
            <a:r>
              <a:rPr>
                <a:solidFill>
                  <a:srgbClr val="FFFFFF"/>
                </a:solidFill>
              </a:rPr>
              <a:t>(พันธุกรรมกำหนดภาวะ,นิสัยของมนุษย์ / ขัดความเชื่อเรื่องพระเจ้า / มนุษย์เท่าเทียมในเรื่องบรรพบุรุษ -- ไม่มีใครเหนือใคร)</a:t>
            </a:r>
          </a:p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ทฤษฏีของ Greger Mendel </a:t>
            </a:r>
            <a:r>
              <a:rPr>
                <a:solidFill>
                  <a:srgbClr val="FFFFFF"/>
                </a:solidFill>
              </a:rPr>
              <a:t>(ลักษณะเด่น / ลักษณะด้อย)</a:t>
            </a:r>
          </a:p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ทฤษฎีจิตวิทยาของ Sigmund Freud </a:t>
            </a:r>
            <a:r>
              <a:rPr>
                <a:solidFill>
                  <a:srgbClr val="FFFFFF"/>
                </a:solidFill>
              </a:rPr>
              <a:t>(ธรรมชาติของจิตมนุษย์ / แรงขับ / แรงจูงใจ)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creen Shot 2564-02-15 at 18.27.43.png" descr="Screen Shot 2564-02-15 at 18.27.43.png"/>
          <p:cNvPicPr>
            <a:picLocks noChangeAspect="1"/>
          </p:cNvPicPr>
          <p:nvPr/>
        </p:nvPicPr>
        <p:blipFill>
          <a:blip r:embed="rId2"/>
          <a:srcRect l="1595" r="3884" b="5699"/>
          <a:stretch>
            <a:fillRect/>
          </a:stretch>
        </p:blipFill>
        <p:spPr>
          <a:xfrm>
            <a:off x="306585" y="349526"/>
            <a:ext cx="8530953" cy="6467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ละครเรียลิสม์ และแนทเจอรัลลิสม์"/>
          <p:cNvSpPr txBox="1">
            <a:spLocks noGrp="1"/>
          </p:cNvSpPr>
          <p:nvPr>
            <p:ph type="title"/>
          </p:nvPr>
        </p:nvSpPr>
        <p:spPr>
          <a:xfrm>
            <a:off x="377686" y="69090"/>
            <a:ext cx="8229601" cy="1139826"/>
          </a:xfrm>
          <a:prstGeom prst="rect">
            <a:avLst/>
          </a:prstGeom>
        </p:spPr>
        <p:txBody>
          <a:bodyPr/>
          <a:lstStyle>
            <a:lvl1pPr defTabSz="804672">
              <a:defRPr sz="4752"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ละครเรียลิสม์ และแนทเจอรัลลิสม์</a:t>
            </a:r>
          </a:p>
        </p:txBody>
      </p:sp>
      <p:sp>
        <p:nvSpPr>
          <p:cNvPr id="114" name="เกิดในเวลาใกล้เคียงกัน เริ่มราวๆ ปี 1875…"/>
          <p:cNvSpPr txBox="1">
            <a:spLocks noGrp="1"/>
          </p:cNvSpPr>
          <p:nvPr>
            <p:ph type="body" idx="1"/>
          </p:nvPr>
        </p:nvSpPr>
        <p:spPr>
          <a:xfrm>
            <a:off x="457200" y="1162878"/>
            <a:ext cx="8229600" cy="492442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900"/>
              </a:spcBef>
              <a:defRPr sz="2800"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เกิดในเวลาใกล้เคียงกัน เริ่มราวๆ ปี 1875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defRPr sz="2800"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ผู้มีอิทธิพลคนสำคัญต่อการเขียนบทละครแนวสมจริงคือ </a:t>
            </a:r>
            <a:r>
              <a:rPr>
                <a:solidFill>
                  <a:srgbClr val="EBF25A"/>
                </a:solidFill>
              </a:rPr>
              <a:t>เอมิล โซลา (Emile Zola) </a:t>
            </a:r>
            <a:r>
              <a:t>ชาวฝรั่งเศส   ได้รับอิทธิพลวิธีคิดทางวิทยาศาสตร์  และยึดหลักการเขียนบทละครโดยเชื่อว่ามนุษย์จะมีนิสัย / พฤติกรรมอย่างไรนั้นขึ้นอยู่กับปัจจัย 3 ประการ ได้แก่  พันธุกรรม (Heredity)  สภาพแวดล้อม (Environment) และ   เหตุการณ์เฉพาะหน้า(Circumstances)</a:t>
            </a:r>
          </a:p>
        </p:txBody>
      </p:sp>
      <p:pic>
        <p:nvPicPr>
          <p:cNvPr id="1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283" y="4543789"/>
            <a:ext cx="2194056" cy="2194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ละครเรียลิสม์ และแนทเจอรัลลิสม์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04672">
              <a:defRPr sz="4752"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ละครเรียลิสม์ และแนทเจอรัลลิสม์</a:t>
            </a:r>
          </a:p>
        </p:txBody>
      </p:sp>
      <p:sp>
        <p:nvSpPr>
          <p:cNvPr id="118" name="“ฉะนั้นถ้าจะถือตามทฤษฎีของโซล่า  การประณาม      ฆาตรกรก็ย่อมเหมือนการประณามผู้ป่วยมะเร็ง  เพราะทั้งสองต่างก็ไม่สามารถบังคับเหตุการณ์ที่เกิดขึ้นแก่ตนได้...แนวความคิดนี้นำไปสู่การเปลี่ยนแปลงขนานใหญ่ในการเขียนบทละคร  นักเขียนหันไปสนใจกับ “เหตุผล” เบื้องหลัง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77749" indent="-277749" defTabSz="740663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916">
                <a:solidFill>
                  <a:srgbClr val="EBF25A"/>
                </a:solidFill>
                <a:effectLst>
                  <a:outerShdw blurRad="10287" dist="2057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 “ฉะนั้นถ้าจะถือตามทฤษฎีของโซล่า  การประณาม      ฆาตรกรก็ย่อมเหมือนการประณามผู้ป่วยมะเร็ง  เพราะทั้งสองต่างก็ไม่สามารถบังคับเหตุการณ์ที่เกิดขึ้นแก่ตนได้...แนวความคิดนี้นำไปสู่การเปลี่ยนแปลงขนานใหญ่ในการเขียนบทละคร  นักเขียนหันไปสนใจกับ “เหตุผล” เบื้องหลังการกระทำของมนุษย์ มักไม่สนใจชี้ว่าอะไรผิด – ถูก แต่จะเสนอภาพของชีวิตทีมีปัญหายุ่งยาก  ให้คนดูเข้าใจถึงสาเหตุของการกระทำของมนุษย์เท่านั้น” (สดใส พันธุมโกมล)</a:t>
            </a:r>
          </a:p>
          <a:p>
            <a:pPr marL="277749" indent="-277749" defTabSz="740663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916">
                <a:solidFill>
                  <a:srgbClr val="EBF25A"/>
                </a:solidFill>
                <a:effectLst>
                  <a:outerShdw blurRad="10287" dist="2057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ลักษณะ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32104">
              <a:defRPr sz="4914">
                <a:effectLst>
                  <a:outerShdw blurRad="11557" dist="34671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ลักษณะของละครกลุ่มเหมือนจริง</a:t>
            </a:r>
          </a:p>
        </p:txBody>
      </p:sp>
      <p:sp>
        <p:nvSpPr>
          <p:cNvPr id="121" name="ยกเลิก  verse dialogue /  Soliloquy /  Aside / Intermission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325754" indent="-325754" defTabSz="868680">
              <a:spcBef>
                <a:spcPts val="900"/>
              </a:spcBef>
              <a:defRPr sz="3800">
                <a:solidFill>
                  <a:srgbClr val="EBF25A"/>
                </a:solidFill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ยกเลิก</a:t>
            </a:r>
            <a:r>
              <a:rPr>
                <a:solidFill>
                  <a:srgbClr val="FFFFFF"/>
                </a:solidFill>
              </a:rPr>
              <a:t>  verse dialogue /  Soliloquy /  Aside / Intermission</a:t>
            </a:r>
          </a:p>
          <a:p>
            <a:pPr marL="325754" indent="-325754" defTabSz="868680">
              <a:spcBef>
                <a:spcPts val="900"/>
              </a:spcBef>
              <a:defRPr sz="380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หันมาใช้ภาษาธรรมดาสามัญ / เหมาะสมกับความเป็นจริง / นิยมใช้ภาษาถิ่น</a:t>
            </a:r>
          </a:p>
          <a:p>
            <a:pPr marL="325754" indent="-325754" defTabSz="868680">
              <a:spcBef>
                <a:spcPts val="900"/>
              </a:spcBef>
              <a:defRPr sz="3800">
                <a:solidFill>
                  <a:srgbClr val="EBF25A"/>
                </a:solidFill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ฉาก เครื่องแต่งกาย การเคลื่อนไหว copy จากชีวิตจริง  (photographic copying) </a:t>
            </a:r>
            <a:r>
              <a:rPr>
                <a:solidFill>
                  <a:srgbClr val="FFFFFF"/>
                </a:solidFill>
              </a:rPr>
              <a:t>เน้น details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ลักษณะ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32104">
              <a:defRPr sz="4914">
                <a:effectLst>
                  <a:outerShdw blurRad="11557" dist="34671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ลักษณะของละครกลุ่มเหมือนจริง</a:t>
            </a:r>
          </a:p>
        </p:txBody>
      </p:sp>
      <p:sp>
        <p:nvSpPr>
          <p:cNvPr id="124" name="มองตัวละคร, ชีวิตแบบเป็นกลาง (Objective)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มองตัวละคร, ชีวิตแบบเป็นกลาง (Objective)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เป็น well-rounded character / ตัวละครเป็นคนสามัญ (ยิ่งกว่าทุกสมัย)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เกิดจากทฤษฎีจิตวิเคราะห์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Theatre is life itself 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Slice of life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เป็นการสร้าง illusion of reality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เป็น the forth wall (peephole)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rtain Call">
  <a:themeElements>
    <a:clrScheme name="Curtain Call">
      <a:dk1>
        <a:srgbClr val="800000"/>
      </a:dk1>
      <a:lt1>
        <a:srgbClr val="800000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rtain Call">
  <a:themeElements>
    <a:clrScheme name="Curtain Cal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Macintosh PowerPoint</Application>
  <PresentationFormat>On-screen Show (4:3)</PresentationFormat>
  <Paragraphs>83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Browallia New</vt:lpstr>
      <vt:lpstr>Helvetica Neue</vt:lpstr>
      <vt:lpstr>Tahoma</vt:lpstr>
      <vt:lpstr>Tahoma Bold</vt:lpstr>
      <vt:lpstr>Wingdings</vt:lpstr>
      <vt:lpstr>Curtain Call</vt:lpstr>
      <vt:lpstr>ละครสมัยใหม่ (Modern Drama)</vt:lpstr>
      <vt:lpstr>ละครสมัยใหม่ (Modern Drama)</vt:lpstr>
      <vt:lpstr>อิทธิพลต่อละครสมัยใหม่</vt:lpstr>
      <vt:lpstr>อิทธิพลต่อละครสมัยใหม่</vt:lpstr>
      <vt:lpstr>PowerPoint Presentation</vt:lpstr>
      <vt:lpstr>ละครเรียลิสม์ และแนทเจอรัลลิสม์</vt:lpstr>
      <vt:lpstr>ละครเรียลิสม์ และแนทเจอรัลลิสม์</vt:lpstr>
      <vt:lpstr>ลักษณะของละครกลุ่มเหมือนจริง</vt:lpstr>
      <vt:lpstr>ลักษณะของละครกลุ่มเหมือนจริง</vt:lpstr>
      <vt:lpstr>ละครแนวธรรมชาตินิยม</vt:lpstr>
      <vt:lpstr>ลักษณะของละครกลุ่มเหมือนจริง</vt:lpstr>
      <vt:lpstr>บุคคลสำคัญของละครกลุ่มเหมือนจริง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บุคคลสำคัญของละครกลุ่มเหมือนจริง</vt:lpstr>
      <vt:lpstr>PowerPoint Presentation</vt:lpstr>
      <vt:lpstr>PowerPoint Presentation</vt:lpstr>
      <vt:lpstr>บุคคลสำคัญของละครกลุ่มเหมือนจริง</vt:lpstr>
      <vt:lpstr>PowerPoint Presentation</vt:lpstr>
      <vt:lpstr>PowerPoint Presentation</vt:lpstr>
      <vt:lpstr>PowerPoint Presentation</vt:lpstr>
      <vt:lpstr>บุคคลสำคัญของละครกลุ่มเหมือนจริง</vt:lpstr>
      <vt:lpstr>PowerPoint Presentation</vt:lpstr>
      <vt:lpstr>บุคคลสำคัญของละครกลุ่มเหมือนจริง</vt:lpstr>
      <vt:lpstr>Le Theatre Libre</vt:lpstr>
      <vt:lpstr>Le Theatre Libre</vt:lpstr>
      <vt:lpstr>ความแตกต่างระหว่างละครสัจจนิยม  และธรรมชาตินิยม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ละครสมัยใหม่ (Modern Drama)</dc:title>
  <cp:lastModifiedBy>CHUTIMA  MANEEWATTANA  PLENGKHOM</cp:lastModifiedBy>
  <cp:revision>1</cp:revision>
  <dcterms:modified xsi:type="dcterms:W3CDTF">2021-10-14T03:11:07Z</dcterms:modified>
</cp:coreProperties>
</file>