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3399"/>
        </a:solidFill>
        <a:effectLst/>
        <a:uFillTx/>
        <a:latin typeface="+mn-lt"/>
        <a:ea typeface="+mn-ea"/>
        <a:cs typeface="+mn-cs"/>
        <a:sym typeface="Cordia New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3399"/>
        </a:fontRef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DFF"/>
          </a:solidFill>
        </a:fill>
      </a:tcStyle>
    </a:wholeTbl>
    <a:band2H>
      <a:tcTxStyle/>
      <a:tcStyle>
        <a:tcBdr/>
        <a:fill>
          <a:solidFill>
            <a:srgbClr val="E7E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3399"/>
        </a:fontRef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3399"/>
        </a:fontRef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3399"/>
        </a:fontRef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3399"/>
        </a:fontRef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3399"/>
        </a:fontRef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D"/>
          </a:solidFill>
        </a:fill>
      </a:tcStyle>
    </a:wholeTbl>
    <a:band2H>
      <a:tcTxStyle/>
      <a:tcStyle>
        <a:tcBdr/>
        <a:fill>
          <a:solidFill>
            <a:srgbClr val="E6E7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17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ordia New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"/>
          <p:cNvGrpSpPr/>
          <p:nvPr/>
        </p:nvGrpSpPr>
        <p:grpSpPr>
          <a:xfrm>
            <a:off x="-6350" y="20637"/>
            <a:ext cx="9144000" cy="6858001"/>
            <a:chOff x="0" y="0"/>
            <a:chExt cx="9144000" cy="6858000"/>
          </a:xfrm>
        </p:grpSpPr>
        <p:sp>
          <p:nvSpPr>
            <p:cNvPr id="45" name="Rectangle"/>
            <p:cNvSpPr/>
            <p:nvPr/>
          </p:nvSpPr>
          <p:spPr>
            <a:xfrm>
              <a:off x="0" y="4876800"/>
              <a:ext cx="9144000" cy="19812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003399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46" name="Rectangle"/>
            <p:cNvSpPr/>
            <p:nvPr/>
          </p:nvSpPr>
          <p:spPr>
            <a:xfrm>
              <a:off x="0" y="0"/>
              <a:ext cx="9144000" cy="4876800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rgbClr val="001847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sp>
        <p:nvSpPr>
          <p:cNvPr id="48" name="Rectangle"/>
          <p:cNvSpPr/>
          <p:nvPr/>
        </p:nvSpPr>
        <p:spPr>
          <a:xfrm>
            <a:off x="6242050" y="6269037"/>
            <a:ext cx="2895600" cy="609601"/>
          </a:xfrm>
          <a:prstGeom prst="rect">
            <a:avLst/>
          </a:prstGeom>
          <a:gradFill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12700">
            <a:miter lim="400000"/>
          </a:ln>
        </p:spPr>
        <p:txBody>
          <a:bodyPr lIns="45719" rIns="45719"/>
          <a:lstStyle/>
          <a:p>
            <a:pPr defTabSz="457200">
              <a:defRPr sz="1800">
                <a:solidFill>
                  <a:srgbClr val="FFFFFF"/>
                </a:solidFill>
                <a:latin typeface="Angsana New"/>
                <a:ea typeface="Angsana New"/>
                <a:cs typeface="Angsana New"/>
                <a:sym typeface="Angsana New"/>
              </a:defRPr>
            </a:pPr>
            <a:endParaRPr/>
          </a:p>
        </p:txBody>
      </p:sp>
      <p:grpSp>
        <p:nvGrpSpPr>
          <p:cNvPr id="57" name="Group"/>
          <p:cNvGrpSpPr/>
          <p:nvPr/>
        </p:nvGrpSpPr>
        <p:grpSpPr>
          <a:xfrm>
            <a:off x="-1588" y="6034087"/>
            <a:ext cx="7845426" cy="850901"/>
            <a:chOff x="0" y="0"/>
            <a:chExt cx="7845425" cy="850900"/>
          </a:xfrm>
        </p:grpSpPr>
        <p:sp>
          <p:nvSpPr>
            <p:cNvPr id="49" name="Shape"/>
            <p:cNvSpPr/>
            <p:nvPr/>
          </p:nvSpPr>
          <p:spPr>
            <a:xfrm>
              <a:off x="2362200" y="0"/>
              <a:ext cx="5143500" cy="85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80" y="18900"/>
                  </a:moveTo>
                  <a:lnTo>
                    <a:pt x="19967" y="15918"/>
                  </a:lnTo>
                  <a:lnTo>
                    <a:pt x="19407" y="15112"/>
                  </a:lnTo>
                  <a:lnTo>
                    <a:pt x="17853" y="9188"/>
                  </a:lnTo>
                  <a:lnTo>
                    <a:pt x="17020" y="2982"/>
                  </a:lnTo>
                  <a:lnTo>
                    <a:pt x="16380" y="282"/>
                  </a:lnTo>
                  <a:lnTo>
                    <a:pt x="16020" y="1894"/>
                  </a:lnTo>
                  <a:lnTo>
                    <a:pt x="15260" y="2982"/>
                  </a:lnTo>
                  <a:lnTo>
                    <a:pt x="14227" y="2982"/>
                  </a:lnTo>
                  <a:lnTo>
                    <a:pt x="13627" y="5158"/>
                  </a:lnTo>
                  <a:lnTo>
                    <a:pt x="11833" y="8946"/>
                  </a:lnTo>
                  <a:lnTo>
                    <a:pt x="10680" y="7294"/>
                  </a:lnTo>
                  <a:lnTo>
                    <a:pt x="10400" y="4070"/>
                  </a:lnTo>
                  <a:lnTo>
                    <a:pt x="10280" y="3506"/>
                  </a:lnTo>
                  <a:lnTo>
                    <a:pt x="9640" y="2418"/>
                  </a:lnTo>
                  <a:lnTo>
                    <a:pt x="9167" y="2982"/>
                  </a:lnTo>
                  <a:lnTo>
                    <a:pt x="8727" y="3506"/>
                  </a:lnTo>
                  <a:lnTo>
                    <a:pt x="8287" y="524"/>
                  </a:lnTo>
                  <a:lnTo>
                    <a:pt x="8167" y="0"/>
                  </a:lnTo>
                  <a:lnTo>
                    <a:pt x="7927" y="0"/>
                  </a:lnTo>
                  <a:lnTo>
                    <a:pt x="7373" y="1370"/>
                  </a:lnTo>
                  <a:lnTo>
                    <a:pt x="7293" y="1612"/>
                  </a:lnTo>
                  <a:lnTo>
                    <a:pt x="7133" y="2176"/>
                  </a:lnTo>
                  <a:lnTo>
                    <a:pt x="6893" y="2982"/>
                  </a:lnTo>
                  <a:lnTo>
                    <a:pt x="6573" y="2982"/>
                  </a:lnTo>
                  <a:lnTo>
                    <a:pt x="6373" y="3264"/>
                  </a:lnTo>
                  <a:lnTo>
                    <a:pt x="5893" y="4312"/>
                  </a:lnTo>
                  <a:lnTo>
                    <a:pt x="5620" y="5158"/>
                  </a:lnTo>
                  <a:lnTo>
                    <a:pt x="5420" y="5682"/>
                  </a:lnTo>
                  <a:lnTo>
                    <a:pt x="5260" y="5964"/>
                  </a:lnTo>
                  <a:lnTo>
                    <a:pt x="5220" y="6206"/>
                  </a:lnTo>
                  <a:lnTo>
                    <a:pt x="3707" y="9188"/>
                  </a:lnTo>
                  <a:lnTo>
                    <a:pt x="2627" y="11848"/>
                  </a:lnTo>
                  <a:lnTo>
                    <a:pt x="713" y="1861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880" y="189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63416"/>
                </a:gs>
                <a:gs pos="100000">
                  <a:srgbClr val="84786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grpSp>
          <p:nvGrpSpPr>
            <p:cNvPr id="55" name="Group"/>
            <p:cNvGrpSpPr/>
            <p:nvPr/>
          </p:nvGrpSpPr>
          <p:grpSpPr>
            <a:xfrm>
              <a:off x="3946525" y="0"/>
              <a:ext cx="3898900" cy="850900"/>
              <a:chOff x="0" y="0"/>
              <a:chExt cx="3898900" cy="850900"/>
            </a:xfrm>
          </p:grpSpPr>
          <p:sp>
            <p:nvSpPr>
              <p:cNvPr id="50" name="Shape"/>
              <p:cNvSpPr/>
              <p:nvPr/>
            </p:nvSpPr>
            <p:spPr>
              <a:xfrm>
                <a:off x="2320925" y="11112"/>
                <a:ext cx="1577975" cy="8397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21" y="15230"/>
                    </a:moveTo>
                    <a:lnTo>
                      <a:pt x="10757" y="15108"/>
                    </a:lnTo>
                    <a:lnTo>
                      <a:pt x="6085" y="10167"/>
                    </a:lnTo>
                    <a:lnTo>
                      <a:pt x="2760" y="2695"/>
                    </a:lnTo>
                    <a:lnTo>
                      <a:pt x="0" y="0"/>
                    </a:lnTo>
                    <a:lnTo>
                      <a:pt x="478" y="1062"/>
                    </a:lnTo>
                    <a:lnTo>
                      <a:pt x="0" y="2654"/>
                    </a:lnTo>
                    <a:lnTo>
                      <a:pt x="652" y="4859"/>
                    </a:lnTo>
                    <a:lnTo>
                      <a:pt x="1630" y="9922"/>
                    </a:lnTo>
                    <a:lnTo>
                      <a:pt x="978" y="17231"/>
                    </a:lnTo>
                    <a:lnTo>
                      <a:pt x="4346" y="13434"/>
                    </a:lnTo>
                    <a:lnTo>
                      <a:pt x="12864" y="21518"/>
                    </a:lnTo>
                    <a:lnTo>
                      <a:pt x="21600" y="21600"/>
                    </a:lnTo>
                    <a:lnTo>
                      <a:pt x="17993" y="19313"/>
                    </a:lnTo>
                    <a:lnTo>
                      <a:pt x="13821" y="1523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51" name="Shape"/>
              <p:cNvSpPr/>
              <p:nvPr/>
            </p:nvSpPr>
            <p:spPr>
              <a:xfrm>
                <a:off x="303212" y="0"/>
                <a:ext cx="295276" cy="62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81" y="0"/>
                    </a:moveTo>
                    <a:lnTo>
                      <a:pt x="6271" y="1101"/>
                    </a:lnTo>
                    <a:lnTo>
                      <a:pt x="2787" y="1836"/>
                    </a:lnTo>
                    <a:lnTo>
                      <a:pt x="2090" y="4039"/>
                    </a:lnTo>
                    <a:lnTo>
                      <a:pt x="4877" y="6976"/>
                    </a:lnTo>
                    <a:lnTo>
                      <a:pt x="5574" y="9913"/>
                    </a:lnTo>
                    <a:lnTo>
                      <a:pt x="0" y="21600"/>
                    </a:lnTo>
                    <a:lnTo>
                      <a:pt x="6271" y="14257"/>
                    </a:lnTo>
                    <a:lnTo>
                      <a:pt x="9755" y="13217"/>
                    </a:lnTo>
                    <a:lnTo>
                      <a:pt x="14632" y="7710"/>
                    </a:lnTo>
                    <a:lnTo>
                      <a:pt x="16723" y="7343"/>
                    </a:lnTo>
                    <a:lnTo>
                      <a:pt x="16723" y="5507"/>
                    </a:lnTo>
                    <a:lnTo>
                      <a:pt x="21600" y="4039"/>
                    </a:lnTo>
                    <a:lnTo>
                      <a:pt x="18813" y="3671"/>
                    </a:lnTo>
                    <a:lnTo>
                      <a:pt x="4181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52" name="Shape"/>
              <p:cNvSpPr/>
              <p:nvPr/>
            </p:nvSpPr>
            <p:spPr>
              <a:xfrm>
                <a:off x="863600" y="160337"/>
                <a:ext cx="600075" cy="430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9" y="0"/>
                    </a:moveTo>
                    <a:lnTo>
                      <a:pt x="686" y="1036"/>
                    </a:lnTo>
                    <a:lnTo>
                      <a:pt x="0" y="3188"/>
                    </a:lnTo>
                    <a:lnTo>
                      <a:pt x="3429" y="9644"/>
                    </a:lnTo>
                    <a:lnTo>
                      <a:pt x="17714" y="21600"/>
                    </a:lnTo>
                    <a:lnTo>
                      <a:pt x="16571" y="11079"/>
                    </a:lnTo>
                    <a:lnTo>
                      <a:pt x="21600" y="6058"/>
                    </a:lnTo>
                    <a:lnTo>
                      <a:pt x="14343" y="7492"/>
                    </a:lnTo>
                    <a:lnTo>
                      <a:pt x="5143" y="4304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53" name="Shape"/>
              <p:cNvSpPr/>
              <p:nvPr/>
            </p:nvSpPr>
            <p:spPr>
              <a:xfrm>
                <a:off x="1812925" y="117475"/>
                <a:ext cx="246063" cy="117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86" y="0"/>
                    </a:moveTo>
                    <a:lnTo>
                      <a:pt x="0" y="0"/>
                    </a:lnTo>
                    <a:lnTo>
                      <a:pt x="836" y="1964"/>
                    </a:lnTo>
                    <a:lnTo>
                      <a:pt x="836" y="5891"/>
                    </a:lnTo>
                    <a:lnTo>
                      <a:pt x="0" y="7855"/>
                    </a:lnTo>
                    <a:lnTo>
                      <a:pt x="10870" y="19636"/>
                    </a:lnTo>
                    <a:lnTo>
                      <a:pt x="13378" y="13745"/>
                    </a:lnTo>
                    <a:lnTo>
                      <a:pt x="21600" y="21600"/>
                    </a:lnTo>
                    <a:lnTo>
                      <a:pt x="17559" y="7855"/>
                    </a:lnTo>
                    <a:lnTo>
                      <a:pt x="20764" y="0"/>
                    </a:lnTo>
                    <a:lnTo>
                      <a:pt x="15886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54" name="Shape"/>
              <p:cNvSpPr/>
              <p:nvPr/>
            </p:nvSpPr>
            <p:spPr>
              <a:xfrm>
                <a:off x="0" y="106362"/>
                <a:ext cx="66675" cy="128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86" y="10800"/>
                    </a:moveTo>
                    <a:lnTo>
                      <a:pt x="0" y="5400"/>
                    </a:lnTo>
                    <a:lnTo>
                      <a:pt x="6171" y="1800"/>
                    </a:lnTo>
                    <a:lnTo>
                      <a:pt x="0" y="1800"/>
                    </a:lnTo>
                    <a:lnTo>
                      <a:pt x="18514" y="1800"/>
                    </a:lnTo>
                    <a:lnTo>
                      <a:pt x="21600" y="0"/>
                    </a:lnTo>
                    <a:lnTo>
                      <a:pt x="15429" y="5400"/>
                    </a:lnTo>
                    <a:lnTo>
                      <a:pt x="21600" y="14400"/>
                    </a:lnTo>
                    <a:lnTo>
                      <a:pt x="6171" y="21600"/>
                    </a:lnTo>
                    <a:lnTo>
                      <a:pt x="3086" y="1080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</p:grpSp>
        <p:sp>
          <p:nvSpPr>
            <p:cNvPr id="56" name="Shape"/>
            <p:cNvSpPr/>
            <p:nvPr/>
          </p:nvSpPr>
          <p:spPr>
            <a:xfrm>
              <a:off x="0" y="0"/>
              <a:ext cx="6311900" cy="849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67" y="21600"/>
                  </a:lnTo>
                  <a:lnTo>
                    <a:pt x="20883" y="20862"/>
                  </a:lnTo>
                  <a:lnTo>
                    <a:pt x="13511" y="12501"/>
                  </a:lnTo>
                  <a:lnTo>
                    <a:pt x="11077" y="1476"/>
                  </a:lnTo>
                  <a:lnTo>
                    <a:pt x="10360" y="984"/>
                  </a:lnTo>
                  <a:lnTo>
                    <a:pt x="10230" y="2213"/>
                  </a:lnTo>
                  <a:lnTo>
                    <a:pt x="10099" y="2213"/>
                  </a:lnTo>
                  <a:lnTo>
                    <a:pt x="9942" y="1230"/>
                  </a:lnTo>
                  <a:lnTo>
                    <a:pt x="9257" y="4181"/>
                  </a:lnTo>
                  <a:lnTo>
                    <a:pt x="8736" y="5164"/>
                  </a:lnTo>
                  <a:lnTo>
                    <a:pt x="8480" y="5410"/>
                  </a:lnTo>
                  <a:lnTo>
                    <a:pt x="8122" y="4181"/>
                  </a:lnTo>
                  <a:lnTo>
                    <a:pt x="7372" y="5164"/>
                  </a:lnTo>
                  <a:lnTo>
                    <a:pt x="6981" y="984"/>
                  </a:lnTo>
                  <a:lnTo>
                    <a:pt x="6954" y="738"/>
                  </a:lnTo>
                  <a:lnTo>
                    <a:pt x="6856" y="492"/>
                  </a:lnTo>
                  <a:lnTo>
                    <a:pt x="6726" y="246"/>
                  </a:lnTo>
                  <a:lnTo>
                    <a:pt x="6628" y="0"/>
                  </a:lnTo>
                  <a:lnTo>
                    <a:pt x="6139" y="0"/>
                  </a:lnTo>
                  <a:lnTo>
                    <a:pt x="6074" y="492"/>
                  </a:lnTo>
                  <a:lnTo>
                    <a:pt x="5976" y="738"/>
                  </a:lnTo>
                  <a:lnTo>
                    <a:pt x="5911" y="738"/>
                  </a:lnTo>
                  <a:lnTo>
                    <a:pt x="5617" y="1476"/>
                  </a:lnTo>
                  <a:lnTo>
                    <a:pt x="5585" y="1721"/>
                  </a:lnTo>
                  <a:lnTo>
                    <a:pt x="5264" y="2459"/>
                  </a:lnTo>
                  <a:lnTo>
                    <a:pt x="5003" y="2951"/>
                  </a:lnTo>
                  <a:lnTo>
                    <a:pt x="4645" y="1967"/>
                  </a:lnTo>
                  <a:lnTo>
                    <a:pt x="4482" y="1967"/>
                  </a:lnTo>
                  <a:lnTo>
                    <a:pt x="4123" y="2951"/>
                  </a:lnTo>
                  <a:lnTo>
                    <a:pt x="3993" y="2951"/>
                  </a:lnTo>
                  <a:lnTo>
                    <a:pt x="3835" y="2459"/>
                  </a:lnTo>
                  <a:lnTo>
                    <a:pt x="3477" y="2459"/>
                  </a:lnTo>
                  <a:lnTo>
                    <a:pt x="2955" y="2951"/>
                  </a:lnTo>
                  <a:lnTo>
                    <a:pt x="2113" y="738"/>
                  </a:lnTo>
                  <a:lnTo>
                    <a:pt x="1755" y="2459"/>
                  </a:lnTo>
                  <a:lnTo>
                    <a:pt x="1722" y="2459"/>
                  </a:lnTo>
                  <a:lnTo>
                    <a:pt x="1657" y="2951"/>
                  </a:lnTo>
                  <a:lnTo>
                    <a:pt x="1559" y="3197"/>
                  </a:lnTo>
                  <a:lnTo>
                    <a:pt x="1103" y="4918"/>
                  </a:lnTo>
                  <a:lnTo>
                    <a:pt x="809" y="6148"/>
                  </a:lnTo>
                  <a:lnTo>
                    <a:pt x="424" y="6886"/>
                  </a:lnTo>
                  <a:lnTo>
                    <a:pt x="0" y="7378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63416"/>
                </a:gs>
                <a:gs pos="100000">
                  <a:srgbClr val="73654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grpSp>
        <p:nvGrpSpPr>
          <p:cNvPr id="64" name="Group"/>
          <p:cNvGrpSpPr/>
          <p:nvPr/>
        </p:nvGrpSpPr>
        <p:grpSpPr>
          <a:xfrm>
            <a:off x="627062" y="6021387"/>
            <a:ext cx="5684838" cy="849313"/>
            <a:chOff x="0" y="0"/>
            <a:chExt cx="5684837" cy="849312"/>
          </a:xfrm>
        </p:grpSpPr>
        <p:sp>
          <p:nvSpPr>
            <p:cNvPr id="58" name="Shape"/>
            <p:cNvSpPr/>
            <p:nvPr/>
          </p:nvSpPr>
          <p:spPr>
            <a:xfrm>
              <a:off x="1271587" y="0"/>
              <a:ext cx="579438" cy="4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" y="1806"/>
                  </a:moveTo>
                  <a:lnTo>
                    <a:pt x="0" y="4516"/>
                  </a:lnTo>
                  <a:lnTo>
                    <a:pt x="3906" y="8128"/>
                  </a:lnTo>
                  <a:lnTo>
                    <a:pt x="8462" y="13547"/>
                  </a:lnTo>
                  <a:lnTo>
                    <a:pt x="11303" y="12644"/>
                  </a:lnTo>
                  <a:lnTo>
                    <a:pt x="20180" y="21600"/>
                  </a:lnTo>
                  <a:lnTo>
                    <a:pt x="18049" y="13095"/>
                  </a:lnTo>
                  <a:lnTo>
                    <a:pt x="21600" y="9934"/>
                  </a:lnTo>
                  <a:lnTo>
                    <a:pt x="21245" y="9483"/>
                  </a:lnTo>
                  <a:lnTo>
                    <a:pt x="19825" y="8580"/>
                  </a:lnTo>
                  <a:lnTo>
                    <a:pt x="17694" y="6774"/>
                  </a:lnTo>
                  <a:lnTo>
                    <a:pt x="10238" y="2709"/>
                  </a:lnTo>
                  <a:lnTo>
                    <a:pt x="8462" y="1806"/>
                  </a:lnTo>
                  <a:lnTo>
                    <a:pt x="7752" y="1355"/>
                  </a:lnTo>
                  <a:lnTo>
                    <a:pt x="5622" y="1355"/>
                  </a:lnTo>
                  <a:lnTo>
                    <a:pt x="4261" y="903"/>
                  </a:lnTo>
                  <a:lnTo>
                    <a:pt x="3906" y="903"/>
                  </a:lnTo>
                  <a:lnTo>
                    <a:pt x="2485" y="0"/>
                  </a:lnTo>
                  <a:lnTo>
                    <a:pt x="1775" y="0"/>
                  </a:lnTo>
                  <a:lnTo>
                    <a:pt x="1420" y="1806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59" name="Shape"/>
            <p:cNvSpPr/>
            <p:nvPr/>
          </p:nvSpPr>
          <p:spPr>
            <a:xfrm>
              <a:off x="2457450" y="57150"/>
              <a:ext cx="3227388" cy="79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6" y="779"/>
                  </a:moveTo>
                  <a:lnTo>
                    <a:pt x="1466" y="260"/>
                  </a:lnTo>
                  <a:lnTo>
                    <a:pt x="1020" y="0"/>
                  </a:lnTo>
                  <a:lnTo>
                    <a:pt x="382" y="0"/>
                  </a:lnTo>
                  <a:lnTo>
                    <a:pt x="127" y="1082"/>
                  </a:lnTo>
                  <a:lnTo>
                    <a:pt x="0" y="5541"/>
                  </a:lnTo>
                  <a:lnTo>
                    <a:pt x="637" y="4502"/>
                  </a:lnTo>
                  <a:lnTo>
                    <a:pt x="956" y="5800"/>
                  </a:lnTo>
                  <a:lnTo>
                    <a:pt x="1594" y="6623"/>
                  </a:lnTo>
                  <a:lnTo>
                    <a:pt x="2221" y="11817"/>
                  </a:lnTo>
                  <a:lnTo>
                    <a:pt x="4261" y="15540"/>
                  </a:lnTo>
                  <a:lnTo>
                    <a:pt x="8255" y="15540"/>
                  </a:lnTo>
                  <a:lnTo>
                    <a:pt x="21600" y="21600"/>
                  </a:lnTo>
                  <a:lnTo>
                    <a:pt x="21154" y="21340"/>
                  </a:lnTo>
                  <a:lnTo>
                    <a:pt x="7182" y="10519"/>
                  </a:lnTo>
                  <a:lnTo>
                    <a:pt x="5461" y="6883"/>
                  </a:lnTo>
                  <a:lnTo>
                    <a:pt x="4515" y="4762"/>
                  </a:lnTo>
                  <a:lnTo>
                    <a:pt x="3878" y="3982"/>
                  </a:lnTo>
                  <a:lnTo>
                    <a:pt x="2986" y="2640"/>
                  </a:lnTo>
                  <a:lnTo>
                    <a:pt x="1976" y="779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60" name="Shape"/>
            <p:cNvSpPr/>
            <p:nvPr/>
          </p:nvSpPr>
          <p:spPr>
            <a:xfrm>
              <a:off x="2278062" y="47625"/>
              <a:ext cx="112713" cy="9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480"/>
                  </a:moveTo>
                  <a:lnTo>
                    <a:pt x="1825" y="6480"/>
                  </a:lnTo>
                  <a:lnTo>
                    <a:pt x="3651" y="4320"/>
                  </a:lnTo>
                  <a:lnTo>
                    <a:pt x="0" y="0"/>
                  </a:lnTo>
                  <a:lnTo>
                    <a:pt x="8823" y="6480"/>
                  </a:lnTo>
                  <a:lnTo>
                    <a:pt x="16124" y="6480"/>
                  </a:lnTo>
                  <a:lnTo>
                    <a:pt x="21600" y="19440"/>
                  </a:lnTo>
                  <a:lnTo>
                    <a:pt x="21600" y="21600"/>
                  </a:lnTo>
                  <a:lnTo>
                    <a:pt x="17949" y="19440"/>
                  </a:lnTo>
                  <a:lnTo>
                    <a:pt x="14299" y="15120"/>
                  </a:lnTo>
                  <a:lnTo>
                    <a:pt x="6997" y="10800"/>
                  </a:lnTo>
                  <a:lnTo>
                    <a:pt x="6997" y="12960"/>
                  </a:lnTo>
                  <a:lnTo>
                    <a:pt x="5476" y="15120"/>
                  </a:lnTo>
                  <a:lnTo>
                    <a:pt x="3651" y="17280"/>
                  </a:lnTo>
                  <a:lnTo>
                    <a:pt x="1825" y="17280"/>
                  </a:lnTo>
                  <a:lnTo>
                    <a:pt x="1825" y="12960"/>
                  </a:lnTo>
                  <a:lnTo>
                    <a:pt x="0" y="648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61" name="Shape"/>
            <p:cNvSpPr/>
            <p:nvPr/>
          </p:nvSpPr>
          <p:spPr>
            <a:xfrm>
              <a:off x="730250" y="77787"/>
              <a:ext cx="255588" cy="26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0"/>
                  </a:moveTo>
                  <a:lnTo>
                    <a:pt x="6440" y="800"/>
                  </a:lnTo>
                  <a:lnTo>
                    <a:pt x="9660" y="800"/>
                  </a:lnTo>
                  <a:lnTo>
                    <a:pt x="15294" y="1600"/>
                  </a:lnTo>
                  <a:lnTo>
                    <a:pt x="12880" y="7200"/>
                  </a:lnTo>
                  <a:lnTo>
                    <a:pt x="12880" y="8000"/>
                  </a:lnTo>
                  <a:lnTo>
                    <a:pt x="14489" y="11200"/>
                  </a:lnTo>
                  <a:lnTo>
                    <a:pt x="16099" y="12800"/>
                  </a:lnTo>
                  <a:lnTo>
                    <a:pt x="19185" y="15200"/>
                  </a:lnTo>
                  <a:lnTo>
                    <a:pt x="20795" y="18400"/>
                  </a:lnTo>
                  <a:lnTo>
                    <a:pt x="21600" y="20800"/>
                  </a:lnTo>
                  <a:lnTo>
                    <a:pt x="21600" y="21600"/>
                  </a:lnTo>
                  <a:lnTo>
                    <a:pt x="12880" y="13600"/>
                  </a:lnTo>
                  <a:lnTo>
                    <a:pt x="4025" y="7200"/>
                  </a:lnTo>
                  <a:lnTo>
                    <a:pt x="0" y="0"/>
                  </a:lnTo>
                  <a:lnTo>
                    <a:pt x="4025" y="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62" name="Shape"/>
            <p:cNvSpPr/>
            <p:nvPr/>
          </p:nvSpPr>
          <p:spPr>
            <a:xfrm>
              <a:off x="493712" y="96837"/>
              <a:ext cx="93663" cy="9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"/>
                  </a:moveTo>
                  <a:lnTo>
                    <a:pt x="15010" y="10800"/>
                  </a:lnTo>
                  <a:lnTo>
                    <a:pt x="15010" y="12960"/>
                  </a:lnTo>
                  <a:lnTo>
                    <a:pt x="17207" y="15120"/>
                  </a:lnTo>
                  <a:lnTo>
                    <a:pt x="19403" y="19440"/>
                  </a:lnTo>
                  <a:lnTo>
                    <a:pt x="19403" y="21600"/>
                  </a:lnTo>
                  <a:lnTo>
                    <a:pt x="17207" y="19440"/>
                  </a:lnTo>
                  <a:lnTo>
                    <a:pt x="12814" y="17280"/>
                  </a:lnTo>
                  <a:lnTo>
                    <a:pt x="6224" y="10800"/>
                  </a:lnTo>
                  <a:lnTo>
                    <a:pt x="0" y="0"/>
                  </a:lnTo>
                  <a:lnTo>
                    <a:pt x="21600" y="216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63" name="Shape"/>
            <p:cNvSpPr/>
            <p:nvPr/>
          </p:nvSpPr>
          <p:spPr>
            <a:xfrm>
              <a:off x="0" y="28575"/>
              <a:ext cx="388938" cy="32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42" y="3812"/>
                  </a:moveTo>
                  <a:lnTo>
                    <a:pt x="21600" y="4447"/>
                  </a:lnTo>
                  <a:lnTo>
                    <a:pt x="18426" y="8894"/>
                  </a:lnTo>
                  <a:lnTo>
                    <a:pt x="12607" y="13976"/>
                  </a:lnTo>
                  <a:lnTo>
                    <a:pt x="14723" y="16518"/>
                  </a:lnTo>
                  <a:lnTo>
                    <a:pt x="15781" y="21600"/>
                  </a:lnTo>
                  <a:lnTo>
                    <a:pt x="6789" y="13976"/>
                  </a:lnTo>
                  <a:lnTo>
                    <a:pt x="4144" y="8894"/>
                  </a:lnTo>
                  <a:lnTo>
                    <a:pt x="7847" y="6988"/>
                  </a:lnTo>
                  <a:lnTo>
                    <a:pt x="5202" y="3812"/>
                  </a:lnTo>
                  <a:lnTo>
                    <a:pt x="0" y="1271"/>
                  </a:lnTo>
                  <a:lnTo>
                    <a:pt x="0" y="0"/>
                  </a:lnTo>
                  <a:lnTo>
                    <a:pt x="1058" y="0"/>
                  </a:lnTo>
                  <a:lnTo>
                    <a:pt x="4144" y="635"/>
                  </a:lnTo>
                  <a:lnTo>
                    <a:pt x="7847" y="635"/>
                  </a:lnTo>
                  <a:lnTo>
                    <a:pt x="8904" y="1271"/>
                  </a:lnTo>
                  <a:lnTo>
                    <a:pt x="11020" y="1271"/>
                  </a:lnTo>
                  <a:lnTo>
                    <a:pt x="12607" y="1906"/>
                  </a:lnTo>
                  <a:lnTo>
                    <a:pt x="13136" y="1906"/>
                  </a:lnTo>
                  <a:lnTo>
                    <a:pt x="17897" y="2541"/>
                  </a:lnTo>
                  <a:lnTo>
                    <a:pt x="20542" y="3812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3399"/>
            </a:gs>
            <a:gs pos="100000">
              <a:srgbClr val="001847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Rectangle"/>
            <p:cNvSpPr/>
            <p:nvPr/>
          </p:nvSpPr>
          <p:spPr>
            <a:xfrm>
              <a:off x="0" y="4876800"/>
              <a:ext cx="9144000" cy="19812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003399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3" name="Rectangle"/>
            <p:cNvSpPr/>
            <p:nvPr/>
          </p:nvSpPr>
          <p:spPr>
            <a:xfrm>
              <a:off x="0" y="0"/>
              <a:ext cx="9144000" cy="4876800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rgbClr val="001847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sp>
        <p:nvSpPr>
          <p:cNvPr id="5" name="Rectangle"/>
          <p:cNvSpPr/>
          <p:nvPr/>
        </p:nvSpPr>
        <p:spPr>
          <a:xfrm>
            <a:off x="6248400" y="6262687"/>
            <a:ext cx="2895600" cy="609601"/>
          </a:xfrm>
          <a:prstGeom prst="rect">
            <a:avLst/>
          </a:prstGeom>
          <a:gradFill>
            <a:gsLst>
              <a:gs pos="0">
                <a:srgbClr val="003399"/>
              </a:gs>
              <a:gs pos="100000">
                <a:srgbClr val="00FFCC"/>
              </a:gs>
            </a:gsLst>
            <a:lin ang="18900000"/>
          </a:gradFill>
          <a:ln w="12700">
            <a:miter lim="400000"/>
          </a:ln>
        </p:spPr>
        <p:txBody>
          <a:bodyPr lIns="45719" rIns="45719"/>
          <a:lstStyle/>
          <a:p>
            <a:pPr defTabSz="457200">
              <a:defRPr sz="1800">
                <a:solidFill>
                  <a:srgbClr val="FFFFFF"/>
                </a:solidFill>
                <a:latin typeface="Angsana New"/>
                <a:ea typeface="Angsana New"/>
                <a:cs typeface="Angsana New"/>
                <a:sym typeface="Angsana New"/>
              </a:defRPr>
            </a:pPr>
            <a:endParaRPr/>
          </a:p>
        </p:txBody>
      </p:sp>
      <p:grpSp>
        <p:nvGrpSpPr>
          <p:cNvPr id="14" name="Group"/>
          <p:cNvGrpSpPr/>
          <p:nvPr/>
        </p:nvGrpSpPr>
        <p:grpSpPr>
          <a:xfrm>
            <a:off x="0" y="6019800"/>
            <a:ext cx="7848600" cy="857250"/>
            <a:chOff x="0" y="0"/>
            <a:chExt cx="7848600" cy="857250"/>
          </a:xfrm>
        </p:grpSpPr>
        <p:sp>
          <p:nvSpPr>
            <p:cNvPr id="6" name="Shape"/>
            <p:cNvSpPr/>
            <p:nvPr/>
          </p:nvSpPr>
          <p:spPr>
            <a:xfrm>
              <a:off x="2362200" y="0"/>
              <a:ext cx="5143500" cy="85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80" y="18900"/>
                  </a:moveTo>
                  <a:lnTo>
                    <a:pt x="19967" y="15918"/>
                  </a:lnTo>
                  <a:lnTo>
                    <a:pt x="19407" y="15112"/>
                  </a:lnTo>
                  <a:lnTo>
                    <a:pt x="17853" y="9188"/>
                  </a:lnTo>
                  <a:lnTo>
                    <a:pt x="17020" y="2982"/>
                  </a:lnTo>
                  <a:lnTo>
                    <a:pt x="16380" y="282"/>
                  </a:lnTo>
                  <a:lnTo>
                    <a:pt x="16020" y="1894"/>
                  </a:lnTo>
                  <a:lnTo>
                    <a:pt x="15260" y="2982"/>
                  </a:lnTo>
                  <a:lnTo>
                    <a:pt x="14227" y="2982"/>
                  </a:lnTo>
                  <a:lnTo>
                    <a:pt x="13627" y="5158"/>
                  </a:lnTo>
                  <a:lnTo>
                    <a:pt x="11833" y="8946"/>
                  </a:lnTo>
                  <a:lnTo>
                    <a:pt x="10680" y="7294"/>
                  </a:lnTo>
                  <a:lnTo>
                    <a:pt x="10400" y="4070"/>
                  </a:lnTo>
                  <a:lnTo>
                    <a:pt x="10280" y="3506"/>
                  </a:lnTo>
                  <a:lnTo>
                    <a:pt x="9640" y="2418"/>
                  </a:lnTo>
                  <a:lnTo>
                    <a:pt x="9167" y="2982"/>
                  </a:lnTo>
                  <a:lnTo>
                    <a:pt x="8727" y="3506"/>
                  </a:lnTo>
                  <a:lnTo>
                    <a:pt x="8287" y="524"/>
                  </a:lnTo>
                  <a:lnTo>
                    <a:pt x="8167" y="0"/>
                  </a:lnTo>
                  <a:lnTo>
                    <a:pt x="7927" y="0"/>
                  </a:lnTo>
                  <a:lnTo>
                    <a:pt x="7373" y="1370"/>
                  </a:lnTo>
                  <a:lnTo>
                    <a:pt x="7293" y="1612"/>
                  </a:lnTo>
                  <a:lnTo>
                    <a:pt x="7133" y="2176"/>
                  </a:lnTo>
                  <a:lnTo>
                    <a:pt x="6893" y="2982"/>
                  </a:lnTo>
                  <a:lnTo>
                    <a:pt x="6573" y="2982"/>
                  </a:lnTo>
                  <a:lnTo>
                    <a:pt x="6373" y="3264"/>
                  </a:lnTo>
                  <a:lnTo>
                    <a:pt x="5893" y="4312"/>
                  </a:lnTo>
                  <a:lnTo>
                    <a:pt x="5620" y="5158"/>
                  </a:lnTo>
                  <a:lnTo>
                    <a:pt x="5420" y="5682"/>
                  </a:lnTo>
                  <a:lnTo>
                    <a:pt x="5260" y="5964"/>
                  </a:lnTo>
                  <a:lnTo>
                    <a:pt x="5220" y="6206"/>
                  </a:lnTo>
                  <a:lnTo>
                    <a:pt x="3707" y="9188"/>
                  </a:lnTo>
                  <a:lnTo>
                    <a:pt x="2627" y="11848"/>
                  </a:lnTo>
                  <a:lnTo>
                    <a:pt x="713" y="1861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880" y="189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63416"/>
                </a:gs>
                <a:gs pos="100000">
                  <a:srgbClr val="84786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grpSp>
          <p:nvGrpSpPr>
            <p:cNvPr id="12" name="Group"/>
            <p:cNvGrpSpPr/>
            <p:nvPr/>
          </p:nvGrpSpPr>
          <p:grpSpPr>
            <a:xfrm>
              <a:off x="3946525" y="0"/>
              <a:ext cx="3902075" cy="857250"/>
              <a:chOff x="0" y="0"/>
              <a:chExt cx="3902075" cy="857250"/>
            </a:xfrm>
          </p:grpSpPr>
          <p:sp>
            <p:nvSpPr>
              <p:cNvPr id="7" name="Shape"/>
              <p:cNvSpPr/>
              <p:nvPr/>
            </p:nvSpPr>
            <p:spPr>
              <a:xfrm>
                <a:off x="2320925" y="11112"/>
                <a:ext cx="1581150" cy="84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793" y="15116"/>
                    </a:moveTo>
                    <a:lnTo>
                      <a:pt x="10735" y="14994"/>
                    </a:lnTo>
                    <a:lnTo>
                      <a:pt x="6072" y="10091"/>
                    </a:lnTo>
                    <a:lnTo>
                      <a:pt x="2754" y="2675"/>
                    </a:lnTo>
                    <a:lnTo>
                      <a:pt x="0" y="0"/>
                    </a:lnTo>
                    <a:lnTo>
                      <a:pt x="477" y="1054"/>
                    </a:lnTo>
                    <a:lnTo>
                      <a:pt x="0" y="2634"/>
                    </a:lnTo>
                    <a:lnTo>
                      <a:pt x="651" y="4823"/>
                    </a:lnTo>
                    <a:lnTo>
                      <a:pt x="1627" y="9848"/>
                    </a:lnTo>
                    <a:lnTo>
                      <a:pt x="976" y="17102"/>
                    </a:lnTo>
                    <a:lnTo>
                      <a:pt x="4337" y="13333"/>
                    </a:lnTo>
                    <a:lnTo>
                      <a:pt x="13272" y="21600"/>
                    </a:lnTo>
                    <a:lnTo>
                      <a:pt x="21600" y="21438"/>
                    </a:lnTo>
                    <a:lnTo>
                      <a:pt x="17957" y="19168"/>
                    </a:lnTo>
                    <a:lnTo>
                      <a:pt x="13793" y="15116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8" name="Shape"/>
              <p:cNvSpPr/>
              <p:nvPr/>
            </p:nvSpPr>
            <p:spPr>
              <a:xfrm>
                <a:off x="303212" y="0"/>
                <a:ext cx="295276" cy="62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81" y="0"/>
                    </a:moveTo>
                    <a:lnTo>
                      <a:pt x="6271" y="1101"/>
                    </a:lnTo>
                    <a:lnTo>
                      <a:pt x="2787" y="1836"/>
                    </a:lnTo>
                    <a:lnTo>
                      <a:pt x="2090" y="4039"/>
                    </a:lnTo>
                    <a:lnTo>
                      <a:pt x="4877" y="6976"/>
                    </a:lnTo>
                    <a:lnTo>
                      <a:pt x="5574" y="9913"/>
                    </a:lnTo>
                    <a:lnTo>
                      <a:pt x="0" y="21600"/>
                    </a:lnTo>
                    <a:lnTo>
                      <a:pt x="6271" y="14257"/>
                    </a:lnTo>
                    <a:lnTo>
                      <a:pt x="9755" y="13217"/>
                    </a:lnTo>
                    <a:lnTo>
                      <a:pt x="14632" y="7710"/>
                    </a:lnTo>
                    <a:lnTo>
                      <a:pt x="16723" y="7343"/>
                    </a:lnTo>
                    <a:lnTo>
                      <a:pt x="16723" y="5507"/>
                    </a:lnTo>
                    <a:lnTo>
                      <a:pt x="21600" y="4039"/>
                    </a:lnTo>
                    <a:lnTo>
                      <a:pt x="18813" y="3671"/>
                    </a:lnTo>
                    <a:lnTo>
                      <a:pt x="4181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9" name="Shape"/>
              <p:cNvSpPr/>
              <p:nvPr/>
            </p:nvSpPr>
            <p:spPr>
              <a:xfrm>
                <a:off x="863600" y="160337"/>
                <a:ext cx="600075" cy="430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9" y="0"/>
                    </a:moveTo>
                    <a:lnTo>
                      <a:pt x="686" y="1036"/>
                    </a:lnTo>
                    <a:lnTo>
                      <a:pt x="0" y="3188"/>
                    </a:lnTo>
                    <a:lnTo>
                      <a:pt x="3429" y="9644"/>
                    </a:lnTo>
                    <a:lnTo>
                      <a:pt x="17714" y="21600"/>
                    </a:lnTo>
                    <a:lnTo>
                      <a:pt x="16571" y="11079"/>
                    </a:lnTo>
                    <a:lnTo>
                      <a:pt x="21600" y="6058"/>
                    </a:lnTo>
                    <a:lnTo>
                      <a:pt x="14343" y="7492"/>
                    </a:lnTo>
                    <a:lnTo>
                      <a:pt x="5143" y="4304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10" name="Shape"/>
              <p:cNvSpPr/>
              <p:nvPr/>
            </p:nvSpPr>
            <p:spPr>
              <a:xfrm>
                <a:off x="1812925" y="117475"/>
                <a:ext cx="246063" cy="117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886" y="0"/>
                    </a:moveTo>
                    <a:lnTo>
                      <a:pt x="0" y="0"/>
                    </a:lnTo>
                    <a:lnTo>
                      <a:pt x="836" y="1964"/>
                    </a:lnTo>
                    <a:lnTo>
                      <a:pt x="836" y="5891"/>
                    </a:lnTo>
                    <a:lnTo>
                      <a:pt x="0" y="7855"/>
                    </a:lnTo>
                    <a:lnTo>
                      <a:pt x="10870" y="19636"/>
                    </a:lnTo>
                    <a:lnTo>
                      <a:pt x="13378" y="13745"/>
                    </a:lnTo>
                    <a:lnTo>
                      <a:pt x="21600" y="21600"/>
                    </a:lnTo>
                    <a:lnTo>
                      <a:pt x="17559" y="7855"/>
                    </a:lnTo>
                    <a:lnTo>
                      <a:pt x="20764" y="0"/>
                    </a:lnTo>
                    <a:lnTo>
                      <a:pt x="15886" y="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  <p:sp>
            <p:nvSpPr>
              <p:cNvPr id="11" name="Shape"/>
              <p:cNvSpPr/>
              <p:nvPr/>
            </p:nvSpPr>
            <p:spPr>
              <a:xfrm>
                <a:off x="0" y="106362"/>
                <a:ext cx="66675" cy="128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86" y="10800"/>
                    </a:moveTo>
                    <a:lnTo>
                      <a:pt x="0" y="5400"/>
                    </a:lnTo>
                    <a:lnTo>
                      <a:pt x="6171" y="1800"/>
                    </a:lnTo>
                    <a:lnTo>
                      <a:pt x="0" y="1800"/>
                    </a:lnTo>
                    <a:lnTo>
                      <a:pt x="18514" y="1800"/>
                    </a:lnTo>
                    <a:lnTo>
                      <a:pt x="21600" y="0"/>
                    </a:lnTo>
                    <a:lnTo>
                      <a:pt x="15429" y="5400"/>
                    </a:lnTo>
                    <a:lnTo>
                      <a:pt x="21600" y="14400"/>
                    </a:lnTo>
                    <a:lnTo>
                      <a:pt x="6171" y="21600"/>
                    </a:lnTo>
                    <a:lnTo>
                      <a:pt x="3086" y="10800"/>
                    </a:lnTo>
                    <a:close/>
                  </a:path>
                </a:pathLst>
              </a:custGeom>
              <a:solidFill>
                <a:srgbClr val="4634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800">
                    <a:solidFill>
                      <a:srgbClr val="FFFFFF"/>
                    </a:solidFill>
                    <a:latin typeface="Angsana New"/>
                    <a:ea typeface="Angsana New"/>
                    <a:cs typeface="Angsana New"/>
                    <a:sym typeface="Angsana New"/>
                  </a:defRPr>
                </a:pPr>
                <a:endParaRPr/>
              </a:p>
            </p:txBody>
          </p:sp>
        </p:grpSp>
        <p:sp>
          <p:nvSpPr>
            <p:cNvPr id="13" name="Shape"/>
            <p:cNvSpPr/>
            <p:nvPr/>
          </p:nvSpPr>
          <p:spPr>
            <a:xfrm>
              <a:off x="0" y="0"/>
              <a:ext cx="6311900" cy="849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67" y="21600"/>
                  </a:lnTo>
                  <a:lnTo>
                    <a:pt x="20883" y="20862"/>
                  </a:lnTo>
                  <a:lnTo>
                    <a:pt x="13511" y="12501"/>
                  </a:lnTo>
                  <a:lnTo>
                    <a:pt x="11077" y="1476"/>
                  </a:lnTo>
                  <a:lnTo>
                    <a:pt x="10360" y="984"/>
                  </a:lnTo>
                  <a:lnTo>
                    <a:pt x="10230" y="2213"/>
                  </a:lnTo>
                  <a:lnTo>
                    <a:pt x="10099" y="2213"/>
                  </a:lnTo>
                  <a:lnTo>
                    <a:pt x="9942" y="1230"/>
                  </a:lnTo>
                  <a:lnTo>
                    <a:pt x="9257" y="4181"/>
                  </a:lnTo>
                  <a:lnTo>
                    <a:pt x="8736" y="5164"/>
                  </a:lnTo>
                  <a:lnTo>
                    <a:pt x="8480" y="5410"/>
                  </a:lnTo>
                  <a:lnTo>
                    <a:pt x="8122" y="4181"/>
                  </a:lnTo>
                  <a:lnTo>
                    <a:pt x="7372" y="5164"/>
                  </a:lnTo>
                  <a:lnTo>
                    <a:pt x="6981" y="984"/>
                  </a:lnTo>
                  <a:lnTo>
                    <a:pt x="6954" y="738"/>
                  </a:lnTo>
                  <a:lnTo>
                    <a:pt x="6856" y="492"/>
                  </a:lnTo>
                  <a:lnTo>
                    <a:pt x="6726" y="246"/>
                  </a:lnTo>
                  <a:lnTo>
                    <a:pt x="6628" y="0"/>
                  </a:lnTo>
                  <a:lnTo>
                    <a:pt x="6139" y="0"/>
                  </a:lnTo>
                  <a:lnTo>
                    <a:pt x="6074" y="492"/>
                  </a:lnTo>
                  <a:lnTo>
                    <a:pt x="5976" y="738"/>
                  </a:lnTo>
                  <a:lnTo>
                    <a:pt x="5911" y="738"/>
                  </a:lnTo>
                  <a:lnTo>
                    <a:pt x="5617" y="1476"/>
                  </a:lnTo>
                  <a:lnTo>
                    <a:pt x="5585" y="1721"/>
                  </a:lnTo>
                  <a:lnTo>
                    <a:pt x="5264" y="2459"/>
                  </a:lnTo>
                  <a:lnTo>
                    <a:pt x="5003" y="2951"/>
                  </a:lnTo>
                  <a:lnTo>
                    <a:pt x="4645" y="1967"/>
                  </a:lnTo>
                  <a:lnTo>
                    <a:pt x="4482" y="1967"/>
                  </a:lnTo>
                  <a:lnTo>
                    <a:pt x="4123" y="2951"/>
                  </a:lnTo>
                  <a:lnTo>
                    <a:pt x="3993" y="2951"/>
                  </a:lnTo>
                  <a:lnTo>
                    <a:pt x="3835" y="2459"/>
                  </a:lnTo>
                  <a:lnTo>
                    <a:pt x="3477" y="2459"/>
                  </a:lnTo>
                  <a:lnTo>
                    <a:pt x="2955" y="2951"/>
                  </a:lnTo>
                  <a:lnTo>
                    <a:pt x="2113" y="738"/>
                  </a:lnTo>
                  <a:lnTo>
                    <a:pt x="1755" y="2459"/>
                  </a:lnTo>
                  <a:lnTo>
                    <a:pt x="1722" y="2459"/>
                  </a:lnTo>
                  <a:lnTo>
                    <a:pt x="1657" y="2951"/>
                  </a:lnTo>
                  <a:lnTo>
                    <a:pt x="1559" y="3197"/>
                  </a:lnTo>
                  <a:lnTo>
                    <a:pt x="1103" y="4918"/>
                  </a:lnTo>
                  <a:lnTo>
                    <a:pt x="809" y="6148"/>
                  </a:lnTo>
                  <a:lnTo>
                    <a:pt x="424" y="6886"/>
                  </a:lnTo>
                  <a:lnTo>
                    <a:pt x="0" y="7378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63416"/>
                </a:gs>
                <a:gs pos="100000">
                  <a:srgbClr val="73654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grpSp>
        <p:nvGrpSpPr>
          <p:cNvPr id="21" name="Group"/>
          <p:cNvGrpSpPr/>
          <p:nvPr/>
        </p:nvGrpSpPr>
        <p:grpSpPr>
          <a:xfrm>
            <a:off x="627062" y="6021387"/>
            <a:ext cx="5684838" cy="849313"/>
            <a:chOff x="0" y="0"/>
            <a:chExt cx="5684837" cy="849312"/>
          </a:xfrm>
        </p:grpSpPr>
        <p:sp>
          <p:nvSpPr>
            <p:cNvPr id="15" name="Shape"/>
            <p:cNvSpPr/>
            <p:nvPr/>
          </p:nvSpPr>
          <p:spPr>
            <a:xfrm>
              <a:off x="1271587" y="0"/>
              <a:ext cx="579438" cy="4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" y="1806"/>
                  </a:moveTo>
                  <a:lnTo>
                    <a:pt x="0" y="4516"/>
                  </a:lnTo>
                  <a:lnTo>
                    <a:pt x="3906" y="8128"/>
                  </a:lnTo>
                  <a:lnTo>
                    <a:pt x="8462" y="13547"/>
                  </a:lnTo>
                  <a:lnTo>
                    <a:pt x="11303" y="12644"/>
                  </a:lnTo>
                  <a:lnTo>
                    <a:pt x="20180" y="21600"/>
                  </a:lnTo>
                  <a:lnTo>
                    <a:pt x="18049" y="13095"/>
                  </a:lnTo>
                  <a:lnTo>
                    <a:pt x="21600" y="9934"/>
                  </a:lnTo>
                  <a:lnTo>
                    <a:pt x="21245" y="9483"/>
                  </a:lnTo>
                  <a:lnTo>
                    <a:pt x="19825" y="8580"/>
                  </a:lnTo>
                  <a:lnTo>
                    <a:pt x="17694" y="6774"/>
                  </a:lnTo>
                  <a:lnTo>
                    <a:pt x="10238" y="2709"/>
                  </a:lnTo>
                  <a:lnTo>
                    <a:pt x="8462" y="1806"/>
                  </a:lnTo>
                  <a:lnTo>
                    <a:pt x="7752" y="1355"/>
                  </a:lnTo>
                  <a:lnTo>
                    <a:pt x="5622" y="1355"/>
                  </a:lnTo>
                  <a:lnTo>
                    <a:pt x="4261" y="903"/>
                  </a:lnTo>
                  <a:lnTo>
                    <a:pt x="3906" y="903"/>
                  </a:lnTo>
                  <a:lnTo>
                    <a:pt x="2485" y="0"/>
                  </a:lnTo>
                  <a:lnTo>
                    <a:pt x="1775" y="0"/>
                  </a:lnTo>
                  <a:lnTo>
                    <a:pt x="1420" y="1806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16" name="Shape"/>
            <p:cNvSpPr/>
            <p:nvPr/>
          </p:nvSpPr>
          <p:spPr>
            <a:xfrm>
              <a:off x="2457450" y="57150"/>
              <a:ext cx="3227388" cy="792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6" y="779"/>
                  </a:moveTo>
                  <a:lnTo>
                    <a:pt x="1466" y="260"/>
                  </a:lnTo>
                  <a:lnTo>
                    <a:pt x="1020" y="0"/>
                  </a:lnTo>
                  <a:lnTo>
                    <a:pt x="382" y="0"/>
                  </a:lnTo>
                  <a:lnTo>
                    <a:pt x="127" y="1082"/>
                  </a:lnTo>
                  <a:lnTo>
                    <a:pt x="0" y="5541"/>
                  </a:lnTo>
                  <a:lnTo>
                    <a:pt x="637" y="4502"/>
                  </a:lnTo>
                  <a:lnTo>
                    <a:pt x="956" y="5800"/>
                  </a:lnTo>
                  <a:lnTo>
                    <a:pt x="1594" y="6623"/>
                  </a:lnTo>
                  <a:lnTo>
                    <a:pt x="2221" y="11817"/>
                  </a:lnTo>
                  <a:lnTo>
                    <a:pt x="4261" y="15540"/>
                  </a:lnTo>
                  <a:lnTo>
                    <a:pt x="8255" y="15540"/>
                  </a:lnTo>
                  <a:lnTo>
                    <a:pt x="21600" y="21600"/>
                  </a:lnTo>
                  <a:lnTo>
                    <a:pt x="21154" y="21340"/>
                  </a:lnTo>
                  <a:lnTo>
                    <a:pt x="7182" y="10519"/>
                  </a:lnTo>
                  <a:lnTo>
                    <a:pt x="5461" y="6883"/>
                  </a:lnTo>
                  <a:lnTo>
                    <a:pt x="4515" y="4762"/>
                  </a:lnTo>
                  <a:lnTo>
                    <a:pt x="3878" y="3982"/>
                  </a:lnTo>
                  <a:lnTo>
                    <a:pt x="2986" y="2640"/>
                  </a:lnTo>
                  <a:lnTo>
                    <a:pt x="1976" y="779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17" name="Shape"/>
            <p:cNvSpPr/>
            <p:nvPr/>
          </p:nvSpPr>
          <p:spPr>
            <a:xfrm>
              <a:off x="2278062" y="47625"/>
              <a:ext cx="112713" cy="9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480"/>
                  </a:moveTo>
                  <a:lnTo>
                    <a:pt x="1825" y="6480"/>
                  </a:lnTo>
                  <a:lnTo>
                    <a:pt x="3651" y="4320"/>
                  </a:lnTo>
                  <a:lnTo>
                    <a:pt x="0" y="0"/>
                  </a:lnTo>
                  <a:lnTo>
                    <a:pt x="8823" y="6480"/>
                  </a:lnTo>
                  <a:lnTo>
                    <a:pt x="16124" y="6480"/>
                  </a:lnTo>
                  <a:lnTo>
                    <a:pt x="21600" y="19440"/>
                  </a:lnTo>
                  <a:lnTo>
                    <a:pt x="21600" y="21600"/>
                  </a:lnTo>
                  <a:lnTo>
                    <a:pt x="17949" y="19440"/>
                  </a:lnTo>
                  <a:lnTo>
                    <a:pt x="14299" y="15120"/>
                  </a:lnTo>
                  <a:lnTo>
                    <a:pt x="6997" y="10800"/>
                  </a:lnTo>
                  <a:lnTo>
                    <a:pt x="6997" y="12960"/>
                  </a:lnTo>
                  <a:lnTo>
                    <a:pt x="5476" y="15120"/>
                  </a:lnTo>
                  <a:lnTo>
                    <a:pt x="3651" y="17280"/>
                  </a:lnTo>
                  <a:lnTo>
                    <a:pt x="1825" y="17280"/>
                  </a:lnTo>
                  <a:lnTo>
                    <a:pt x="1825" y="12960"/>
                  </a:lnTo>
                  <a:lnTo>
                    <a:pt x="0" y="648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18" name="Shape"/>
            <p:cNvSpPr/>
            <p:nvPr/>
          </p:nvSpPr>
          <p:spPr>
            <a:xfrm>
              <a:off x="730250" y="77787"/>
              <a:ext cx="255588" cy="26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0"/>
                  </a:moveTo>
                  <a:lnTo>
                    <a:pt x="6440" y="800"/>
                  </a:lnTo>
                  <a:lnTo>
                    <a:pt x="9660" y="800"/>
                  </a:lnTo>
                  <a:lnTo>
                    <a:pt x="15294" y="1600"/>
                  </a:lnTo>
                  <a:lnTo>
                    <a:pt x="12880" y="7200"/>
                  </a:lnTo>
                  <a:lnTo>
                    <a:pt x="12880" y="8000"/>
                  </a:lnTo>
                  <a:lnTo>
                    <a:pt x="14489" y="11200"/>
                  </a:lnTo>
                  <a:lnTo>
                    <a:pt x="16099" y="12800"/>
                  </a:lnTo>
                  <a:lnTo>
                    <a:pt x="19185" y="15200"/>
                  </a:lnTo>
                  <a:lnTo>
                    <a:pt x="20795" y="18400"/>
                  </a:lnTo>
                  <a:lnTo>
                    <a:pt x="21600" y="20800"/>
                  </a:lnTo>
                  <a:lnTo>
                    <a:pt x="21600" y="21600"/>
                  </a:lnTo>
                  <a:lnTo>
                    <a:pt x="12880" y="13600"/>
                  </a:lnTo>
                  <a:lnTo>
                    <a:pt x="4025" y="7200"/>
                  </a:lnTo>
                  <a:lnTo>
                    <a:pt x="0" y="0"/>
                  </a:lnTo>
                  <a:lnTo>
                    <a:pt x="4025" y="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19" name="Shape"/>
            <p:cNvSpPr/>
            <p:nvPr/>
          </p:nvSpPr>
          <p:spPr>
            <a:xfrm>
              <a:off x="493712" y="96837"/>
              <a:ext cx="93663" cy="96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"/>
                  </a:moveTo>
                  <a:lnTo>
                    <a:pt x="15010" y="10800"/>
                  </a:lnTo>
                  <a:lnTo>
                    <a:pt x="15010" y="12960"/>
                  </a:lnTo>
                  <a:lnTo>
                    <a:pt x="17207" y="15120"/>
                  </a:lnTo>
                  <a:lnTo>
                    <a:pt x="19403" y="19440"/>
                  </a:lnTo>
                  <a:lnTo>
                    <a:pt x="19403" y="21600"/>
                  </a:lnTo>
                  <a:lnTo>
                    <a:pt x="17207" y="19440"/>
                  </a:lnTo>
                  <a:lnTo>
                    <a:pt x="12814" y="17280"/>
                  </a:lnTo>
                  <a:lnTo>
                    <a:pt x="6224" y="10800"/>
                  </a:lnTo>
                  <a:lnTo>
                    <a:pt x="0" y="0"/>
                  </a:lnTo>
                  <a:lnTo>
                    <a:pt x="21600" y="2160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  <p:sp>
          <p:nvSpPr>
            <p:cNvPr id="20" name="Shape"/>
            <p:cNvSpPr/>
            <p:nvPr/>
          </p:nvSpPr>
          <p:spPr>
            <a:xfrm>
              <a:off x="0" y="28575"/>
              <a:ext cx="388938" cy="328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42" y="3812"/>
                  </a:moveTo>
                  <a:lnTo>
                    <a:pt x="21600" y="4447"/>
                  </a:lnTo>
                  <a:lnTo>
                    <a:pt x="18426" y="8894"/>
                  </a:lnTo>
                  <a:lnTo>
                    <a:pt x="12607" y="13976"/>
                  </a:lnTo>
                  <a:lnTo>
                    <a:pt x="14723" y="16518"/>
                  </a:lnTo>
                  <a:lnTo>
                    <a:pt x="15781" y="21600"/>
                  </a:lnTo>
                  <a:lnTo>
                    <a:pt x="6789" y="13976"/>
                  </a:lnTo>
                  <a:lnTo>
                    <a:pt x="4144" y="8894"/>
                  </a:lnTo>
                  <a:lnTo>
                    <a:pt x="7847" y="6988"/>
                  </a:lnTo>
                  <a:lnTo>
                    <a:pt x="5202" y="3812"/>
                  </a:lnTo>
                  <a:lnTo>
                    <a:pt x="0" y="1271"/>
                  </a:lnTo>
                  <a:lnTo>
                    <a:pt x="0" y="0"/>
                  </a:lnTo>
                  <a:lnTo>
                    <a:pt x="1058" y="0"/>
                  </a:lnTo>
                  <a:lnTo>
                    <a:pt x="4144" y="635"/>
                  </a:lnTo>
                  <a:lnTo>
                    <a:pt x="7847" y="635"/>
                  </a:lnTo>
                  <a:lnTo>
                    <a:pt x="8904" y="1271"/>
                  </a:lnTo>
                  <a:lnTo>
                    <a:pt x="11020" y="1271"/>
                  </a:lnTo>
                  <a:lnTo>
                    <a:pt x="12607" y="1906"/>
                  </a:lnTo>
                  <a:lnTo>
                    <a:pt x="13136" y="1906"/>
                  </a:lnTo>
                  <a:lnTo>
                    <a:pt x="17897" y="2541"/>
                  </a:lnTo>
                  <a:lnTo>
                    <a:pt x="20542" y="3812"/>
                  </a:lnTo>
                  <a:close/>
                </a:path>
              </a:pathLst>
            </a:custGeom>
            <a:solidFill>
              <a:srgbClr val="46341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FFFFFF"/>
                  </a:solidFill>
                  <a:latin typeface="Angsana New"/>
                  <a:ea typeface="Angsana New"/>
                  <a:cs typeface="Angsana New"/>
                  <a:sym typeface="Angsana New"/>
                </a:defRPr>
              </a:pPr>
              <a:endParaRPr/>
            </a:p>
          </p:txBody>
        </p:sp>
      </p:grp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0260" y="6436360"/>
            <a:ext cx="256541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 defTabSz="457200">
              <a:defRPr sz="1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Angsana New"/>
                <a:ea typeface="Angsana New"/>
                <a:cs typeface="Angsana New"/>
                <a:sym typeface="Angsana Ne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E3E3FF"/>
          </a:solidFill>
          <a:uFillTx/>
          <a:latin typeface="+mn-lt"/>
          <a:ea typeface="+mn-ea"/>
          <a:cs typeface="+mn-cs"/>
          <a:sym typeface="Cordia New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–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E3E3FF"/>
        </a:buClr>
        <a:buSzPct val="100000"/>
        <a:buFontTx/>
        <a:buChar char=""/>
        <a:tabLst/>
        <a:defRPr sz="3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ordia New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effectLst>
            <a:outerShdw blurRad="12700" dist="254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ngsana New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9/96/King_Charles_I_by_Antoon_van_Dyck.jpg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6/King_Charles_I_by_Antoon_van_Dyck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สมัยอลิซบีธัน (Elizabethan Theatre) “ยุคทองของการละครอังกฤษ”"/>
          <p:cNvSpPr txBox="1">
            <a:spLocks noGrp="1"/>
          </p:cNvSpPr>
          <p:nvPr>
            <p:ph type="title" idx="4294967295"/>
          </p:nvPr>
        </p:nvSpPr>
        <p:spPr>
          <a:xfrm>
            <a:off x="526980" y="3313"/>
            <a:ext cx="7772401" cy="25908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8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สมัยอลิซบีธัน (Elizabethan Theatre)</a:t>
            </a:r>
            <a:br/>
            <a:r>
              <a:t>“ยุคทองของการละครอังกฤษ”</a:t>
            </a:r>
          </a:p>
        </p:txBody>
      </p:sp>
      <p:sp>
        <p:nvSpPr>
          <p:cNvPr id="77" name="โดย  ผู้ช่วยศาสตราจารย์ ดร.ชุติมา  มณีวัฒนา"/>
          <p:cNvSpPr txBox="1">
            <a:spLocks noGrp="1"/>
          </p:cNvSpPr>
          <p:nvPr>
            <p:ph type="body" idx="4294967295"/>
          </p:nvPr>
        </p:nvSpPr>
        <p:spPr>
          <a:xfrm>
            <a:off x="526979" y="149087"/>
            <a:ext cx="7772401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dirty="0"/>
          </a:p>
          <a:p>
            <a:pPr marL="0" indent="0">
              <a:buNone/>
            </a:pPr>
            <a:endParaRPr dirty="0"/>
          </a:p>
          <a:p>
            <a:pPr marL="0" indent="0">
              <a:buClrTx/>
              <a:buSzTx/>
              <a:buNone/>
            </a:pPr>
            <a:endParaRPr dirty="0"/>
          </a:p>
          <a:p>
            <a:pPr algn="ctr">
              <a:spcBef>
                <a:spcPts val="600"/>
              </a:spcBef>
              <a:buSzTx/>
              <a:buNone/>
              <a:defRPr sz="2800" b="1"/>
            </a:pPr>
            <a:r>
              <a:rPr dirty="0" err="1"/>
              <a:t>โดย</a:t>
            </a:r>
            <a:r>
              <a:rPr dirty="0"/>
              <a:t>  </a:t>
            </a:r>
            <a:r>
              <a:rPr dirty="0" err="1"/>
              <a:t>ผู้ช่วยศาสตราจารย์</a:t>
            </a:r>
            <a:r>
              <a:rPr dirty="0"/>
              <a:t> </a:t>
            </a:r>
            <a:r>
              <a:rPr dirty="0" err="1"/>
              <a:t>ดร.ชุติมา</a:t>
            </a:r>
            <a:r>
              <a:rPr dirty="0"/>
              <a:t>  </a:t>
            </a:r>
            <a:r>
              <a:rPr dirty="0" err="1"/>
              <a:t>มณีวัฒนา</a:t>
            </a:r>
            <a:endParaRPr dirty="0"/>
          </a:p>
        </p:txBody>
      </p:sp>
      <p:pic>
        <p:nvPicPr>
          <p:cNvPr id="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20" y="2739888"/>
            <a:ext cx="7493000" cy="368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สภาพบ้านเมือง ในอังกฤษสมัยนั้น"/>
          <p:cNvSpPr txBox="1">
            <a:spLocks noGrp="1"/>
          </p:cNvSpPr>
          <p:nvPr>
            <p:ph type="title" idx="4294967295"/>
          </p:nvPr>
        </p:nvSpPr>
        <p:spPr>
          <a:xfrm>
            <a:off x="323850" y="2924175"/>
            <a:ext cx="375443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04087">
              <a:defRPr sz="3080"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สภาพบ้านเมือง</a:t>
            </a:r>
            <a:br/>
            <a:r>
              <a:t>ในอังกฤษสมัยนั้น</a:t>
            </a:r>
          </a:p>
        </p:txBody>
      </p:sp>
      <p:pic>
        <p:nvPicPr>
          <p:cNvPr id="105" name="307" descr="3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549275"/>
            <a:ext cx="4343401" cy="5924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ละครยุคอลิซบีธัน</a:t>
            </a:r>
          </a:p>
        </p:txBody>
      </p:sp>
      <p:sp>
        <p:nvSpPr>
          <p:cNvPr id="108" name="ก่อนหน้านี้ ช่วง C.15 นักแสดง = คนจรจัด ยกเว้นพวกที่มีขุนนางอุปถัมภ์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2613" indent="-332613" defTabSz="886968">
              <a:spcBef>
                <a:spcPts val="800"/>
              </a:spcBef>
              <a:defRPr sz="3492" b="1"/>
            </a:pPr>
            <a:r>
              <a:t>ก่อนหน้านี้ ช่วง C.15 นักแสดง = คนจรจัด ยกเว้นพวกที่มีขุนนางอุปถัมภ์</a:t>
            </a:r>
          </a:p>
          <a:p>
            <a:pPr marL="332613" indent="-332613" defTabSz="886968">
              <a:spcBef>
                <a:spcPts val="800"/>
              </a:spcBef>
              <a:defRPr sz="3492" b="1"/>
            </a:pPr>
            <a:r>
              <a:t>สมัยนี้มีกฎหมายออกมาสนับสนุนและพิทักษ์อาชีพละคร (นักแสดงต้องมีใบอนุญาต)</a:t>
            </a:r>
          </a:p>
          <a:p>
            <a:pPr marL="332613" indent="-332613" defTabSz="886968">
              <a:spcBef>
                <a:spcPts val="800"/>
              </a:spcBef>
              <a:defRPr sz="3492" b="1"/>
            </a:pPr>
            <a:r>
              <a:t>มี</a:t>
            </a:r>
            <a:r>
              <a:rPr u="sng"/>
              <a:t>เจ้ากรมมหรสพ</a:t>
            </a:r>
            <a:r>
              <a:t> ควบคุมดูแลเรื่องการบันเทิง และควบคุมบทละคร ชื่อว่า </a:t>
            </a:r>
            <a:r>
              <a:rPr u="sng"/>
              <a:t>Master of Revels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build="p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Elizabethan Theatre" descr="Elizabethan Theat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052512"/>
            <a:ext cx="7991476" cy="4533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ละครยุคอลิซบีธัน</a:t>
            </a:r>
          </a:p>
        </p:txBody>
      </p:sp>
      <p:sp>
        <p:nvSpPr>
          <p:cNvPr id="113" name="ทำให้ละครอยู่ภายใต้อำนาจของรัฐ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3773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9184" indent="-329184" defTabSz="877823">
              <a:spcBef>
                <a:spcPts val="800"/>
              </a:spcBef>
              <a:defRPr sz="3455" b="1"/>
            </a:pPr>
            <a:r>
              <a:t>ทำให้ละครอยู่ภายใต้อำนาจของรัฐ </a:t>
            </a:r>
          </a:p>
          <a:p>
            <a:pPr marL="329184" indent="-329184" defTabSz="877823">
              <a:spcBef>
                <a:spcPts val="800"/>
              </a:spcBef>
              <a:defRPr sz="3455" b="1"/>
            </a:pPr>
            <a:r>
              <a:t>ในปี 1574 มีการสั่งปิดการแสดง เพราะก่อปัญหามากมาย อาทิ การมั่วสุม ทะเลาะวิวาท โจรกรรม การข่มขืน โรคระบาด และก่อให้เกิดการละเลยกิจทางศาสนา (เพราะละครมักจะเล่นวันอาทิตย์ ทำให้คนไม่ได้ไปโบสถ์)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1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395287" y="260350"/>
            <a:ext cx="7772401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ละครยุคอลิซบีธัน</a:t>
            </a:r>
          </a:p>
        </p:txBody>
      </p:sp>
      <p:sp>
        <p:nvSpPr>
          <p:cNvPr id="116" name="สมัยก่อนพระนางเจ้าอลิซเบธ (สมัยพระเจ้าเฮนรี่ที่ 8) ละครจะเน้นแนวตลก เบาสมอง…"/>
          <p:cNvSpPr txBox="1">
            <a:spLocks noGrp="1"/>
          </p:cNvSpPr>
          <p:nvPr>
            <p:ph type="body" idx="4294967295"/>
          </p:nvPr>
        </p:nvSpPr>
        <p:spPr>
          <a:xfrm>
            <a:off x="287337" y="1417982"/>
            <a:ext cx="8569326" cy="48900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3745" indent="-253745" defTabSz="676655">
              <a:spcBef>
                <a:spcPts val="600"/>
              </a:spcBef>
              <a:defRPr sz="2886" b="1"/>
            </a:pPr>
            <a:r>
              <a:t>สมัยก่อนพระนางเจ้าอลิซเบธ (สมัยพระเจ้าเฮนรี่ที่ 8) ละครจะเน้นแนวตลก เบาสมอง</a:t>
            </a:r>
          </a:p>
          <a:p>
            <a:pPr marL="253745" indent="-253745" defTabSz="676655">
              <a:spcBef>
                <a:spcPts val="600"/>
              </a:spcBef>
              <a:defRPr sz="2886" b="1"/>
            </a:pPr>
            <a:r>
              <a:t>แต่พระนางอลิซเบธโปรดละครมีสาระ จึงมีอิทธิพลให้โฉมหน้าของละครสมัยนี้เปลี่ยนไป</a:t>
            </a:r>
          </a:p>
          <a:p>
            <a:pPr marL="253745" indent="-253745" defTabSz="676655">
              <a:spcBef>
                <a:spcPts val="600"/>
              </a:spcBef>
              <a:defRPr sz="2886" b="1"/>
            </a:pPr>
            <a:r>
              <a:t>ทรงโปรดให้มีการคัดเลือกเด็กชายหน้าตาดี เสียงดี จากทั่วประเทศมาเป็นนักแสดงในราชสำนัก</a:t>
            </a:r>
          </a:p>
          <a:p>
            <a:pPr marL="253745" indent="-253745" defTabSz="676655">
              <a:spcBef>
                <a:spcPts val="600"/>
              </a:spcBef>
              <a:defRPr sz="2886" b="1"/>
            </a:pPr>
            <a:r>
              <a:t>มีการให้ประพันธ์เพลงให้ร้อง  นำเรื่องชวนหัวสมัยก่อนบวกกับเรื่องรักแบบโรแมนติคเข้าไปด้วย หลังๆ นำออกเล่นให้คนดู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build="p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ละครยุคอลิซบีธัน</a:t>
            </a:r>
          </a:p>
        </p:txBody>
      </p:sp>
      <p:sp>
        <p:nvSpPr>
          <p:cNvPr id="119" name="สมัยนี้ละครมีการแข่งขันกันมาก ทำให้พัฒนาไปเร็ว และเกิดคณะละครเพิ่มขึ้นมากมาย (มี 23 คณะ , ขณะที่มีประชากรเพียงสองแสนคน)…"/>
          <p:cNvSpPr txBox="1">
            <a:spLocks noGrp="1"/>
          </p:cNvSpPr>
          <p:nvPr>
            <p:ph type="body" idx="4294967295"/>
          </p:nvPr>
        </p:nvSpPr>
        <p:spPr>
          <a:xfrm>
            <a:off x="395287" y="1676400"/>
            <a:ext cx="8280401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2039" indent="-312039" defTabSz="832104">
              <a:defRPr sz="3276" b="1"/>
            </a:pPr>
            <a:r>
              <a:t>สมัยนี้ละครมีการแข่งขันกันมาก ทำให้พัฒนาไปเร็ว และเกิดคณะละครเพิ่มขึ้นมากมาย (มี 23 คณะ , ขณะที่มีประชากรเพียงสองแสนคน)</a:t>
            </a:r>
          </a:p>
          <a:p>
            <a:pPr marL="312039" indent="-312039" defTabSz="832104">
              <a:defRPr sz="3276" b="1"/>
            </a:pPr>
            <a:r>
              <a:t>สมัยนี้คนตื่นตัวแทบทุกด้าน ด้านรักชาติ วิชาการ เศรษฐกิจ และบันเทิง (คนมีการศึกษาเพิ่มมากขึ้น)</a:t>
            </a:r>
          </a:p>
          <a:p>
            <a:pPr marL="312039" indent="-312039" defTabSz="832104">
              <a:defRPr sz="3276" b="1"/>
            </a:pPr>
            <a:r>
              <a:t>เกิดคนชั้นกลางที่มีความรู้มากขึ้น  ระบบเจ้าขุนมูลนาย (Feudalism) เริ่มหมดไป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build="p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620712"/>
            <a:ext cx="8496301" cy="5321301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lvl1pPr>
          </a:lstStyle>
          <a:p>
            <a:r>
              <a:t>ละครยุคอลิซบีธัน</a:t>
            </a:r>
          </a:p>
        </p:txBody>
      </p:sp>
      <p:sp>
        <p:nvSpPr>
          <p:cNvPr id="124" name="คนสมัยนี้นิยมละครมาก ละครมีทั้งมาจาก ราชสำนัก (จอห์นสัน), จากมหาวิทยาลัย (ลิลี, คิด, มาร์โลว์), และจากคณะละครภายนอก…"/>
          <p:cNvSpPr txBox="1">
            <a:spLocks noGrp="1"/>
          </p:cNvSpPr>
          <p:nvPr>
            <p:ph type="body" idx="4294967295"/>
          </p:nvPr>
        </p:nvSpPr>
        <p:spPr>
          <a:xfrm>
            <a:off x="323850" y="1341437"/>
            <a:ext cx="8280400" cy="4876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defTabSz="731520">
              <a:spcBef>
                <a:spcPts val="600"/>
              </a:spcBef>
              <a:defRPr sz="2880" b="1"/>
            </a:pPr>
            <a:r>
              <a:t>คนสมัยนี้นิยมละครมาก ละครมีทั้งมาจาก ราชสำนัก (จอห์นสัน), จากมหาวิทยาลัย (ลิลี, คิด, มาร์โลว์), และจากคณะละครภายนอก</a:t>
            </a:r>
          </a:p>
          <a:p>
            <a:pPr marL="274320" indent="-274320" defTabSz="731520">
              <a:spcBef>
                <a:spcPts val="600"/>
              </a:spcBef>
              <a:defRPr sz="2880" b="1"/>
            </a:pPr>
            <a:r>
              <a:t>มีการแปลบทละครจากภาษาละตินมามากมาย โดยเฉพาะของกรีกโรมัน เช่น เอสคลิลุส โซโฟคลิส อลิสโตฟานิส เพลาตัส และเทอเรนส์</a:t>
            </a:r>
          </a:p>
          <a:p>
            <a:pPr marL="274320" indent="-274320" defTabSz="731520">
              <a:spcBef>
                <a:spcPts val="600"/>
              </a:spcBef>
              <a:defRPr sz="2880" b="1"/>
            </a:pPr>
            <a:r>
              <a:t>บทละครที่เกิดขึ้นเองสมัยนี้ก็มักนำมาจากประวัติศาสตร์, นิยาย และตำนานแบบกรีกโรมัน (แต่มาแปลงเป็นอังกฤษ)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build="p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วิวัฒนาการรูปแบบขอ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67512">
              <a:defRPr sz="3942">
                <a:solidFill>
                  <a:srgbClr val="FFFFFF"/>
                </a:solidFill>
                <a:effectLst>
                  <a:outerShdw blurRad="9271" dist="27813" dir="2700000" rotWithShape="0">
                    <a:srgbClr val="000000"/>
                  </a:outerShdw>
                </a:effectLst>
              </a:defRPr>
            </a:pPr>
            <a:r>
              <a:t>วิวัฒนาการรูปแบบของละครยุคอลิซบีธัน</a:t>
            </a:r>
            <a:r>
              <a:rPr sz="3212">
                <a:effectLst>
                  <a:outerShdw blurRad="9271" dist="18542" dir="2700000" rotWithShape="0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7" name="1.  นำบทละครของนักเขียนสมัยกรีก - โรมัน มาอ่านและศึกษา และแสดงเป็นภาษาละติน…"/>
          <p:cNvSpPr txBox="1">
            <a:spLocks noGrp="1"/>
          </p:cNvSpPr>
          <p:nvPr>
            <p:ph type="body" idx="4294967295"/>
          </p:nvPr>
        </p:nvSpPr>
        <p:spPr>
          <a:xfrm>
            <a:off x="611187" y="1628775"/>
            <a:ext cx="7772401" cy="4464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0604" indent="-260604" defTabSz="694944">
              <a:spcBef>
                <a:spcPts val="600"/>
              </a:spcBef>
              <a:defRPr sz="2736" b="1"/>
            </a:pPr>
            <a:r>
              <a:t>1.  นำบทละครของนักเขียนสมัยกรีก - โรมัน มาอ่านและศึกษา และแสดงเป็นภาษาละติน</a:t>
            </a:r>
          </a:p>
          <a:p>
            <a:pPr marL="260604" indent="-260604" defTabSz="694944">
              <a:spcBef>
                <a:spcPts val="600"/>
              </a:spcBef>
              <a:defRPr sz="2736" b="1"/>
            </a:pPr>
            <a:r>
              <a:t>2.  เขียนบทละครขึ้นใหม่โดยคนอังกฤษ แต่เลียนแบบของกรีก - โรมัน มีใช้ทั้งภาษาละติน และภาษาอังกฤษ</a:t>
            </a:r>
          </a:p>
          <a:p>
            <a:pPr marL="260604" indent="-260604" defTabSz="694944">
              <a:spcBef>
                <a:spcPts val="600"/>
              </a:spcBef>
              <a:defRPr sz="2736" b="1"/>
            </a:pPr>
            <a:r>
              <a:t>3.  นักเขียนอังกฤษเขียนบทละครขึ้นมาโดยให้มีบริบทเป็นแบบอังกฤษ มีเนื้อหา ภูมิหลัง และลักษณะของตัวละครเป็นแบบอังกฤษ แต่เลียนแบบรูปแบบของกรีก-โรมัน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build="p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นักเขียนบทละครคนสำคัญของสมัย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3607">
                <a:solidFill>
                  <a:srgbClr val="FFFF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lvl1pPr>
          </a:lstStyle>
          <a:p>
            <a:r>
              <a:t>นักเขียนบทละครคนสำคัญของสมัยอลิซบีธัน </a:t>
            </a:r>
          </a:p>
        </p:txBody>
      </p:sp>
      <p:sp>
        <p:nvSpPr>
          <p:cNvPr id="130" name="1.  คริสโตเฟอร์ มาร์โลว์  -- ให้ความสำคัญกับตัวละครมากกว่าโครงเรื่อง…"/>
          <p:cNvSpPr txBox="1">
            <a:spLocks noGrp="1"/>
          </p:cNvSpPr>
          <p:nvPr>
            <p:ph type="body" idx="4294967295"/>
          </p:nvPr>
        </p:nvSpPr>
        <p:spPr>
          <a:xfrm>
            <a:off x="179387" y="1412875"/>
            <a:ext cx="8736013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spcBef>
                <a:spcPts val="600"/>
              </a:spcBef>
              <a:defRPr sz="2844" b="1">
                <a:solidFill>
                  <a:srgbClr val="FFFF00"/>
                </a:solidFill>
              </a:defRPr>
            </a:pPr>
            <a:r>
              <a:t>1.</a:t>
            </a:r>
            <a:r>
              <a:rPr>
                <a:solidFill>
                  <a:srgbClr val="FFFFFF"/>
                </a:solidFill>
              </a:rPr>
              <a:t>  </a:t>
            </a:r>
            <a:r>
              <a:t>คริสโตเฟอร์ มาร์โลว์</a:t>
            </a:r>
            <a:r>
              <a:rPr>
                <a:solidFill>
                  <a:srgbClr val="FFFFFF"/>
                </a:solidFill>
              </a:rPr>
              <a:t>  -- ให้ความสำคัญกับตัวละครมากกว่าโครงเรื่อง</a:t>
            </a:r>
          </a:p>
          <a:p>
            <a:pPr marL="270890" indent="-270890" defTabSz="722376">
              <a:spcBef>
                <a:spcPts val="600"/>
              </a:spcBef>
              <a:defRPr sz="2844" b="1">
                <a:solidFill>
                  <a:srgbClr val="FFFF00"/>
                </a:solidFill>
              </a:defRPr>
            </a:pPr>
            <a:r>
              <a:t>2.  จอห์น ลิลี</a:t>
            </a:r>
            <a:r>
              <a:rPr>
                <a:solidFill>
                  <a:srgbClr val="FFFFFF"/>
                </a:solidFill>
              </a:rPr>
              <a:t>  -- เขียนคอเมดี ใช้บทเจรจาร้อยแก้วที่ใส่บทรักใคร่แบบโรแมนซ์ (romance) เข้าไป</a:t>
            </a:r>
          </a:p>
          <a:p>
            <a:pPr marL="270890" indent="-270890" defTabSz="722376">
              <a:spcBef>
                <a:spcPts val="600"/>
              </a:spcBef>
              <a:defRPr sz="2844" b="1">
                <a:solidFill>
                  <a:srgbClr val="FFFF00"/>
                </a:solidFill>
              </a:defRPr>
            </a:pPr>
            <a:r>
              <a:t>3. โรเบิร์ต กรีน</a:t>
            </a:r>
            <a:r>
              <a:rPr>
                <a:solidFill>
                  <a:srgbClr val="FFFFFF"/>
                </a:solidFill>
              </a:rPr>
              <a:t> -- ให้ความสำคัญกับทั้งตัวละครและโครงเรื่อง, ทำให้โครงเรื่องย่อย (sub plot) กับโครงเรื่องใหญ่ (main plot) กลมกลืนกันเป็นอย่างดี</a:t>
            </a:r>
          </a:p>
          <a:p>
            <a:pPr marL="270890" indent="-270890" defTabSz="722376">
              <a:spcBef>
                <a:spcPts val="600"/>
              </a:spcBef>
              <a:defRPr sz="2844" b="1">
                <a:solidFill>
                  <a:srgbClr val="FFFF00"/>
                </a:solidFill>
              </a:defRPr>
            </a:pPr>
            <a:r>
              <a:t>4. วิเลี่ยม เช็คสเปียร์</a:t>
            </a:r>
            <a:r>
              <a:rPr>
                <a:solidFill>
                  <a:srgbClr val="FFFFFF"/>
                </a:solidFill>
              </a:rPr>
              <a:t> -- นำข้อดีของทุกคนข้างต้นมาผสมกัน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1" build="p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ความรู้พื้นฐานเกี่ยวกับ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704087">
              <a:defRPr sz="4619" b="1">
                <a:solidFill>
                  <a:srgbClr val="FFFFFF"/>
                </a:solidFill>
                <a:effectLst>
                  <a:outerShdw blurRad="9779" dist="29337" dir="2700000" rotWithShape="0">
                    <a:srgbClr val="000000"/>
                  </a:outerShdw>
                </a:effectLst>
              </a:defRPr>
            </a:lvl1pPr>
          </a:lstStyle>
          <a:p>
            <a:r>
              <a:t>ความรู้พื้นฐานเกี่ยวกับยุคอลิซบีธัน</a:t>
            </a:r>
          </a:p>
        </p:txBody>
      </p:sp>
      <p:sp>
        <p:nvSpPr>
          <p:cNvPr id="81" name="เกิดขึ้นช่วง C.16 (ตอนปลาย) - C.17 ตอนต้น (1558 - 1642)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08609" indent="-308609" defTabSz="822959">
              <a:defRPr sz="3239" b="1"/>
            </a:pPr>
            <a:r>
              <a:t>เกิดขึ้นช่วง C.16 (ตอนปลาย) - C.17 ตอนต้น (1558 - 1642)</a:t>
            </a:r>
          </a:p>
          <a:p>
            <a:pPr marL="308609" indent="-308609" defTabSz="822959">
              <a:defRPr sz="3239" b="1"/>
            </a:pPr>
            <a:r>
              <a:t>หมายถึงยุคของพระนาง</a:t>
            </a:r>
            <a:r>
              <a:rPr>
                <a:solidFill>
                  <a:srgbClr val="FFFF00"/>
                </a:solidFill>
              </a:rPr>
              <a:t>เจ้าอลิซเบธที่ 1</a:t>
            </a:r>
            <a:r>
              <a:t> (1558 - 1603), พระเจ้า</a:t>
            </a:r>
            <a:r>
              <a:rPr>
                <a:solidFill>
                  <a:srgbClr val="FFFF00"/>
                </a:solidFill>
              </a:rPr>
              <a:t>เจมส์ที่ 1</a:t>
            </a:r>
            <a:r>
              <a:t> (1603 - 1625) , และ</a:t>
            </a:r>
            <a:r>
              <a:rPr>
                <a:solidFill>
                  <a:srgbClr val="FFFF00"/>
                </a:solidFill>
              </a:rPr>
              <a:t>พระเจ้าชาล์สที่ 1</a:t>
            </a:r>
            <a:r>
              <a:t> (1625 - 1649)  เพราะละครในช่วงของกษัตริย์ทั้ง 3 พระองค์นี้มีลักษณะไปในแนวทางเดียวกัน (นักเขียนร่วมสมัยกัน)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1" build="p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นักเขียนบทละครคนสำคัญของสมัย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3607">
                <a:solidFill>
                  <a:srgbClr val="FFFF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lvl1pPr>
          </a:lstStyle>
          <a:p>
            <a:r>
              <a:t>นักเขียนบทละครคนสำคัญของสมัยอลิซบีธัน </a:t>
            </a:r>
          </a:p>
        </p:txBody>
      </p:sp>
      <p:sp>
        <p:nvSpPr>
          <p:cNvPr id="133" name="5. โทมัส คีด -- ได้รับอิทธิพลจากเซเนกา  เนื้อเรื่องมักเกี่ยวกับการแก้แค้น…"/>
          <p:cNvSpPr txBox="1">
            <a:spLocks noGrp="1"/>
          </p:cNvSpPr>
          <p:nvPr>
            <p:ph type="body" idx="4294967295"/>
          </p:nvPr>
        </p:nvSpPr>
        <p:spPr>
          <a:xfrm>
            <a:off x="323850" y="1676400"/>
            <a:ext cx="8591550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defRPr sz="3600" b="1">
                <a:solidFill>
                  <a:srgbClr val="FFFF00"/>
                </a:solidFill>
              </a:defRPr>
            </a:pPr>
            <a:r>
              <a:t>5. โทมัส คีด</a:t>
            </a:r>
            <a:r>
              <a:rPr>
                <a:solidFill>
                  <a:srgbClr val="FFFFFF"/>
                </a:solidFill>
              </a:rPr>
              <a:t> -- ได้รับอิทธิพลจากเซเนกา  เนื้อเรื่องมักเกี่ยวกับการแก้แค้น</a:t>
            </a:r>
          </a:p>
          <a:p>
            <a:pPr>
              <a:spcBef>
                <a:spcPts val="800"/>
              </a:spcBef>
              <a:defRPr sz="3600" b="1">
                <a:solidFill>
                  <a:srgbClr val="FFFF00"/>
                </a:solidFill>
              </a:defRPr>
            </a:pPr>
            <a:r>
              <a:t>6. เบ็น จอนสัน</a:t>
            </a:r>
            <a:r>
              <a:rPr>
                <a:solidFill>
                  <a:srgbClr val="FFFFFF"/>
                </a:solidFill>
              </a:rPr>
              <a:t> --  เป็นนักเขียนในราชสำนัก มีชื่อในการเขียนคอเมดีออฟฮิวเมอร์ส (Comedy of Humours)</a:t>
            </a:r>
          </a:p>
          <a:p>
            <a:pPr>
              <a:spcBef>
                <a:spcPts val="800"/>
              </a:spcBef>
              <a:defRPr sz="3600" b="1"/>
            </a:pPr>
            <a:r>
              <a:t>ฯลฯ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build="p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ลักษณะโร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1066800" y="8382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0391">
              <a:defRPr sz="5022">
                <a:solidFill>
                  <a:srgbClr val="FFFFFF"/>
                </a:solidFill>
                <a:effectLst>
                  <a:outerShdw blurRad="11811" dist="35433" dir="2700000" rotWithShape="0">
                    <a:srgbClr val="000000"/>
                  </a:outerShdw>
                </a:effectLst>
              </a:defRPr>
            </a:pPr>
            <a:r>
              <a:t>ลักษณะโรงละครยุคอลิซบีธัน</a:t>
            </a:r>
            <a:r>
              <a:rPr sz="4092">
                <a:effectLst>
                  <a:outerShdw blurRad="11811" dist="23622" dir="2700000" rotWithShape="0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36" name="โรงละครถาวรมีแต่ในลอนดอนเท่านั้น…"/>
          <p:cNvSpPr txBox="1">
            <a:spLocks noGrp="1"/>
          </p:cNvSpPr>
          <p:nvPr>
            <p:ph type="body" sz="half" idx="4294967295"/>
          </p:nvPr>
        </p:nvSpPr>
        <p:spPr>
          <a:xfrm>
            <a:off x="468312" y="2205037"/>
            <a:ext cx="7907338" cy="22479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spcBef>
                <a:spcPts val="600"/>
              </a:spcBef>
              <a:defRPr sz="2844" b="1"/>
            </a:pPr>
            <a:r>
              <a:t>โรงละครถาวรมีแต่ในลอนดอนเท่านั้น</a:t>
            </a:r>
          </a:p>
          <a:p>
            <a:pPr marL="270890" indent="-270890" defTabSz="722376">
              <a:spcBef>
                <a:spcPts val="600"/>
              </a:spcBef>
              <a:defRPr sz="2844" b="1"/>
            </a:pPr>
            <a:r>
              <a:t>แรกๆ ใช้พื้นที่ห้องโถงบ้านขุนนางทำเป็นเวทีชั่วคราว</a:t>
            </a:r>
          </a:p>
          <a:p>
            <a:pPr marL="270890" indent="-270890" defTabSz="722376">
              <a:spcBef>
                <a:spcPts val="600"/>
              </a:spcBef>
              <a:defRPr sz="2844" b="1"/>
            </a:pPr>
            <a:r>
              <a:t>ต่อมานิยมจัดแสดงที่สนามหญ้าหน้าโรงเตี๊ยม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1" build="p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ลักษณะโร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1066800" y="228600"/>
            <a:ext cx="7772400" cy="685800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3607">
                <a:solidFill>
                  <a:srgbClr val="FFFF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lvl1pPr>
          </a:lstStyle>
          <a:p>
            <a:r>
              <a:t>ลักษณะโรงละครยุคอลิซบีธัน </a:t>
            </a:r>
          </a:p>
        </p:txBody>
      </p:sp>
      <p:pic>
        <p:nvPicPr>
          <p:cNvPr id="13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19200"/>
            <a:ext cx="6450013" cy="5203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ลักษณะโร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ลักษณะโรงละครยุคอลิซบีธัน </a:t>
            </a:r>
          </a:p>
        </p:txBody>
      </p:sp>
      <p:sp>
        <p:nvSpPr>
          <p:cNvPr id="142" name="แบ่งออกเป็น 2 ประเภทคือ…"/>
          <p:cNvSpPr txBox="1">
            <a:spLocks noGrp="1"/>
          </p:cNvSpPr>
          <p:nvPr>
            <p:ph type="body" idx="4294967295"/>
          </p:nvPr>
        </p:nvSpPr>
        <p:spPr>
          <a:xfrm>
            <a:off x="684212" y="1557337"/>
            <a:ext cx="7467601" cy="44196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4894" indent="-294894" defTabSz="786384">
              <a:defRPr sz="3096" b="1"/>
            </a:pPr>
            <a:r>
              <a:t>แบ่งออกเป็น 2 ประเภทคือ </a:t>
            </a:r>
          </a:p>
          <a:p>
            <a:pPr marL="638937" lvl="1" indent="-245745" defTabSz="786384">
              <a:spcBef>
                <a:spcPts val="0"/>
              </a:spcBef>
              <a:buClrTx/>
              <a:defRPr sz="2752" b="1" i="1" u="sng">
                <a:solidFill>
                  <a:srgbClr val="FFFF00"/>
                </a:solidFill>
              </a:defRPr>
            </a:pPr>
            <a:r>
              <a:t>โรงละครสาธารณะ (Public Theatre)</a:t>
            </a:r>
            <a:r>
              <a:rPr>
                <a:solidFill>
                  <a:srgbClr val="FFFFFF"/>
                </a:solidFill>
              </a:rPr>
              <a:t> </a:t>
            </a:r>
            <a:r>
              <a:rPr i="0" u="none">
                <a:solidFill>
                  <a:srgbClr val="FFFFFF"/>
                </a:solidFill>
              </a:rPr>
              <a:t>-- ได้รับความนิยมมากกว่า, บัตรราคาถูก, เป็นโรงละครขนาดใหญ่ อยู่กลางแจ้ง, จะมีลานหญ้าให้ยืนชม (yard)</a:t>
            </a:r>
          </a:p>
          <a:p>
            <a:pPr marL="638937" lvl="1" indent="-245745" defTabSz="786384">
              <a:spcBef>
                <a:spcPts val="0"/>
              </a:spcBef>
              <a:buClrTx/>
              <a:defRPr sz="2752" b="1" i="1" u="sng">
                <a:solidFill>
                  <a:srgbClr val="FFFF00"/>
                </a:solidFill>
              </a:defRPr>
            </a:pPr>
            <a:r>
              <a:t>โรงละครเอกชน (Private Theatre)</a:t>
            </a:r>
            <a:r>
              <a:rPr>
                <a:solidFill>
                  <a:srgbClr val="FFFFFF"/>
                </a:solidFill>
              </a:rPr>
              <a:t> </a:t>
            </a:r>
            <a:r>
              <a:rPr i="0" u="none">
                <a:solidFill>
                  <a:srgbClr val="FFFFFF"/>
                </a:solidFill>
              </a:rPr>
              <a:t>-- บัตรแพงกว่า, เป็นโรงละครในอาคาร มีม้านั่งยาวสำหรับที่ธรรมดา มีบัตรพิเศษสำหรับคนมีเงิน</a:t>
            </a:r>
          </a:p>
          <a:p>
            <a:pPr marL="196596" lvl="2" indent="589788" defTabSz="786384">
              <a:spcBef>
                <a:spcPts val="0"/>
              </a:spcBef>
              <a:buSzTx/>
              <a:buNone/>
              <a:defRPr sz="2408" b="1"/>
            </a:pPr>
            <a:r>
              <a:t>(โรงละครจุคนดูได้ประมาณ 1,500 คน)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build="p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June 29, 1613" descr="June 29, 16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437" y="2276475"/>
            <a:ext cx="6480176" cy="4344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7" y="188912"/>
            <a:ext cx="3240088" cy="3240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7200"/>
            <a:ext cx="7543800" cy="6067425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โรงละครที่สร้างในยุคนี้และยังเป็นที่รู้จักจนปัจจุบันคือ  โรงละคร “โกลบ” (Globe) สร้างโดย เจมส์ เบอร์เบจ"/>
          <p:cNvSpPr txBox="1">
            <a:spLocks noGrp="1"/>
          </p:cNvSpPr>
          <p:nvPr>
            <p:ph type="body" sz="quarter" idx="4294967295"/>
          </p:nvPr>
        </p:nvSpPr>
        <p:spPr>
          <a:xfrm>
            <a:off x="1371600" y="609600"/>
            <a:ext cx="7239000" cy="1447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600"/>
              </a:spcBef>
              <a:buSzTx/>
              <a:buNone/>
              <a:defRPr sz="2296" b="1"/>
            </a:pPr>
            <a:r>
              <a:t>  </a:t>
            </a:r>
            <a:r>
              <a:rPr sz="2624"/>
              <a:t>โรงละครที่สร้างในยุคนี้และยังเป็นที่รู้จักจนปัจจุบันคือ  โรงละคร “โกลบ” (Globe) สร้างโดย เจมส์ เบอร์เบจ</a:t>
            </a:r>
          </a:p>
        </p:txBody>
      </p:sp>
      <p:pic>
        <p:nvPicPr>
          <p:cNvPr id="150" name="301" descr="3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2" y="2420937"/>
            <a:ext cx="4953001" cy="3209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650" y="261785"/>
            <a:ext cx="6784700" cy="5729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เวทีโร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เวทีโรงละครยุคอลิซบีธัน </a:t>
            </a:r>
          </a:p>
        </p:txBody>
      </p:sp>
      <p:sp>
        <p:nvSpPr>
          <p:cNvPr id="155" name="เวทีส่วนหน้า (Outer Stage) --  ยื่นล้ำเข้าไปในคนดู, ไม่มีม่านเปิดปิด  สูงประมาณ 2-3 ฟุต  (มีส่วนล่างไว้สำหรับตัวละครที่มาจากนรก)…"/>
          <p:cNvSpPr txBox="1">
            <a:spLocks noGrp="1"/>
          </p:cNvSpPr>
          <p:nvPr>
            <p:ph type="body" idx="4294967295"/>
          </p:nvPr>
        </p:nvSpPr>
        <p:spPr>
          <a:xfrm>
            <a:off x="0" y="2349500"/>
            <a:ext cx="8893175" cy="37242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86930" lvl="1" indent="-225742" defTabSz="722376">
              <a:spcBef>
                <a:spcPts val="0"/>
              </a:spcBef>
              <a:buClrTx/>
              <a:defRPr sz="2528" b="1" i="1" u="sng">
                <a:solidFill>
                  <a:srgbClr val="FFFF00"/>
                </a:solidFill>
              </a:defRPr>
            </a:pPr>
            <a:r>
              <a:t>เวทีส่วนหน้า (Outer Stage)</a:t>
            </a:r>
            <a:r>
              <a:rPr>
                <a:solidFill>
                  <a:srgbClr val="FFFFFF"/>
                </a:solidFill>
              </a:rPr>
              <a:t> </a:t>
            </a:r>
            <a:r>
              <a:rPr i="0" u="none">
                <a:solidFill>
                  <a:srgbClr val="FFFFFF"/>
                </a:solidFill>
              </a:rPr>
              <a:t>--  ยื่นล้ำเข้าไปในคนดู, ไม่มีม่านเปิดปิด  สูงประมาณ 2-3 ฟุต  (มีส่วนล่างไว้สำหรับตัวละครที่มาจากนรก)</a:t>
            </a:r>
          </a:p>
          <a:p>
            <a:pPr marL="586930" lvl="1" indent="-225742" defTabSz="722376">
              <a:spcBef>
                <a:spcPts val="0"/>
              </a:spcBef>
              <a:buClrTx/>
              <a:defRPr sz="2528" b="1" i="1" u="sng">
                <a:solidFill>
                  <a:srgbClr val="FFFF00"/>
                </a:solidFill>
              </a:defRPr>
            </a:pPr>
            <a:r>
              <a:t>เวทีส่วนใน (Inner Stage)</a:t>
            </a:r>
            <a:r>
              <a:rPr>
                <a:solidFill>
                  <a:srgbClr val="FFFFFF"/>
                </a:solidFill>
              </a:rPr>
              <a:t> </a:t>
            </a:r>
            <a:r>
              <a:rPr i="0" u="none">
                <a:solidFill>
                  <a:srgbClr val="FFFFFF"/>
                </a:solidFill>
              </a:rPr>
              <a:t>-- อยู่ด้านหลัง มีม่านกั้น มีการจัดฉากได้ระหว่างเวทีส่วนหน้าแสดงอยู่</a:t>
            </a:r>
          </a:p>
          <a:p>
            <a:pPr marL="586930" lvl="1" indent="-225742" defTabSz="722376">
              <a:spcBef>
                <a:spcPts val="0"/>
              </a:spcBef>
              <a:buClrTx/>
              <a:defRPr sz="2528" b="1" i="1" u="sng">
                <a:solidFill>
                  <a:srgbClr val="FFFF00"/>
                </a:solidFill>
              </a:defRPr>
            </a:pPr>
            <a:r>
              <a:t>เวทีส่วนบน (Upper Stage)</a:t>
            </a:r>
            <a:r>
              <a:rPr i="0" u="none">
                <a:solidFill>
                  <a:srgbClr val="FFFFFF"/>
                </a:solidFill>
              </a:rPr>
              <a:t> -- อยู่ชั้นสอง มักเป็นฉากกำแพงเมือง, ภูเขา, ดาดฟ้าเรือ, หรือที่ปรากฏตัวของเทพเจ้า หรือตัวละครที่มาจากสวรรค์)</a:t>
            </a:r>
          </a:p>
        </p:txBody>
      </p:sp>
      <p:sp>
        <p:nvSpPr>
          <p:cNvPr id="156" name="แบ่งออกเป็น 3 ส่วน คือ"/>
          <p:cNvSpPr txBox="1"/>
          <p:nvPr/>
        </p:nvSpPr>
        <p:spPr>
          <a:xfrm>
            <a:off x="514032" y="1268412"/>
            <a:ext cx="3075623" cy="130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800"/>
              </a:spcBef>
              <a:defRPr sz="3600" b="1">
                <a:solidFill>
                  <a:srgbClr val="FFFFFF"/>
                </a:solidFill>
              </a:defRPr>
            </a:pPr>
            <a:r>
              <a:t>แบ่งออกเป็น 3 ส่วน คือ</a:t>
            </a:r>
            <a:r>
              <a:rPr b="0"/>
              <a:t>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90600"/>
            <a:ext cx="4554538" cy="5283200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อลิซเบธที่ 1"/>
          <p:cNvSpPr txBox="1"/>
          <p:nvPr/>
        </p:nvSpPr>
        <p:spPr>
          <a:xfrm>
            <a:off x="3303230" y="5872024"/>
            <a:ext cx="2269055" cy="68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3600" b="1">
                <a:solidFill>
                  <a:srgbClr val="FF0000"/>
                </a:solidFill>
              </a:defRPr>
            </a:pPr>
            <a:r>
              <a:t>อลิซเบธที่ 1</a:t>
            </a:r>
          </a:p>
        </p:txBody>
      </p:sp>
      <p:pic>
        <p:nvPicPr>
          <p:cNvPr id="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470" y="413590"/>
            <a:ext cx="3866575" cy="5251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4313238" cy="5257800"/>
          </a:xfrm>
          <a:prstGeom prst="rect">
            <a:avLst/>
          </a:prstGeom>
          <a:ln w="57150" cap="sq">
            <a:solidFill>
              <a:srgbClr val="463416"/>
            </a:solidFill>
          </a:ln>
        </p:spPr>
      </p:pic>
      <p:pic>
        <p:nvPicPr>
          <p:cNvPr id="16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90600"/>
            <a:ext cx="3706813" cy="5257800"/>
          </a:xfrm>
          <a:prstGeom prst="rect">
            <a:avLst/>
          </a:prstGeom>
          <a:ln w="57150" cap="sq">
            <a:solidFill>
              <a:srgbClr val="463416"/>
            </a:solidFill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302" descr="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981075"/>
            <a:ext cx="7058025" cy="4835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ระเบียบแบบแผน และวิธีการแสด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04087">
              <a:defRPr sz="3080">
                <a:solidFill>
                  <a:srgbClr val="FFFFFF"/>
                </a:solidFill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ระเบียบแบบแผน และวิธีการแสดงละครยุคอลิซบีธัน</a:t>
            </a:r>
            <a:r>
              <a:rPr sz="3387"/>
              <a:t> </a:t>
            </a:r>
          </a:p>
        </p:txBody>
      </p:sp>
      <p:sp>
        <p:nvSpPr>
          <p:cNvPr id="166" name="นักแสดงจะเป็นชายล้วน (คนเขียนบทจึงมักจะเลี่ยงฉากรักให้ถูกตัวกันน้อยที่สุด - โรมิโอมาหา จูเลียตอยู่ระเบียง)…"/>
          <p:cNvSpPr txBox="1">
            <a:spLocks noGrp="1"/>
          </p:cNvSpPr>
          <p:nvPr>
            <p:ph type="body" idx="4294967295"/>
          </p:nvPr>
        </p:nvSpPr>
        <p:spPr>
          <a:xfrm>
            <a:off x="611187" y="1557337"/>
            <a:ext cx="8137526" cy="44354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3745" indent="-253745" defTabSz="676655">
              <a:spcBef>
                <a:spcPts val="600"/>
              </a:spcBef>
              <a:defRPr sz="2664" b="1">
                <a:solidFill>
                  <a:srgbClr val="FFFF00"/>
                </a:solidFill>
              </a:defRPr>
            </a:pPr>
            <a:r>
              <a:t>นักแสดงจะเป็นชายล้วน</a:t>
            </a:r>
            <a:r>
              <a:rPr>
                <a:solidFill>
                  <a:srgbClr val="FFFFFF"/>
                </a:solidFill>
              </a:rPr>
              <a:t> (คนเขียนบทจึงมักจะเลี่ยงฉากรักให้ถูกตัวกันน้อยที่สุด - โรมิโอมาหา จูเลียตอยู่ระเบียง)</a:t>
            </a:r>
          </a:p>
          <a:p>
            <a:pPr marL="253745" indent="-253745" defTabSz="676655">
              <a:spcBef>
                <a:spcPts val="600"/>
              </a:spcBef>
              <a:defRPr sz="2664" b="1">
                <a:solidFill>
                  <a:srgbClr val="FFFF00"/>
                </a:solidFill>
              </a:defRPr>
            </a:pPr>
            <a:r>
              <a:t>ใช้ระบบหมุนเวียนแสดงละคร</a:t>
            </a:r>
            <a:r>
              <a:rPr>
                <a:solidFill>
                  <a:srgbClr val="FFFFFF"/>
                </a:solidFill>
              </a:rPr>
              <a:t> (repertory system)</a:t>
            </a:r>
          </a:p>
          <a:p>
            <a:pPr marL="253745" indent="-253745" defTabSz="676655">
              <a:spcBef>
                <a:spcPts val="600"/>
              </a:spcBef>
              <a:defRPr sz="2664" b="1">
                <a:solidFill>
                  <a:srgbClr val="FFFF00"/>
                </a:solidFill>
              </a:defRPr>
            </a:pPr>
            <a:r>
              <a:t>การจัดฉากไม่เน้นรายละเอียด</a:t>
            </a:r>
            <a:r>
              <a:rPr>
                <a:solidFill>
                  <a:srgbClr val="FFFFFF"/>
                </a:solidFill>
              </a:rPr>
              <a:t> เน้นบทพูดให้ผู้ชมเข้าใจว่าตัวละครกำลังทำและพูดอะไรอยู่ (ไม่ได้เน้นว่าทำและพูดที่ไหน)</a:t>
            </a:r>
          </a:p>
          <a:p>
            <a:pPr marL="253745" indent="-253745" defTabSz="676655">
              <a:spcBef>
                <a:spcPts val="600"/>
              </a:spcBef>
              <a:defRPr sz="2664" b="1">
                <a:solidFill>
                  <a:srgbClr val="FFFF00"/>
                </a:solidFill>
              </a:defRPr>
            </a:pPr>
            <a:r>
              <a:t>ไม่เน้นเทคนิค</a:t>
            </a:r>
            <a:r>
              <a:rPr>
                <a:solidFill>
                  <a:srgbClr val="FFFFFF"/>
                </a:solidFill>
              </a:rPr>
              <a:t>  (มีบ้างที่ทำเสียงประกอบ และจุดดอกไม้ไฟ และปืนใหญ่ในฉากสงคราม) ใช้แสงธรรมชาติ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build="p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ระเบียบแบบแผน และวิธีการแสด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04087">
              <a:defRPr sz="3080">
                <a:solidFill>
                  <a:srgbClr val="FFFFFF"/>
                </a:solidFill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ระเบียบแบบแผน และวิธีการแสดงละครยุคอลิซบีธัน</a:t>
            </a:r>
            <a:r>
              <a:rPr sz="3387"/>
              <a:t> </a:t>
            </a:r>
          </a:p>
        </p:txBody>
      </p:sp>
      <p:sp>
        <p:nvSpPr>
          <p:cNvPr id="169" name="เครื่องแต่งกายเป็นแบบสมัยนิยม (ไม่มีการศึกษาข้อเท็จจริงทางประวัติศาสตร์)…"/>
          <p:cNvSpPr txBox="1">
            <a:spLocks noGrp="1"/>
          </p:cNvSpPr>
          <p:nvPr>
            <p:ph type="body" idx="4294967295"/>
          </p:nvPr>
        </p:nvSpPr>
        <p:spPr>
          <a:xfrm>
            <a:off x="519871" y="1096686"/>
            <a:ext cx="7467601" cy="41148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defRPr sz="3600" b="1"/>
            </a:pPr>
            <a:r>
              <a:t>เครื่องแต่งกายเป็นแบบสมัยนิยม (ไม่มีการศึกษาข้อเท็จจริงทางประวัติศาสตร์)</a:t>
            </a:r>
          </a:p>
          <a:p>
            <a:pPr>
              <a:spcBef>
                <a:spcPts val="800"/>
              </a:spcBef>
              <a:defRPr sz="3600" b="1"/>
            </a:pPr>
            <a:r>
              <a:t>เน้นเครื่องประดับที่สวยงาม</a:t>
            </a:r>
          </a:p>
        </p:txBody>
      </p:sp>
      <p:pic>
        <p:nvPicPr>
          <p:cNvPr id="170" name="Elizabethan Theatre" descr="Elizabethan Theat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60" y="3920419"/>
            <a:ext cx="3454401" cy="2752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timeline5" descr="timeline5"/>
          <p:cNvPicPr>
            <a:picLocks noChangeAspect="1"/>
          </p:cNvPicPr>
          <p:nvPr/>
        </p:nvPicPr>
        <p:blipFill>
          <a:blip r:embed="rId3"/>
          <a:srcRect r="49192"/>
          <a:stretch>
            <a:fillRect/>
          </a:stretch>
        </p:blipFill>
        <p:spPr>
          <a:xfrm>
            <a:off x="5104626" y="3849775"/>
            <a:ext cx="3645951" cy="2894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build="p" animBg="1" advAuto="0"/>
      <p:bldP spid="170" grpId="3" animBg="1" advAuto="0"/>
      <p:bldP spid="171" grpId="2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timeline5" descr="timeline5"/>
          <p:cNvPicPr>
            <a:picLocks noChangeAspect="1"/>
          </p:cNvPicPr>
          <p:nvPr/>
        </p:nvPicPr>
        <p:blipFill>
          <a:blip r:embed="rId2"/>
          <a:srcRect r="49192"/>
          <a:stretch>
            <a:fillRect/>
          </a:stretch>
        </p:blipFill>
        <p:spPr>
          <a:xfrm>
            <a:off x="250825" y="188912"/>
            <a:ext cx="4429126" cy="3514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timeline5" descr="timeline5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3141662"/>
            <a:ext cx="4321175" cy="3484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ระเบียบแบบแผน และวิธีการแสด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640079">
              <a:defRPr sz="3080">
                <a:solidFill>
                  <a:srgbClr val="FFFFFF"/>
                </a:solidFill>
                <a:effectLst>
                  <a:outerShdw blurRad="8890" dist="17780" dir="2700000" rotWithShape="0">
                    <a:srgbClr val="000000"/>
                  </a:outerShdw>
                </a:effectLst>
              </a:defRPr>
            </a:lvl1pPr>
          </a:lstStyle>
          <a:p>
            <a:r>
              <a:t>ระเบียบแบบแผน และวิธีการแสดงละครยุคอลิซบีธัน </a:t>
            </a:r>
          </a:p>
        </p:txBody>
      </p:sp>
      <p:sp>
        <p:nvSpPr>
          <p:cNvPr id="177" name="ดนตรีนับเป็นส่วนประกอบสำคัญของการแสดงสมัยนี้…"/>
          <p:cNvSpPr txBox="1">
            <a:spLocks noGrp="1"/>
          </p:cNvSpPr>
          <p:nvPr>
            <p:ph type="body" idx="4294967295"/>
          </p:nvPr>
        </p:nvSpPr>
        <p:spPr>
          <a:xfrm>
            <a:off x="503237" y="1600200"/>
            <a:ext cx="7905751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defRPr sz="3600" b="1"/>
            </a:pPr>
            <a:r>
              <a:t>ดนตรีนับเป็นส่วนประกอบสำคัญของการแสดงสมัยนี้</a:t>
            </a:r>
          </a:p>
          <a:p>
            <a:pPr marL="742950" lvl="1" indent="-285750">
              <a:spcBef>
                <a:spcPts val="0"/>
              </a:spcBef>
              <a:buClrTx/>
              <a:defRPr sz="3600" b="1"/>
            </a:pPr>
            <a:r>
              <a:t>นักดนตรีจะอยู่ชั้น 3 ของโรงละคร</a:t>
            </a:r>
          </a:p>
          <a:p>
            <a:pPr marL="742950" lvl="1" indent="-285750">
              <a:spcBef>
                <a:spcPts val="0"/>
              </a:spcBef>
              <a:buClrTx/>
              <a:defRPr sz="3600" b="1"/>
            </a:pPr>
            <a:r>
              <a:t>มีเล่นโหมโรง และเพลงลา</a:t>
            </a:r>
          </a:p>
          <a:p>
            <a:pPr marL="742950" lvl="1" indent="-285750">
              <a:spcBef>
                <a:spcPts val="0"/>
              </a:spcBef>
              <a:buClrTx/>
              <a:defRPr sz="3600" b="1"/>
            </a:pPr>
            <a:r>
              <a:t>ดนตรีใช้เล่นคลอระบำประกอบในละครด้วย (ดนตรีสมัยนี้เพราะมาก และยังคงนิยมอยู่)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build="p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ระเบียบแบบแผน และวิธีการแสด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04087">
              <a:defRPr sz="3080">
                <a:solidFill>
                  <a:srgbClr val="FFFFFF"/>
                </a:solidFill>
                <a:effectLst>
                  <a:outerShdw blurRad="9779" dist="19558" dir="2700000" rotWithShape="0">
                    <a:srgbClr val="000000"/>
                  </a:outerShdw>
                </a:effectLst>
              </a:defRPr>
            </a:pPr>
            <a:r>
              <a:t>ระเบียบแบบแผน และวิธีการแสดงละครยุคอลิซบีธัน</a:t>
            </a:r>
            <a:r>
              <a:rPr sz="3387"/>
              <a:t> </a:t>
            </a:r>
          </a:p>
        </p:txBody>
      </p:sp>
      <p:sp>
        <p:nvSpPr>
          <p:cNvPr id="180" name="การแสดงต้องอาศัยความสามารถเฉพาะตัวอย่างมาก  และต้องฝึกฝนมาตั้งแต่เด็ก (ใช้สมาธิสูง, จำบทเก่ง, ร้องได้, เต้นรำได้, ดวลดาบได้, ฯลฯ)…"/>
          <p:cNvSpPr txBox="1">
            <a:spLocks noGrp="1"/>
          </p:cNvSpPr>
          <p:nvPr>
            <p:ph type="body" idx="4294967295"/>
          </p:nvPr>
        </p:nvSpPr>
        <p:spPr>
          <a:xfrm>
            <a:off x="503237" y="1600200"/>
            <a:ext cx="7905751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9184" indent="-329184" defTabSz="877823">
              <a:spcBef>
                <a:spcPts val="800"/>
              </a:spcBef>
              <a:defRPr sz="3455" b="1"/>
            </a:pPr>
            <a:r>
              <a:t>การแสดงต้องอาศัยความสามารถเฉพาะตัวอย่างมาก  และต้องฝึกฝนมาตั้งแต่เด็ก (ใช้สมาธิสูง, จำบทเก่ง, ร้องได้, เต้นรำได้, ดวลดาบได้, ฯลฯ)</a:t>
            </a:r>
          </a:p>
          <a:p>
            <a:pPr marL="329184" indent="-329184" defTabSz="877823">
              <a:spcBef>
                <a:spcPts val="800"/>
              </a:spcBef>
              <a:defRPr sz="3455" b="1"/>
            </a:pPr>
            <a:r>
              <a:t>นักแสดงมีชื่อมักจะเชี่ยวชาญเฉพาะบท</a:t>
            </a:r>
          </a:p>
          <a:p>
            <a:pPr marL="329184" indent="-329184" defTabSz="877823">
              <a:spcBef>
                <a:spcPts val="800"/>
              </a:spcBef>
              <a:defRPr sz="3455" b="1"/>
            </a:pPr>
            <a:r>
              <a:t>เป็นอาชีพที่มีรายได้ดีคุ้มค่าเหนื่อย (เช็คสเปียร์ก็มีคฤหาสน์ที่สแตรทฟอร์ดด้วย)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build="p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รูปแบบการแสดงละคร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68312" y="549275"/>
            <a:ext cx="8229601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รูปแบบการแสดงละครยุคอลิซบีธัน </a:t>
            </a:r>
          </a:p>
        </p:txBody>
      </p:sp>
      <p:sp>
        <p:nvSpPr>
          <p:cNvPr id="183" name="แสดงตอนกลางวัน ในฤดูร้อน ตอนบ่ายสามโมง (จะมีติดธงหน้าโรงละครว่ามีการแสดง -- comedy, tragedy)…"/>
          <p:cNvSpPr txBox="1">
            <a:spLocks noGrp="1"/>
          </p:cNvSpPr>
          <p:nvPr>
            <p:ph type="body" idx="4294967295"/>
          </p:nvPr>
        </p:nvSpPr>
        <p:spPr>
          <a:xfrm>
            <a:off x="539750" y="1773237"/>
            <a:ext cx="8135938" cy="4114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1465" indent="-291465" defTabSz="777240">
              <a:defRPr sz="3060" b="1"/>
            </a:pPr>
            <a:r>
              <a:t>แสดงตอนกลางวัน ในฤดูร้อน ตอนบ่ายสามโมง (จะมีติดธงหน้าโรงละครว่ามีการแสดง -- comedy, tragedy)</a:t>
            </a:r>
          </a:p>
          <a:p>
            <a:pPr marL="291465" indent="-291465" defTabSz="777240">
              <a:defRPr sz="3060" b="1"/>
            </a:pPr>
            <a:r>
              <a:t>ราคาที่นั่งจะแตกต่างกันตามระยะที่ชม (ตัวถือว่าไม่แพง)</a:t>
            </a:r>
          </a:p>
          <a:p>
            <a:pPr marL="291465" indent="-291465" defTabSz="777240">
              <a:defRPr sz="3060" b="1"/>
            </a:pPr>
            <a:r>
              <a:t>พวกพิริตัน (Puritan) เคร่งศาสนาจะไม่ชอบละคร และต่อต้าน จนกระทั่งละครถูกสั่งปิดไปในช่วงหลัง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build="p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การปิดโรงละครใน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68312" y="404812"/>
            <a:ext cx="7772401" cy="685801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3607">
                <a:solidFill>
                  <a:srgbClr val="FFFF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lvl1pPr>
          </a:lstStyle>
          <a:p>
            <a:r>
              <a:t>การปิดโรงละครในยุคอลิซบีธัน </a:t>
            </a:r>
          </a:p>
        </p:txBody>
      </p:sp>
      <p:sp>
        <p:nvSpPr>
          <p:cNvPr id="186" name="จุดจบของราชวงศ์ทิวดอร์…"/>
          <p:cNvSpPr txBox="1">
            <a:spLocks noGrp="1"/>
          </p:cNvSpPr>
          <p:nvPr>
            <p:ph type="body" idx="4294967295"/>
          </p:nvPr>
        </p:nvSpPr>
        <p:spPr>
          <a:xfrm>
            <a:off x="250825" y="1268412"/>
            <a:ext cx="8497888" cy="51054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indent="-318897" defTabSz="850391">
              <a:spcBef>
                <a:spcPts val="800"/>
              </a:spcBef>
              <a:buSzTx/>
              <a:buNone/>
              <a:defRPr sz="3348" b="1" u="sng"/>
            </a:pPr>
            <a:r>
              <a:t>จุดจบของราชวงศ์ทิวดอร์</a:t>
            </a:r>
          </a:p>
          <a:p>
            <a:pPr marL="318897" indent="-318897" defTabSz="850391">
              <a:spcBef>
                <a:spcPts val="800"/>
              </a:spcBef>
              <a:defRPr sz="3348" b="1"/>
            </a:pPr>
            <a:r>
              <a:t>เมื่อพระเจ้าเจมส์ที่ 1 ขึ้นครองราชย์ ขุนนางและประชาชนส่วนหนึ่งก็ไม่พอใจ เนื่องจาก</a:t>
            </a:r>
          </a:p>
          <a:p>
            <a:pPr marL="690943" lvl="1" indent="-265747" defTabSz="850391">
              <a:spcBef>
                <a:spcPts val="0"/>
              </a:spcBef>
              <a:buClrTx/>
              <a:defRPr sz="2976" b="1"/>
            </a:pPr>
            <a:r>
              <a:t>พระองค์ไม่ใช่ชาวอังกฤษแท้  </a:t>
            </a:r>
          </a:p>
          <a:p>
            <a:pPr marL="690943" lvl="1" indent="-265747" defTabSz="850391">
              <a:spcBef>
                <a:spcPts val="0"/>
              </a:spcBef>
              <a:buClrTx/>
              <a:defRPr sz="2976" b="1"/>
            </a:pPr>
            <a:r>
              <a:t>ไม่ทรงมีพระปรีชาเท่ากับพระนางอลิซเบธที่ 1  </a:t>
            </a:r>
          </a:p>
          <a:p>
            <a:pPr marL="690943" lvl="1" indent="-265747" defTabSz="850391">
              <a:spcBef>
                <a:spcPts val="0"/>
              </a:spcBef>
              <a:buClrTx/>
              <a:defRPr sz="2976" b="1"/>
            </a:pPr>
            <a:r>
              <a:t>ทรงยึดอำนาจของพระเจ้าแผ่นดินเด็ดขาด ไม่ฟังเสียงรัฐสภา (ซึ่งเป็นผู้ทูลเชิญพระองค์ขึ้นครองราชย์)</a:t>
            </a:r>
          </a:p>
          <a:p>
            <a:pPr marL="690943" lvl="1" indent="-265747" defTabSz="850391">
              <a:spcBef>
                <a:spcPts val="0"/>
              </a:spcBef>
              <a:buClrTx/>
              <a:defRPr sz="2976" b="1"/>
            </a:pPr>
            <a:r>
              <a:t>ฝ่ายพิวริตันไม่ชอบความฟุ่มเฟือยของราชสำนัก</a:t>
            </a:r>
          </a:p>
        </p:txBody>
      </p:sp>
      <p:pic>
        <p:nvPicPr>
          <p:cNvPr id="187" name="84765788" descr="847657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906" y="261385"/>
            <a:ext cx="1104901" cy="1658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build="p" animBg="1" advAuto="0"/>
      <p:bldP spid="187" grpId="2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การปิดโรงละครใน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68312" y="549275"/>
            <a:ext cx="7772401" cy="685800"/>
          </a:xfrm>
          <a:prstGeom prst="rect">
            <a:avLst/>
          </a:prstGeom>
        </p:spPr>
        <p:txBody>
          <a:bodyPr>
            <a:normAutofit/>
          </a:bodyPr>
          <a:lstStyle>
            <a:lvl1pPr defTabSz="749808">
              <a:defRPr sz="3607">
                <a:solidFill>
                  <a:srgbClr val="FFFFFF"/>
                </a:solidFill>
                <a:effectLst>
                  <a:outerShdw blurRad="10414" dist="20828" dir="2700000" rotWithShape="0">
                    <a:srgbClr val="000000"/>
                  </a:outerShdw>
                </a:effectLst>
              </a:defRPr>
            </a:lvl1pPr>
          </a:lstStyle>
          <a:p>
            <a:r>
              <a:t>การปิดโรงละครในยุคอลิซบีธัน </a:t>
            </a:r>
          </a:p>
        </p:txBody>
      </p:sp>
      <p:sp>
        <p:nvSpPr>
          <p:cNvPr id="190" name="จุดจบของราชวงศ์ทิวดอร์…"/>
          <p:cNvSpPr txBox="1">
            <a:spLocks noGrp="1"/>
          </p:cNvSpPr>
          <p:nvPr>
            <p:ph type="body" idx="4294967295"/>
          </p:nvPr>
        </p:nvSpPr>
        <p:spPr>
          <a:xfrm>
            <a:off x="323850" y="1371600"/>
            <a:ext cx="8496300" cy="43624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indent="-318897" defTabSz="850391">
              <a:spcBef>
                <a:spcPts val="800"/>
              </a:spcBef>
              <a:buSzTx/>
              <a:buNone/>
              <a:defRPr sz="3348" b="1" u="sng"/>
            </a:pPr>
            <a:r>
              <a:t>จุดจบของราชวงศ์ทิวดอร์</a:t>
            </a:r>
          </a:p>
          <a:p>
            <a:pPr marL="318897" indent="-318897" defTabSz="850391">
              <a:spcBef>
                <a:spcPts val="800"/>
              </a:spcBef>
              <a:defRPr sz="3348" b="1"/>
            </a:pPr>
            <a:r>
              <a:t>ต่อมาเมื่อมาถึงสมัยพระเจ้าชาร์ลส์ที่ 1 ขุนนางกลับยิ่งไม่พอใจ เพราะพระองค์ทรงอภิเษกกับเจ้าหญิงที่นับถือนิกายคาธอลิก จึงเกิดความขัดแย้งเรื่องศาสนา และการเมืองอย่างมาก</a:t>
            </a:r>
          </a:p>
          <a:p>
            <a:pPr marL="318897" indent="-318897" defTabSz="850391">
              <a:spcBef>
                <a:spcPts val="800"/>
              </a:spcBef>
              <a:defRPr sz="3348" b="1"/>
            </a:pPr>
            <a:r>
              <a:t>ในที่สุดก็เกิดสงครามกลางเมือง ในปี 1642 และพระเจ้าชาร์ลส์ที่ 1 ก็ถูกปลงพระชนม์ในที่สุด  </a:t>
            </a:r>
          </a:p>
        </p:txBody>
      </p:sp>
      <p:pic>
        <p:nvPicPr>
          <p:cNvPr id="191" name="File:King Charles I by Antoon van Dyck.jpg" descr="File:King Charles I by Antoon van Dyck.jp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006975"/>
            <a:ext cx="1119188" cy="1698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build="p" animBg="1" advAuto="0"/>
      <p:bldP spid="191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84765788" descr="847657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836612"/>
            <a:ext cx="2974976" cy="446563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เจมส์ที่ 1"/>
          <p:cNvSpPr txBox="1"/>
          <p:nvPr/>
        </p:nvSpPr>
        <p:spPr>
          <a:xfrm>
            <a:off x="1017269" y="5373687"/>
            <a:ext cx="2572387" cy="68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100"/>
              </a:spcBef>
              <a:defRPr sz="3600">
                <a:solidFill>
                  <a:srgbClr val="FF0000"/>
                </a:solidFill>
              </a:defRPr>
            </a:lvl1pPr>
          </a:lstStyle>
          <a:p>
            <a:r>
              <a:t>เจมส์ที่ 1</a:t>
            </a:r>
          </a:p>
        </p:txBody>
      </p:sp>
      <p:pic>
        <p:nvPicPr>
          <p:cNvPr id="88" name="File:King Charles I by Antoon van Dyck.jpg" descr="File:King Charles I by Antoon van Dyck.jp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462" y="836612"/>
            <a:ext cx="2916238" cy="441960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ชาล์สที่ 1"/>
          <p:cNvSpPr txBox="1"/>
          <p:nvPr/>
        </p:nvSpPr>
        <p:spPr>
          <a:xfrm>
            <a:off x="4905057" y="5516562"/>
            <a:ext cx="2572386" cy="68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100"/>
              </a:spcBef>
              <a:defRPr sz="3600">
                <a:solidFill>
                  <a:srgbClr val="FF0000"/>
                </a:solidFill>
              </a:defRPr>
            </a:lvl1pPr>
          </a:lstStyle>
          <a:p>
            <a:r>
              <a:t>ชาล์สที่ 1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การปิดโรงละครใน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การปิดโรงละครในยุคอลิซบีธัน</a:t>
            </a:r>
          </a:p>
        </p:txBody>
      </p:sp>
      <p:sp>
        <p:nvSpPr>
          <p:cNvPr id="194" name="กลุ่มพิวริตัน (เคร่งศาสนา) ที่ต่อต้านพระเจ้าชาร์ลส์อยู่แล้ว  ต่างก็ต่อต้านละครด้วย   เพราะถือว่าละครทำให้เกิดการเสื่อมศีลธรรม…"/>
          <p:cNvSpPr txBox="1">
            <a:spLocks noGrp="1"/>
          </p:cNvSpPr>
          <p:nvPr>
            <p:ph type="body" idx="4294967295"/>
          </p:nvPr>
        </p:nvSpPr>
        <p:spPr>
          <a:xfrm>
            <a:off x="468312" y="1341437"/>
            <a:ext cx="8207376" cy="4876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4606" indent="-284606" defTabSz="758951">
              <a:defRPr sz="2988" b="1"/>
            </a:pPr>
            <a:r>
              <a:t>กลุ่มพิวริตัน (เคร่งศาสนา) ที่ต่อต้านพระเจ้าชาร์ลส์อยู่แล้ว  ต่างก็ต่อต้านละครด้วย   เพราะถือว่าละครทำให้เกิดการเสื่อมศีลธรรม </a:t>
            </a:r>
          </a:p>
          <a:p>
            <a:pPr marL="284606" indent="-284606" defTabSz="758951">
              <a:defRPr sz="2988" b="1"/>
            </a:pPr>
            <a:r>
              <a:t>และเมื่อกลุ่มพิวริตันชนะสงครามกลางเมือง  โอลิเวอร์ ครอมเวลล์ (Oliver Cromwell) เป็นผู้นำรัฐบาล “คอมมอนเวลท์” (Commonwealth) ปกครองอังกฤษนับจากนั้นมา และมีการสั่งปิดโรงละครจึงนับเป็นจุดสิ้นสุดยุคทองของการละครอังกฤษ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build="p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5" y="347662"/>
            <a:ext cx="6611938" cy="6164263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04800"/>
            <a:ext cx="5462588" cy="6248400"/>
          </a:xfrm>
          <a:prstGeom prst="rect">
            <a:avLst/>
          </a:prstGeom>
          <a:ln w="57150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87" y="871537"/>
            <a:ext cx="5354638" cy="5114926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87" y="819150"/>
            <a:ext cx="6754813" cy="5219700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812" y="566737"/>
            <a:ext cx="6811963" cy="5726113"/>
          </a:xfrm>
          <a:prstGeom prst="rect">
            <a:avLst/>
          </a:prstGeom>
          <a:ln w="57150" cap="sq">
            <a:solidFill>
              <a:srgbClr val="003399"/>
            </a:solidFill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เนื่องจากพระนางอลิซเบธ ไม่ได้ทรงอภิเษกสมรส  รัชการต่อมา  คือพระเจ้าเจมส์ที่ 1 (1603 - 1625)  เป็นชาวสก็อตแลนด์ที่เข้ามาครองบัลลังก์ของอังกฤษได้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defRPr sz="2952" b="1"/>
            </a:pPr>
            <a:r>
              <a:t>เนื่องจากพระนางอลิซเบธ ไม่ได้ทรงอภิเษกสมรส  รัชการต่อมา  คือพระเจ้าเจมส์ที่ 1 (1603 - 1625)  เป็นชาวสก็อตแลนด์ที่เข้ามาครองบัลลังก์ของอังกฤษได้</a:t>
            </a:r>
          </a:p>
          <a:p>
            <a:pPr marL="281177" indent="-281177" defTabSz="749808">
              <a:defRPr sz="2952" b="1"/>
            </a:pPr>
            <a:r>
              <a:t>สมัยต่อมาคือพระเจ้าชาล์สที่ 1 (1625 - 1649) (ลูกของพระเจ้าเจมส์ที่ 1) </a:t>
            </a:r>
          </a:p>
          <a:p>
            <a:pPr marL="281177" indent="-281177" defTabSz="749808">
              <a:defRPr sz="2952" b="1"/>
            </a:pPr>
            <a:r>
              <a:t>บางตำราเรียกสมัยพระเจ้า James ที่ 1 ว่า ยุค Jacobean และเรียกสมัยพระเจ้า Charles ที่ 1 ว่า ยุค Caroline </a:t>
            </a:r>
          </a:p>
        </p:txBody>
      </p:sp>
      <p:sp>
        <p:nvSpPr>
          <p:cNvPr id="92" name="ความรู้พื้นฐานเกี่ยวกับ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611187" y="404812"/>
            <a:ext cx="8229601" cy="914401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4590" b="1">
                <a:effectLst>
                  <a:outerShdw blurRad="10795" dist="32385" dir="2700000" rotWithShape="0">
                    <a:srgbClr val="000000"/>
                  </a:outerShdw>
                </a:effectLst>
              </a:defRPr>
            </a:lvl1pPr>
          </a:lstStyle>
          <a:p>
            <a:r>
              <a:t>ความรู้พื้นฐานเกี่ยวกับยุคอลิซบีธัน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1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ความรู้พื้นฐานเกี่ยวกับ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4590">
                <a:solidFill>
                  <a:srgbClr val="FFFFFF"/>
                </a:solidFill>
                <a:effectLst>
                  <a:outerShdw blurRad="10795" dist="32385" dir="2700000" rotWithShape="0">
                    <a:srgbClr val="000000"/>
                  </a:outerShdw>
                </a:effectLst>
              </a:defRPr>
            </a:lvl1pPr>
          </a:lstStyle>
          <a:p>
            <a:r>
              <a:t>ความรู้พื้นฐานเกี่ยวกับยุคอลิซบีธัน</a:t>
            </a:r>
          </a:p>
        </p:txBody>
      </p:sp>
      <p:sp>
        <p:nvSpPr>
          <p:cNvPr id="95" name="อังกฤษเป็นเอกเทศจากกลุ่มประเทศอื่นๆ ในยุโรป มีนิกายทางศาสนาเป็นของตนเองคือ Church of England -- มีเสรีภาพทางความคิดมากขึ้น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defRPr sz="3600" b="1"/>
            </a:pPr>
            <a:r>
              <a:t>อังกฤษเป็นเอกเทศจากกลุ่มประเทศอื่นๆ ในยุโรป มีนิกายทางศาสนาเป็นของตนเองคือ Church of England -- มีเสรีภาพทางความคิดมากขึ้น</a:t>
            </a:r>
          </a:p>
          <a:p>
            <a:pPr>
              <a:spcBef>
                <a:spcPts val="800"/>
              </a:spcBef>
              <a:defRPr sz="3600" b="1"/>
            </a:pPr>
            <a:r>
              <a:t>ราชสำนักเป็นศูนย์กลางของวิทยาการ, ศิลปะ, วรรณกรรม, และการละคร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1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61" y="193252"/>
            <a:ext cx="8628660" cy="6471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ความรู้พื้นฐานเกี่ยวกับยุคอลิซบีธัน"/>
          <p:cNvSpPr txBox="1"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defTabSz="777240">
              <a:defRPr sz="4590">
                <a:solidFill>
                  <a:srgbClr val="FFFFFF"/>
                </a:solidFill>
                <a:effectLst>
                  <a:outerShdw blurRad="10795" dist="32385" dir="2700000" rotWithShape="0">
                    <a:srgbClr val="000000"/>
                  </a:outerShdw>
                </a:effectLst>
              </a:defRPr>
            </a:lvl1pPr>
          </a:lstStyle>
          <a:p>
            <a:r>
              <a:t>ความรู้พื้นฐานเกี่ยวกับยุคอลิซบีธัน</a:t>
            </a:r>
          </a:p>
        </p:txBody>
      </p:sp>
      <p:sp>
        <p:nvSpPr>
          <p:cNvPr id="100" name="นับเป็นยุคทองยุคหนึ่งของวงการละคร…"/>
          <p:cNvSpPr txBox="1"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9184" indent="-329184" defTabSz="877823">
              <a:spcBef>
                <a:spcPts val="800"/>
              </a:spcBef>
              <a:defRPr sz="3455" b="1"/>
            </a:pPr>
            <a:r>
              <a:t>นับเป็นยุคทองยุคหนึ่งของวงการละคร</a:t>
            </a:r>
          </a:p>
          <a:p>
            <a:pPr marL="329184" indent="-329184" defTabSz="877823">
              <a:spcBef>
                <a:spcPts val="800"/>
              </a:spcBef>
              <a:defRPr sz="3455" b="1"/>
            </a:pPr>
            <a:r>
              <a:t>เกิดศิลปินนักแสดง และนักเขียนบทละครชื่อดัง ที่สร้างงานอมตะไว้มากมาย เช่น คริสโตเฟอร์ มาโลว์, โรเบิร์ต กรีน, จอห์น ลิลี, ทอมัส คิด, เบน จอห์นสัน, และ…</a:t>
            </a:r>
          </a:p>
          <a:p>
            <a:pPr marL="329184" indent="-329184" defTabSz="877823">
              <a:spcBef>
                <a:spcPts val="800"/>
              </a:spcBef>
              <a:defRPr sz="3455" b="1"/>
            </a:pPr>
            <a:r>
              <a:t>เกิดนักเขียนแทรจิดีที่ยิ่งใหญ่คนที่ 4 ของโลก คือ วิลเลี่ยม เช็คสเปียร์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 build="p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William_Shakespeare_portrait" descr="William_Shakespeare_portrai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41" y="550034"/>
            <a:ext cx="4954173" cy="5757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untain Top">
  <a:themeElements>
    <a:clrScheme name="Mountain Top">
      <a:dk1>
        <a:srgbClr val="999999"/>
      </a:dk1>
      <a:lt1>
        <a:srgbClr val="003399"/>
      </a:lt1>
      <a:dk2>
        <a:srgbClr val="A7A7A7"/>
      </a:dk2>
      <a:lt2>
        <a:srgbClr val="535353"/>
      </a:lt2>
      <a:accent1>
        <a:srgbClr val="3399FF"/>
      </a:accent1>
      <a:accent2>
        <a:srgbClr val="33CC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untain Top">
      <a:majorFont>
        <a:latin typeface="Helvetica"/>
        <a:ea typeface="Helvetica"/>
        <a:cs typeface="Helvetica"/>
      </a:majorFont>
      <a:minorFont>
        <a:latin typeface="Cordia New"/>
        <a:ea typeface="Cordia New"/>
        <a:cs typeface="Cordia New"/>
      </a:minorFont>
    </a:fontScheme>
    <a:fmtScheme name="Mountain Top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+mn-lt"/>
            <a:ea typeface="+mn-ea"/>
            <a:cs typeface="+mn-cs"/>
            <a:sym typeface="Cord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+mn-lt"/>
            <a:ea typeface="+mn-ea"/>
            <a:cs typeface="+mn-cs"/>
            <a:sym typeface="Cord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untain Top">
  <a:themeElements>
    <a:clrScheme name="Mountain Top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399FF"/>
      </a:accent1>
      <a:accent2>
        <a:srgbClr val="33CC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untain Top">
      <a:majorFont>
        <a:latin typeface="Helvetica"/>
        <a:ea typeface="Helvetica"/>
        <a:cs typeface="Helvetica"/>
      </a:majorFont>
      <a:minorFont>
        <a:latin typeface="Cordia New"/>
        <a:ea typeface="Cordia New"/>
        <a:cs typeface="Cordia New"/>
      </a:minorFont>
    </a:fontScheme>
    <a:fmtScheme name="Mountain Top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+mn-lt"/>
            <a:ea typeface="+mn-ea"/>
            <a:cs typeface="+mn-cs"/>
            <a:sym typeface="Cord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+mn-lt"/>
            <a:ea typeface="+mn-ea"/>
            <a:cs typeface="+mn-cs"/>
            <a:sym typeface="Cord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1804</Words>
  <Application>Microsoft Macintosh PowerPoint</Application>
  <PresentationFormat>On-screen Show (4:3)</PresentationFormat>
  <Paragraphs>107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Angsana New</vt:lpstr>
      <vt:lpstr>Cordia New</vt:lpstr>
      <vt:lpstr>Mountain Top</vt:lpstr>
      <vt:lpstr>สมัยอลิซบีธัน (Elizabethan Theatre) “ยุคทองของการละครอังกฤษ”</vt:lpstr>
      <vt:lpstr>ความรู้พื้นฐานเกี่ยวกับยุคอลิซบีธัน</vt:lpstr>
      <vt:lpstr>PowerPoint Presentation</vt:lpstr>
      <vt:lpstr>PowerPoint Presentation</vt:lpstr>
      <vt:lpstr>ความรู้พื้นฐานเกี่ยวกับยุคอลิซบีธัน</vt:lpstr>
      <vt:lpstr>ความรู้พื้นฐานเกี่ยวกับยุคอลิซบีธัน</vt:lpstr>
      <vt:lpstr>PowerPoint Presentation</vt:lpstr>
      <vt:lpstr>ความรู้พื้นฐานเกี่ยวกับยุคอลิซบีธัน</vt:lpstr>
      <vt:lpstr>PowerPoint Presentation</vt:lpstr>
      <vt:lpstr>สภาพบ้านเมือง ในอังกฤษสมัยนั้น</vt:lpstr>
      <vt:lpstr>ละครยุคอลิซบีธัน</vt:lpstr>
      <vt:lpstr>PowerPoint Presentation</vt:lpstr>
      <vt:lpstr>ละครยุคอลิซบีธัน</vt:lpstr>
      <vt:lpstr>ละครยุคอลิซบีธัน</vt:lpstr>
      <vt:lpstr>ละครยุคอลิซบีธัน</vt:lpstr>
      <vt:lpstr>PowerPoint Presentation</vt:lpstr>
      <vt:lpstr>ละครยุคอลิซบีธัน</vt:lpstr>
      <vt:lpstr>วิวัฒนาการรูปแบบของละครยุคอลิซบีธัน </vt:lpstr>
      <vt:lpstr>นักเขียนบทละครคนสำคัญของสมัยอลิซบีธัน </vt:lpstr>
      <vt:lpstr>นักเขียนบทละครคนสำคัญของสมัยอลิซบีธัน </vt:lpstr>
      <vt:lpstr>ลักษณะโรงละครยุคอลิซบีธัน </vt:lpstr>
      <vt:lpstr>ลักษณะโรงละครยุคอลิซบีธัน </vt:lpstr>
      <vt:lpstr>ลักษณะโรงละครยุคอลิซบีธัน </vt:lpstr>
      <vt:lpstr>PowerPoint Presentation</vt:lpstr>
      <vt:lpstr>PowerPoint Presentation</vt:lpstr>
      <vt:lpstr>PowerPoint Presentation</vt:lpstr>
      <vt:lpstr>PowerPoint Presentation</vt:lpstr>
      <vt:lpstr>เวทีโรงละครยุคอลิซบีธัน </vt:lpstr>
      <vt:lpstr>PowerPoint Presentation</vt:lpstr>
      <vt:lpstr>PowerPoint Presentation</vt:lpstr>
      <vt:lpstr>PowerPoint Presentation</vt:lpstr>
      <vt:lpstr>ระเบียบแบบแผน และวิธีการแสดงละครยุคอลิซบีธัน </vt:lpstr>
      <vt:lpstr>ระเบียบแบบแผน และวิธีการแสดงละครยุคอลิซบีธัน </vt:lpstr>
      <vt:lpstr>PowerPoint Presentation</vt:lpstr>
      <vt:lpstr>ระเบียบแบบแผน และวิธีการแสดงละครยุคอลิซบีธัน </vt:lpstr>
      <vt:lpstr>ระเบียบแบบแผน และวิธีการแสดงละครยุคอลิซบีธัน </vt:lpstr>
      <vt:lpstr>รูปแบบการแสดงละครยุคอลิซบีธัน </vt:lpstr>
      <vt:lpstr>การปิดโรงละครในยุคอลิซบีธัน </vt:lpstr>
      <vt:lpstr>การปิดโรงละครในยุคอลิซบีธัน </vt:lpstr>
      <vt:lpstr>การปิดโรงละครในยุคอลิซบีธัน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สมัยอลิซบีธัน (Elizabethan Theatre) “ยุคทองของการละครอังกฤษ”</dc:title>
  <cp:lastModifiedBy>CHUTIMA  MANEEWATTANA  PLENGKHOM</cp:lastModifiedBy>
  <cp:revision>1</cp:revision>
  <dcterms:modified xsi:type="dcterms:W3CDTF">2021-07-14T23:55:27Z</dcterms:modified>
</cp:coreProperties>
</file>