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ngsana New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ngsana New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ngsana New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ngsana New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ngsana New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ngsana New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ngsana New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ngsana New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ngsana New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4E9"/>
          </a:solidFill>
        </a:fill>
      </a:tcStyle>
    </a:wholeTbl>
    <a:band2H>
      <a:tcTxStyle b="def" i="def"/>
      <a:tcStyle>
        <a:tcBdr/>
        <a:fill>
          <a:solidFill>
            <a:srgbClr val="F0F2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" name="Shape 3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0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"/>
          <p:cNvGrpSpPr/>
          <p:nvPr/>
        </p:nvGrpSpPr>
        <p:grpSpPr>
          <a:xfrm>
            <a:off x="685800" y="2393950"/>
            <a:ext cx="7772400" cy="109538"/>
            <a:chOff x="0" y="0"/>
            <a:chExt cx="7772400" cy="109537"/>
          </a:xfrm>
        </p:grpSpPr>
        <p:sp>
          <p:nvSpPr>
            <p:cNvPr id="29" name="Rectangle"/>
            <p:cNvSpPr/>
            <p:nvPr/>
          </p:nvSpPr>
          <p:spPr>
            <a:xfrm>
              <a:off x="0" y="0"/>
              <a:ext cx="4803344" cy="10953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0" name="Line"/>
            <p:cNvSpPr/>
            <p:nvPr/>
          </p:nvSpPr>
          <p:spPr>
            <a:xfrm>
              <a:off x="0" y="0"/>
              <a:ext cx="7772400" cy="1"/>
            </a:xfrm>
            <a:prstGeom prst="line">
              <a:avLst/>
            </a:prstGeom>
            <a:noFill/>
            <a:ln w="9525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8201660" y="6248400"/>
            <a:ext cx="256541" cy="2692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bmp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/>
          <p:cNvGrpSpPr/>
          <p:nvPr/>
        </p:nvGrpSpPr>
        <p:grpSpPr>
          <a:xfrm>
            <a:off x="609600" y="1566862"/>
            <a:ext cx="7958138" cy="109538"/>
            <a:chOff x="0" y="0"/>
            <a:chExt cx="7958137" cy="109537"/>
          </a:xfrm>
        </p:grpSpPr>
        <p:sp>
          <p:nvSpPr>
            <p:cNvPr id="2" name="Rectangle"/>
            <p:cNvSpPr/>
            <p:nvPr/>
          </p:nvSpPr>
          <p:spPr>
            <a:xfrm>
              <a:off x="0" y="0"/>
              <a:ext cx="4655511" cy="10953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" name="Line"/>
            <p:cNvSpPr/>
            <p:nvPr/>
          </p:nvSpPr>
          <p:spPr>
            <a:xfrm>
              <a:off x="0" y="0"/>
              <a:ext cx="7958138" cy="1"/>
            </a:xfrm>
            <a:prstGeom prst="line">
              <a:avLst/>
            </a:prstGeom>
            <a:noFill/>
            <a:ln w="9525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" name="Line"/>
          <p:cNvSpPr/>
          <p:nvPr/>
        </p:nvSpPr>
        <p:spPr>
          <a:xfrm>
            <a:off x="609600" y="6173470"/>
            <a:ext cx="7924800" cy="1"/>
          </a:xfrm>
          <a:prstGeom prst="line">
            <a:avLst/>
          </a:prstGeom>
          <a:ln w="3175">
            <a:solidFill>
              <a:schemeClr val="accent2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" name="Title Text"/>
          <p:cNvSpPr txBox="1"/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/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8277860" y="6245225"/>
            <a:ext cx="256541" cy="2692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9pPr>
    </p:titleStyle>
    <p:bodyStyle>
      <a:lvl1pPr marL="469900" marR="0" indent="-469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Tx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1pPr>
      <a:lvl2pPr marL="975213" marR="0" indent="-503726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Tx/>
        <a:buChar char="■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2pPr>
      <a:lvl3pPr marL="1425229" marR="0" indent="-515592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Tx/>
        <a:buChar char="□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3pPr>
      <a:lvl4pPr marL="1887537" marR="0" indent="-5810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Tx/>
        <a:buChar char="■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4pPr>
      <a:lvl5pPr marL="2359554" marR="0" indent="-664104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Tx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5pPr>
      <a:lvl6pPr marL="2816754" marR="0" indent="-664104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Wingdings"/>
        <a:buChar char="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6pPr>
      <a:lvl7pPr marL="3273954" marR="0" indent="-664104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Wingdings"/>
        <a:buChar char="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7pPr>
      <a:lvl8pPr marL="3731154" marR="0" indent="-664104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Wingdings"/>
        <a:buChar char="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8pPr>
      <a:lvl9pPr marL="4188354" marR="0" indent="-664104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Wingdings"/>
        <a:buChar char="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ngsana New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0.png"/><Relationship Id="rId4" Type="http://schemas.openxmlformats.org/officeDocument/2006/relationships/image" Target="../media/image4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0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1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2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4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5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6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24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24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ยุคฟื้นฟูศิลปะวิทยาการ Renaissance"/>
          <p:cNvSpPr txBox="1"/>
          <p:nvPr>
            <p:ph type="title" idx="4294967295"/>
          </p:nvPr>
        </p:nvSpPr>
        <p:spPr>
          <a:xfrm>
            <a:off x="1143000" y="762000"/>
            <a:ext cx="7772400" cy="1676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b="1" sz="4800"/>
            </a:pPr>
            <a:r>
              <a:t>ยุคฟื้นฟูศิลปะวิทยาการ</a:t>
            </a:r>
            <a:br/>
            <a:r>
              <a:rPr>
                <a:latin typeface="Verdana"/>
                <a:ea typeface="Verdana"/>
                <a:cs typeface="Verdana"/>
                <a:sym typeface="Verdana"/>
              </a:rPr>
              <a:t>Renaissance</a:t>
            </a:r>
          </a:p>
        </p:txBody>
      </p:sp>
      <p:sp>
        <p:nvSpPr>
          <p:cNvPr id="42" name="โดย  ผู้ช่วยศาสตราจารย์ ดร.ชุติมา   มณีวัฒนา"/>
          <p:cNvSpPr txBox="1"/>
          <p:nvPr/>
        </p:nvSpPr>
        <p:spPr>
          <a:xfrm>
            <a:off x="1036319" y="4331067"/>
            <a:ext cx="7680961" cy="558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defRPr b="1" sz="2800"/>
            </a:lvl1pPr>
          </a:lstStyle>
          <a:p>
            <a:pPr/>
            <a:r>
              <a:t>โดย  ผู้ช่วยศาสตราจารย์ ดร.ชุติมา   มณีวัฒนา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" grpId="1"/>
      <p:bldP build="whole" bldLvl="1" animBg="1" rev="0" advAuto="0" spid="4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3012" y="381000"/>
            <a:ext cx="4070351" cy="6019800"/>
          </a:xfrm>
          <a:prstGeom prst="rect">
            <a:avLst/>
          </a:prstGeom>
          <a:ln w="76200">
            <a:solidFill>
              <a:srgbClr val="FFFFFF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ประเภทของละครยุคฟื้นฟูศิลปะวิทยาการในอิตาลี"/>
          <p:cNvSpPr txBox="1"/>
          <p:nvPr>
            <p:ph type="title" idx="4294967295"/>
          </p:nvPr>
        </p:nvSpPr>
        <p:spPr>
          <a:xfrm>
            <a:off x="609600" y="304799"/>
            <a:ext cx="82296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667512">
              <a:defRPr b="1" sz="3212"/>
            </a:lvl1pPr>
          </a:lstStyle>
          <a:p>
            <a:pPr/>
            <a:r>
              <a:t>ประเภทของละครยุคฟื้นฟูศิลปะวิทยาการในอิตาลี</a:t>
            </a:r>
          </a:p>
        </p:txBody>
      </p:sp>
      <p:sp>
        <p:nvSpPr>
          <p:cNvPr id="70" name="1. Comedy…"/>
          <p:cNvSpPr txBox="1"/>
          <p:nvPr>
            <p:ph type="body" idx="4294967295"/>
          </p:nvPr>
        </p:nvSpPr>
        <p:spPr>
          <a:xfrm>
            <a:off x="495300" y="1691905"/>
            <a:ext cx="8458200" cy="495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85318" indent="-385318" defTabSz="749808">
              <a:buSzTx/>
              <a:buFont typeface="Wingdings"/>
              <a:buNone/>
              <a:defRPr b="1" sz="3198" u="sng"/>
            </a:pPr>
            <a:r>
              <a:t>1. Comedy</a:t>
            </a:r>
            <a:r>
              <a:rPr u="none"/>
              <a:t> </a:t>
            </a:r>
          </a:p>
          <a:p>
            <a:pPr marL="385318" indent="-385318" defTabSz="749808">
              <a:buSzTx/>
              <a:buFont typeface="Wingdings"/>
              <a:buNone/>
              <a:defRPr b="1" sz="3198"/>
            </a:pPr>
            <a:r>
              <a:t>  -  มีรูปแบบและวิธีเหมือน New Comedy ของโรมัน</a:t>
            </a:r>
          </a:p>
          <a:p>
            <a:pPr marL="385318" indent="-385318" defTabSz="749808">
              <a:buSzTx/>
              <a:buFont typeface="Wingdings"/>
              <a:buNone/>
              <a:defRPr b="1" sz="3198"/>
            </a:pPr>
            <a:r>
              <a:t>  -  เน้นท่าทางมากกว่าบทสนทนา</a:t>
            </a:r>
          </a:p>
          <a:p>
            <a:pPr marL="385318" indent="-385318" defTabSz="749808">
              <a:buSzTx/>
              <a:buFont typeface="Wingdings"/>
              <a:buNone/>
              <a:defRPr b="1" sz="3198" u="sng"/>
            </a:pPr>
            <a:r>
              <a:t>2.  Tragedy</a:t>
            </a:r>
          </a:p>
          <a:p>
            <a:pPr marL="385318" indent="-385318" defTabSz="749808">
              <a:buSzTx/>
              <a:buFont typeface="Wingdings"/>
              <a:buNone/>
              <a:defRPr b="1" sz="3198"/>
            </a:pPr>
            <a:r>
              <a:t>  -  ส่วนใหญ่รับรูปแบบจากโรมัน ของ Seneca ตีความว่าต้องจบลงที่ตาย</a:t>
            </a:r>
          </a:p>
          <a:p>
            <a:pPr marL="385318" indent="-385318" defTabSz="749808">
              <a:buSzTx/>
              <a:buFont typeface="Wingdings"/>
              <a:buNone/>
              <a:defRPr b="1" sz="3198"/>
            </a:pPr>
            <a:r>
              <a:t>  -  ดัดแปลงมามีลักษณะแบบเมโลดรามาติกมากกว่า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3. ละคร Intermezzi…"/>
          <p:cNvSpPr txBox="1"/>
          <p:nvPr>
            <p:ph type="body" idx="4294967295"/>
          </p:nvPr>
        </p:nvSpPr>
        <p:spPr>
          <a:xfrm>
            <a:off x="685800" y="1011604"/>
            <a:ext cx="7772400" cy="531299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38328" indent="-338328" defTabSz="658368">
              <a:spcBef>
                <a:spcPts val="800"/>
              </a:spcBef>
              <a:buSzTx/>
              <a:buFont typeface="Wingdings"/>
              <a:buNone/>
              <a:defRPr b="1" sz="3456" u="sng"/>
            </a:pPr>
            <a:r>
              <a:t>3. ละคร Intermezzi</a:t>
            </a:r>
          </a:p>
          <a:p>
            <a:pPr marL="338328" indent="-338328" defTabSz="658368">
              <a:spcBef>
                <a:spcPts val="600"/>
              </a:spcBef>
              <a:buSzTx/>
              <a:buFont typeface="Wingdings"/>
              <a:buNone/>
              <a:defRPr b="1" sz="2808"/>
            </a:pPr>
            <a:r>
              <a:t>  -  พัฒนาจากละครสลับฉาก (สลับละครยาว)</a:t>
            </a:r>
          </a:p>
          <a:p>
            <a:pPr marL="338328" indent="-338328" defTabSz="658368">
              <a:spcBef>
                <a:spcPts val="600"/>
              </a:spcBef>
              <a:buSzTx/>
              <a:buFont typeface="Wingdings"/>
              <a:buNone/>
              <a:defRPr b="1" sz="2808"/>
            </a:pPr>
            <a:r>
              <a:t>  -</a:t>
            </a:r>
            <a:r>
              <a:t>  </a:t>
            </a:r>
            <a:r>
              <a:t>อาศัยตำนานกรีก โรมัน เช่น เฮอคิวลิส เดินทางไปนรก</a:t>
            </a:r>
          </a:p>
          <a:p>
            <a:pPr marL="338328" indent="-338328" defTabSz="658368">
              <a:spcBef>
                <a:spcPts val="600"/>
              </a:spcBef>
              <a:buSzTx/>
              <a:buFont typeface="Wingdings"/>
              <a:buNone/>
              <a:defRPr b="1" sz="2808"/>
            </a:pPr>
            <a:r>
              <a:t>  -  เน้นดนตรี ,  ร่ายรำสลับการแสดง</a:t>
            </a:r>
          </a:p>
          <a:p>
            <a:pPr marL="338328" indent="-338328" defTabSz="658368">
              <a:spcBef>
                <a:spcPts val="600"/>
              </a:spcBef>
              <a:buSzTx/>
              <a:buFont typeface="Wingdings"/>
              <a:buNone/>
              <a:defRPr b="1" sz="2808"/>
            </a:pPr>
            <a:r>
              <a:t>  -  ฉาก </a:t>
            </a:r>
            <a:r>
              <a:t>costume  </a:t>
            </a:r>
            <a:r>
              <a:t>ตระการตา, มีแบบแผนมากขึ้น,  เน้นเทคนิคแฟนตาซี</a:t>
            </a:r>
          </a:p>
          <a:p>
            <a:pPr marL="338328" indent="-338328" defTabSz="658368">
              <a:spcBef>
                <a:spcPts val="600"/>
              </a:spcBef>
              <a:buSzTx/>
              <a:buFont typeface="Wingdings"/>
              <a:buNone/>
              <a:defRPr b="1" sz="2808"/>
            </a:pPr>
            <a:r>
              <a:t>  -  จัดเป็นละครระดับชาวบ้าน    </a:t>
            </a:r>
          </a:p>
          <a:p>
            <a:pPr marL="338328" indent="-338328" defTabSz="658368">
              <a:spcBef>
                <a:spcPts val="600"/>
              </a:spcBef>
              <a:buSzTx/>
              <a:buFont typeface="Wingdings"/>
              <a:buNone/>
              <a:defRPr b="1" sz="2808"/>
            </a:pPr>
            <a:r>
              <a:t>  -</a:t>
            </a:r>
            <a:r>
              <a:t>  </a:t>
            </a:r>
            <a:r>
              <a:t>นิยมมากในศตวรรษที่ </a:t>
            </a:r>
            <a:r>
              <a:t>16 </a:t>
            </a:r>
            <a:r>
              <a:t>- </a:t>
            </a:r>
            <a:r>
              <a:t>17 </a:t>
            </a:r>
            <a:r>
              <a:t>(จากนั้นจึงเริ่มเสื่อม)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0" y="147877"/>
            <a:ext cx="8128000" cy="6375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4. ละคร  Pastoral…"/>
          <p:cNvSpPr txBox="1"/>
          <p:nvPr>
            <p:ph type="body" idx="4294967295"/>
          </p:nvPr>
        </p:nvSpPr>
        <p:spPr>
          <a:xfrm>
            <a:off x="457200" y="914400"/>
            <a:ext cx="8458200" cy="5410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04113" indent="-404113" defTabSz="786384">
              <a:spcBef>
                <a:spcPts val="900"/>
              </a:spcBef>
              <a:buSzTx/>
              <a:buFont typeface="Wingdings"/>
              <a:buNone/>
              <a:defRPr b="1" sz="4128" u="sng"/>
            </a:pPr>
            <a:r>
              <a:t>4. ละคร  Pastoral</a:t>
            </a:r>
            <a:r>
              <a:rPr u="none"/>
              <a:t> </a:t>
            </a:r>
          </a:p>
          <a:p>
            <a:pPr marL="404113" indent="-404113" defTabSz="786384">
              <a:buSzTx/>
              <a:buFont typeface="Wingdings"/>
              <a:buNone/>
              <a:defRPr b="1" sz="2924"/>
            </a:pPr>
            <a:r>
              <a:t>  </a:t>
            </a:r>
            <a:r>
              <a:rPr sz="2752"/>
              <a:t>-  เลียนแบบจาก Satyr Play ของกรีก</a:t>
            </a:r>
            <a:endParaRPr sz="2752"/>
          </a:p>
          <a:p>
            <a:pPr marL="404113" indent="-404113" defTabSz="786384">
              <a:spcBef>
                <a:spcPts val="600"/>
              </a:spcBef>
              <a:buSzTx/>
              <a:buFont typeface="Wingdings"/>
              <a:buNone/>
              <a:defRPr b="1" sz="2752"/>
            </a:pPr>
            <a:r>
              <a:t>  -  ใช้ฉากชนบท ป่าเขาลำเนาไพร ตัวละครเป็นพวก  นางไม้  ผีไพร เทพในนิยาย เรื่องราวความรักแฟนตาซี</a:t>
            </a:r>
          </a:p>
          <a:p>
            <a:pPr marL="404113" indent="-404113" defTabSz="786384">
              <a:spcBef>
                <a:spcPts val="600"/>
              </a:spcBef>
              <a:buSzTx/>
              <a:buFont typeface="Wingdings"/>
              <a:buNone/>
              <a:defRPr b="1" sz="2752"/>
            </a:pPr>
            <a:r>
              <a:t>  -  ต่างจาก </a:t>
            </a:r>
            <a:r>
              <a:t>satyr play </a:t>
            </a:r>
            <a:r>
              <a:t> ตรงไม่มีนำเสนอเรื่องเพศ หรือลามก</a:t>
            </a:r>
          </a:p>
          <a:p>
            <a:pPr marL="404113" indent="-404113" defTabSz="786384">
              <a:spcBef>
                <a:spcPts val="600"/>
              </a:spcBef>
              <a:buSzTx/>
              <a:buFont typeface="Wingdings"/>
              <a:buNone/>
              <a:defRPr b="1" sz="2752"/>
            </a:pPr>
            <a:r>
              <a:t>  -</a:t>
            </a:r>
            <a:r>
              <a:t>  </a:t>
            </a:r>
            <a:r>
              <a:t>ของอิตาลีนิยมแสดงเรื่องคู่รักที่มีอุปสรรค ไม่ลงรอยตอนต้น แต่จบด้วยความสุข</a:t>
            </a:r>
          </a:p>
          <a:p>
            <a:pPr marL="404113" indent="-404113" defTabSz="786384">
              <a:spcBef>
                <a:spcPts val="600"/>
              </a:spcBef>
              <a:buSzTx/>
              <a:buFont typeface="Wingdings"/>
              <a:buNone/>
              <a:defRPr b="1" sz="2752"/>
            </a:pPr>
            <a:r>
              <a:t>  -  เรื่องเด่นที่สุด </a:t>
            </a:r>
            <a:r>
              <a:rPr u="sng"/>
              <a:t>Aminta</a:t>
            </a:r>
            <a:r>
              <a:t> โดย </a:t>
            </a:r>
            <a:r>
              <a:t>Torquoto  Tasso </a:t>
            </a:r>
            <a:r>
              <a:t>มีคอรัสเล่าเรื่อง และเลี่ยงฉากที่สยดสยอง (เหมือนของกรีก)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5. Opera  -   อุปรากร…"/>
          <p:cNvSpPr txBox="1"/>
          <p:nvPr>
            <p:ph type="body" idx="4294967295"/>
          </p:nvPr>
        </p:nvSpPr>
        <p:spPr>
          <a:xfrm>
            <a:off x="533400" y="685800"/>
            <a:ext cx="7772400" cy="5486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47726" indent="-347726" defTabSz="676655">
              <a:spcBef>
                <a:spcPts val="800"/>
              </a:spcBef>
              <a:buSzTx/>
              <a:buFont typeface="Wingdings"/>
              <a:buNone/>
              <a:defRPr b="1" sz="3552" u="sng"/>
            </a:pPr>
            <a:r>
              <a:t>5. Opera  -   อุปรากร</a:t>
            </a:r>
            <a:r>
              <a:rPr u="none"/>
              <a:t> </a:t>
            </a:r>
          </a:p>
          <a:p>
            <a:pPr marL="347726" indent="-347726" defTabSz="676655">
              <a:spcBef>
                <a:spcPts val="600"/>
              </a:spcBef>
              <a:buSzTx/>
              <a:buFont typeface="Wingdings"/>
              <a:buNone/>
              <a:defRPr b="1" sz="2516">
                <a:latin typeface="Verdana"/>
                <a:ea typeface="Verdana"/>
                <a:cs typeface="Verdana"/>
                <a:sym typeface="Verdana"/>
              </a:defRPr>
            </a:pPr>
            <a:r>
              <a:t>  </a:t>
            </a:r>
            <a:endParaRPr>
              <a:latin typeface="+mj-lt"/>
              <a:ea typeface="+mj-ea"/>
              <a:cs typeface="+mj-cs"/>
              <a:sym typeface="Angsana New"/>
            </a:endParaRPr>
          </a:p>
          <a:p>
            <a:pPr marL="347726" indent="-347726" defTabSz="676655">
              <a:spcBef>
                <a:spcPts val="600"/>
              </a:spcBef>
              <a:buSzTx/>
              <a:buFont typeface="Wingdings"/>
              <a:buNone/>
              <a:defRPr b="1" sz="2516"/>
            </a:pPr>
            <a:r>
              <a:t>-    </a:t>
            </a:r>
            <a:r>
              <a:rPr sz="2220"/>
              <a:t>นับเป็นละครสมัย </a:t>
            </a:r>
            <a:r>
              <a:rPr sz="2220"/>
              <a:t>Renaissance </a:t>
            </a:r>
            <a:r>
              <a:rPr sz="2220"/>
              <a:t>ของอิตาลี รูปแบบเดียวที่ยังเหลืออยู่ถึงปัจจุบัน</a:t>
            </a:r>
          </a:p>
          <a:p>
            <a:pPr marL="347726" indent="-347726" defTabSz="676655">
              <a:spcBef>
                <a:spcPts val="500"/>
              </a:spcBef>
              <a:buSzTx/>
              <a:buFont typeface="Wingdings"/>
              <a:buNone/>
              <a:defRPr b="1" sz="2220"/>
            </a:pPr>
            <a:r>
              <a:t>  -  เกิดขึ้นช่วงปลาย </a:t>
            </a:r>
            <a:r>
              <a:t>c 16</a:t>
            </a:r>
            <a:r>
              <a:t>  เป็นที่นิยมมาก  มีละคร </a:t>
            </a:r>
            <a:r>
              <a:t>opera </a:t>
            </a:r>
            <a:r>
              <a:t>อยู่ทั่วเวณิช</a:t>
            </a:r>
          </a:p>
          <a:p>
            <a:pPr marL="347726" indent="-347726" defTabSz="676655">
              <a:spcBef>
                <a:spcPts val="500"/>
              </a:spcBef>
              <a:buSzTx/>
              <a:buFont typeface="Wingdings"/>
              <a:buNone/>
              <a:defRPr b="1" sz="2220"/>
            </a:pPr>
            <a:r>
              <a:t>  -  เชื่อว่าพัฒนามาจาก </a:t>
            </a:r>
            <a:r>
              <a:t>tragedy </a:t>
            </a:r>
            <a:r>
              <a:t>ของกรีก โดยนำ ดนตรี </a:t>
            </a:r>
            <a:r>
              <a:t>+ </a:t>
            </a:r>
            <a:r>
              <a:t>ขับร้องมาผสมกับละคร  </a:t>
            </a:r>
          </a:p>
          <a:p>
            <a:pPr marL="347726" indent="-347726" defTabSz="676655">
              <a:spcBef>
                <a:spcPts val="500"/>
              </a:spcBef>
              <a:buSzTx/>
              <a:buFont typeface="Wingdings"/>
              <a:buNone/>
              <a:defRPr b="1" sz="2220"/>
            </a:pPr>
            <a:r>
              <a:t>  -</a:t>
            </a:r>
            <a:r>
              <a:t>  </a:t>
            </a:r>
            <a:r>
              <a:t>แรกๆ นำเรื่องมาจากเทวตำนานของกรีก </a:t>
            </a:r>
            <a:r>
              <a:t>Dafne</a:t>
            </a:r>
            <a:r>
              <a:t> เป็น </a:t>
            </a:r>
            <a:r>
              <a:t>opera </a:t>
            </a:r>
            <a:r>
              <a:t>เรื่องแรก ,  และจากประวัติศาสตร์</a:t>
            </a:r>
          </a:p>
          <a:p>
            <a:pPr marL="347726" indent="-347726" defTabSz="676655">
              <a:spcBef>
                <a:spcPts val="500"/>
              </a:spcBef>
              <a:buSzTx/>
              <a:buFont typeface="Wingdings"/>
              <a:buNone/>
              <a:defRPr b="1" sz="2220"/>
            </a:pPr>
            <a:r>
              <a:t>  -  </a:t>
            </a:r>
            <a:r>
              <a:t>Opera</a:t>
            </a:r>
            <a:r>
              <a:t> จัดอยู่ในรูปแบบดุริยางคศิลป์  มีคีตกวี เป็นผู้ประพันธ์เพลง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5. Opera  -   อุปรากร…"/>
          <p:cNvSpPr txBox="1"/>
          <p:nvPr>
            <p:ph type="body" idx="4294967295"/>
          </p:nvPr>
        </p:nvSpPr>
        <p:spPr>
          <a:xfrm>
            <a:off x="914400" y="838200"/>
            <a:ext cx="7772400" cy="533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890" u="sng">
                <a:latin typeface="Verdana"/>
                <a:ea typeface="Verdana"/>
                <a:cs typeface="Verdana"/>
                <a:sym typeface="Verdana"/>
              </a:defRPr>
            </a:pPr>
            <a:r>
              <a:t>5. Opera </a:t>
            </a:r>
            <a:r>
              <a:rPr>
                <a:latin typeface="+mj-lt"/>
                <a:ea typeface="+mj-ea"/>
                <a:cs typeface="+mj-cs"/>
                <a:sym typeface="Angsana New"/>
              </a:rPr>
              <a:t> -   อุปรากร</a:t>
            </a:r>
            <a:r>
              <a:rPr u="none"/>
              <a:t> </a:t>
            </a:r>
          </a:p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890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890">
                <a:latin typeface="Verdana"/>
                <a:ea typeface="Verdana"/>
                <a:cs typeface="Verdana"/>
                <a:sym typeface="Verdana"/>
              </a:defRPr>
            </a:pPr>
            <a:r>
              <a:t>  </a:t>
            </a:r>
            <a:r>
              <a:rPr>
                <a:latin typeface="+mj-lt"/>
                <a:ea typeface="+mj-ea"/>
                <a:cs typeface="+mj-cs"/>
                <a:sym typeface="Angsana New"/>
              </a:rPr>
              <a:t>-  </a:t>
            </a:r>
            <a:r>
              <a:rPr sz="2550">
                <a:latin typeface="+mj-lt"/>
                <a:ea typeface="+mj-ea"/>
                <a:cs typeface="+mj-cs"/>
                <a:sym typeface="Angsana New"/>
              </a:rPr>
              <a:t>สิ่งสำคัญรองลงมาจากดนตรี คือ เนื้อหา  เรียกว่า  Libretto</a:t>
            </a:r>
            <a:endParaRPr>
              <a:latin typeface="+mj-lt"/>
              <a:ea typeface="+mj-ea"/>
              <a:cs typeface="+mj-cs"/>
              <a:sym typeface="Angsana New"/>
            </a:endParaRPr>
          </a:p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550"/>
            </a:pPr>
            <a:r>
              <a:t>  -  เพลงใน opera มี 2 ลักษณะคือ</a:t>
            </a:r>
          </a:p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550"/>
            </a:pPr>
            <a:r>
              <a:t>	</a:t>
            </a:r>
            <a:r>
              <a:t>1. </a:t>
            </a:r>
            <a:r>
              <a:rPr u="sng"/>
              <a:t>เพลงร้องธรรมดา </a:t>
            </a:r>
            <a:r>
              <a:t> ร่วมกับวงออเครสตร้า เรียกว่า </a:t>
            </a:r>
            <a:r>
              <a:t>aria </a:t>
            </a:r>
            <a:r>
              <a:t> แบ่งได้เป็น </a:t>
            </a:r>
            <a:r>
              <a:t>4</a:t>
            </a:r>
            <a:r>
              <a:t> รูปแบบ</a:t>
            </a:r>
          </a:p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550"/>
            </a:pPr>
            <a:r>
              <a:t>		-  ร้องเดี่ยว (single)	-  ร้องคู่สอง (Duets)</a:t>
            </a:r>
          </a:p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550"/>
            </a:pPr>
            <a:r>
              <a:t>  		-  ร้องกลุ่มสาม (trio)	-  ร้องกลุ่มสี่  (Quartets)</a:t>
            </a:r>
          </a:p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550"/>
            </a:pPr>
            <a:r>
              <a:t>	</a:t>
            </a:r>
            <a:r>
              <a:t>2. </a:t>
            </a:r>
            <a:r>
              <a:rPr u="sng"/>
              <a:t>เพลงร้องโต้ตอบ</a:t>
            </a:r>
            <a:r>
              <a:t> เหมือนบทสนทนา เรียกว่า </a:t>
            </a:r>
            <a:r>
              <a:t>reciative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5. Opera  -   อุปรากร…"/>
          <p:cNvSpPr txBox="1"/>
          <p:nvPr>
            <p:ph type="body" idx="4294967295"/>
          </p:nvPr>
        </p:nvSpPr>
        <p:spPr>
          <a:xfrm>
            <a:off x="914400" y="609600"/>
            <a:ext cx="7772400" cy="5410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66521" indent="-366521" defTabSz="713231">
              <a:spcBef>
                <a:spcPts val="600"/>
              </a:spcBef>
              <a:buSzTx/>
              <a:buFont typeface="Wingdings"/>
              <a:buNone/>
              <a:defRPr b="1" sz="2651" u="sng">
                <a:latin typeface="Verdana"/>
                <a:ea typeface="Verdana"/>
                <a:cs typeface="Verdana"/>
                <a:sym typeface="Verdana"/>
              </a:defRPr>
            </a:pPr>
            <a:r>
              <a:t>5. Opera </a:t>
            </a:r>
            <a:r>
              <a:rPr>
                <a:latin typeface="+mj-lt"/>
                <a:ea typeface="+mj-ea"/>
                <a:cs typeface="+mj-cs"/>
                <a:sym typeface="Angsana New"/>
              </a:rPr>
              <a:t> -   อุปรากร</a:t>
            </a:r>
            <a:r>
              <a:rPr u="none"/>
              <a:t> </a:t>
            </a:r>
          </a:p>
          <a:p>
            <a:pPr marL="366521" indent="-366521" defTabSz="713231">
              <a:spcBef>
                <a:spcPts val="500"/>
              </a:spcBef>
              <a:buSzTx/>
              <a:buFont typeface="Wingdings"/>
              <a:buNone/>
              <a:defRPr b="1" sz="2651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66521" indent="-366521" defTabSz="713231">
              <a:spcBef>
                <a:spcPts val="600"/>
              </a:spcBef>
              <a:buSzTx/>
              <a:buFont typeface="Wingdings"/>
              <a:buNone/>
              <a:defRPr b="1" sz="2651">
                <a:latin typeface="Verdana"/>
                <a:ea typeface="Verdana"/>
                <a:cs typeface="Verdana"/>
                <a:sym typeface="Verdana"/>
              </a:defRPr>
            </a:pPr>
            <a:r>
              <a:t>  </a:t>
            </a:r>
            <a:r>
              <a:rPr>
                <a:latin typeface="+mj-lt"/>
                <a:ea typeface="+mj-ea"/>
                <a:cs typeface="+mj-cs"/>
                <a:sym typeface="Angsana New"/>
              </a:rPr>
              <a:t>-  </a:t>
            </a:r>
            <a:r>
              <a:rPr sz="2340">
                <a:latin typeface="+mj-lt"/>
                <a:ea typeface="+mj-ea"/>
                <a:cs typeface="+mj-cs"/>
                <a:sym typeface="Angsana New"/>
              </a:rPr>
              <a:t>จากอิตาลี  ก็ไดัพัฒนาไปที่ฝรังเศส และเป็นที่นิยมมาก ใน c 17</a:t>
            </a:r>
            <a:endParaRPr>
              <a:latin typeface="+mj-lt"/>
              <a:ea typeface="+mj-ea"/>
              <a:cs typeface="+mj-cs"/>
              <a:sym typeface="Angsana New"/>
            </a:endParaRPr>
          </a:p>
          <a:p>
            <a:pPr marL="366521" indent="-366521" defTabSz="713231">
              <a:spcBef>
                <a:spcPts val="500"/>
              </a:spcBef>
              <a:buSzTx/>
              <a:buFont typeface="Wingdings"/>
              <a:buNone/>
              <a:defRPr b="1" sz="2340"/>
            </a:pPr>
            <a:r>
              <a:t>  -   แต่ของในฝรังเศสจะมีบัลเล่ต์เล่นด้วย  </a:t>
            </a:r>
          </a:p>
          <a:p>
            <a:pPr marL="366521" indent="-366521" defTabSz="713231">
              <a:spcBef>
                <a:spcPts val="500"/>
              </a:spcBef>
              <a:buSzTx/>
              <a:buFont typeface="Wingdings"/>
              <a:buNone/>
              <a:defRPr b="1" sz="2340"/>
            </a:pPr>
            <a:r>
              <a:t>  -   คีตกวี ของ </a:t>
            </a:r>
            <a:r>
              <a:t>opera</a:t>
            </a:r>
            <a:r>
              <a:t> ที่ยิ่งใหญ่ใน </a:t>
            </a:r>
            <a:r>
              <a:t>c 18</a:t>
            </a:r>
            <a:r>
              <a:t> คือ </a:t>
            </a:r>
            <a:r>
              <a:t>Wolfgang Amadeus Mozard </a:t>
            </a:r>
            <a:r>
              <a:t>(เป็นคนออสเตรีย แต่มาใช้ชีวิตในอิตาลี)</a:t>
            </a:r>
          </a:p>
          <a:p>
            <a:pPr marL="366521" indent="-366521" defTabSz="713231">
              <a:spcBef>
                <a:spcPts val="500"/>
              </a:spcBef>
              <a:buSzTx/>
              <a:buFont typeface="Wingdings"/>
              <a:buNone/>
              <a:defRPr b="1" sz="2340"/>
            </a:pPr>
            <a:r>
              <a:t>  -  ในศตวรรษที่ </a:t>
            </a:r>
            <a:r>
              <a:t>19</a:t>
            </a:r>
            <a:r>
              <a:t> เป็นยุคทองของ </a:t>
            </a:r>
            <a:r>
              <a:t>grand opera </a:t>
            </a:r>
            <a:r>
              <a:t>คือ เป็น </a:t>
            </a:r>
            <a:r>
              <a:t>opera</a:t>
            </a:r>
            <a:r>
              <a:t> เต็มรูปแบบ เรื่องเครียด  มีเพลงตลอดเรื่อง</a:t>
            </a:r>
          </a:p>
          <a:p>
            <a:pPr marL="366521" indent="-366521" defTabSz="713231">
              <a:spcBef>
                <a:spcPts val="500"/>
              </a:spcBef>
              <a:buSzTx/>
              <a:buFont typeface="Wingdings"/>
              <a:buNone/>
              <a:defRPr b="1" sz="2340"/>
            </a:pPr>
            <a:r>
              <a:t>  </a:t>
            </a:r>
            <a:r>
              <a:t>-  </a:t>
            </a:r>
            <a:r>
              <a:t>ในศตวรรษที่ </a:t>
            </a:r>
            <a:r>
              <a:t>20 </a:t>
            </a:r>
            <a:r>
              <a:t>เกิดนักประพันธ์เพลงร่วมสมัย สร้าง</a:t>
            </a:r>
            <a:r>
              <a:t> opera </a:t>
            </a:r>
            <a:r>
              <a:t>เช่น </a:t>
            </a:r>
            <a:r>
              <a:rPr u="sng"/>
              <a:t>Evita</a:t>
            </a:r>
            <a:r>
              <a:t> , </a:t>
            </a:r>
            <a:r>
              <a:rPr u="sng"/>
              <a:t>Phantom of the Opera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ละคร Opera"/>
          <p:cNvSpPr txBox="1"/>
          <p:nvPr>
            <p:ph type="body" sz="quarter" idx="4294967295"/>
          </p:nvPr>
        </p:nvSpPr>
        <p:spPr>
          <a:xfrm>
            <a:off x="609600" y="685800"/>
            <a:ext cx="7772400" cy="9906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60502" indent="-460502" algn="ctr" defTabSz="896111">
              <a:spcBef>
                <a:spcPts val="1200"/>
              </a:spcBef>
              <a:buSzTx/>
              <a:buFont typeface="Wingdings"/>
              <a:buNone/>
              <a:defRPr b="1" sz="5292" u="sng">
                <a:solidFill>
                  <a:schemeClr val="accent2"/>
                </a:solidFill>
              </a:defRPr>
            </a:pPr>
            <a:r>
              <a:t>ละคร </a:t>
            </a:r>
            <a:r>
              <a:t>Opera</a:t>
            </a:r>
          </a:p>
        </p:txBody>
      </p:sp>
      <p:pic>
        <p:nvPicPr>
          <p:cNvPr id="8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1600200"/>
            <a:ext cx="7010400" cy="4687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6.  Commedia Dell’ Arte…"/>
          <p:cNvSpPr txBox="1"/>
          <p:nvPr>
            <p:ph type="body" idx="4294967295"/>
          </p:nvPr>
        </p:nvSpPr>
        <p:spPr>
          <a:xfrm>
            <a:off x="1066800" y="762000"/>
            <a:ext cx="7772400" cy="4724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890" u="sng">
                <a:latin typeface="Verdana"/>
                <a:ea typeface="Verdana"/>
                <a:cs typeface="Verdana"/>
                <a:sym typeface="Verdana"/>
              </a:defRPr>
            </a:pPr>
            <a:r>
              <a:t>6.  Commedia Dell’ Arte</a:t>
            </a:r>
          </a:p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890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890">
                <a:latin typeface="Verdana"/>
                <a:ea typeface="Verdana"/>
                <a:cs typeface="Verdana"/>
                <a:sym typeface="Verdana"/>
              </a:defRPr>
            </a:pPr>
            <a:r>
              <a:t>  </a:t>
            </a:r>
            <a:r>
              <a:rPr>
                <a:latin typeface="+mj-lt"/>
                <a:ea typeface="+mj-ea"/>
                <a:cs typeface="+mj-cs"/>
                <a:sym typeface="Angsana New"/>
              </a:rPr>
              <a:t>-  ได้รับความนิยมมาก เหมือน opera</a:t>
            </a:r>
            <a:endParaRPr>
              <a:latin typeface="+mj-lt"/>
              <a:ea typeface="+mj-ea"/>
              <a:cs typeface="+mj-cs"/>
              <a:sym typeface="Angsana New"/>
            </a:endParaRPr>
          </a:p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890"/>
            </a:pPr>
            <a:r>
              <a:t>  -   พัฒนาจากละครชาวบ้าน  แต่นักวิชาการบางท่านเชื่อว่าพัฒนามาจาก ละคร pantomime ของโรมัน  </a:t>
            </a:r>
          </a:p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890"/>
            </a:pPr>
            <a:r>
              <a:t>  -   เน้นเสนอเรื่องสุขนาฏกรรม </a:t>
            </a:r>
          </a:p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890"/>
            </a:pPr>
            <a:r>
              <a:t>  -  เป็นตลกท่าทาง  ใส่หน้ากาก  แสดงแบบ </a:t>
            </a:r>
            <a:r>
              <a:t>over acting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ยุคฟื้นฟูศิลปะวิทยาการ"/>
          <p:cNvSpPr txBox="1"/>
          <p:nvPr>
            <p:ph type="title" idx="4294967295"/>
          </p:nvPr>
        </p:nvSpPr>
        <p:spPr>
          <a:xfrm>
            <a:off x="1143000" y="533400"/>
            <a:ext cx="7772400" cy="9525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4200"/>
            </a:lvl1pPr>
          </a:lstStyle>
          <a:p>
            <a:pPr/>
            <a:r>
              <a:t>ยุคฟื้นฟูศิลปะวิทยาการ</a:t>
            </a:r>
          </a:p>
        </p:txBody>
      </p:sp>
      <p:sp>
        <p:nvSpPr>
          <p:cNvPr id="45" name="เชื่อมต่อจากยุคกลาง  (หลังจากที่กรุงคอนแสตนติโนเปิลล่ม ในปี 1453)…"/>
          <p:cNvSpPr txBox="1"/>
          <p:nvPr>
            <p:ph type="body" idx="4294967295"/>
          </p:nvPr>
        </p:nvSpPr>
        <p:spPr>
          <a:xfrm>
            <a:off x="1066800" y="2209800"/>
            <a:ext cx="77724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71221" indent="-371221" defTabSz="722376">
              <a:buChar char="□"/>
              <a:defRPr b="1" sz="3081"/>
            </a:pPr>
            <a:r>
              <a:t>เชื่อมต่อจากยุคกลาง  (หลังจากที่กรุงคอนแสตนติโนเปิลล่ม ในปี </a:t>
            </a:r>
            <a:r>
              <a:t>1453</a:t>
            </a:r>
            <a:r>
              <a:t>)</a:t>
            </a:r>
          </a:p>
          <a:p>
            <a:pPr marL="371221" indent="-371221" defTabSz="722376">
              <a:buChar char="□"/>
              <a:defRPr b="1" sz="3081"/>
            </a:pPr>
            <a:r>
              <a:t>ปราชญ์ทางตะวันออกลี้ภัยมาทางตะวันตก นำความรู้ต่างๆ มาเผยแพร่ (นำ </a:t>
            </a:r>
            <a:r>
              <a:t>classic </a:t>
            </a:r>
            <a:r>
              <a:t>กลับมา)</a:t>
            </a:r>
          </a:p>
          <a:p>
            <a:pPr marL="371221" indent="-371221" defTabSz="722376">
              <a:buChar char="□"/>
              <a:defRPr b="1" sz="3081"/>
            </a:pPr>
            <a:r>
              <a:t>เป็นสมัยที่ความรู้ทางมนุษยวิทยา </a:t>
            </a:r>
            <a:r>
              <a:t>(Humanism) </a:t>
            </a:r>
            <a:r>
              <a:t>รุ่งเรือง มีชัยเหนือความเชื่อทางศาสนา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ลักษณะและขนบของ Commedia Dell’ Arte…"/>
          <p:cNvSpPr txBox="1"/>
          <p:nvPr>
            <p:ph type="body" idx="4294967295"/>
          </p:nvPr>
        </p:nvSpPr>
        <p:spPr>
          <a:xfrm>
            <a:off x="609600" y="762000"/>
            <a:ext cx="7772400" cy="5791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04113" indent="-404113" algn="ctr" defTabSz="786384">
              <a:buSzTx/>
              <a:buFont typeface="Wingdings"/>
              <a:buNone/>
              <a:defRPr b="1" sz="2924" u="sng"/>
            </a:pPr>
            <a:r>
              <a:t>ลักษณะและขนบของ</a:t>
            </a:r>
            <a:r>
              <a:rPr>
                <a:latin typeface="Verdana"/>
                <a:ea typeface="Verdana"/>
                <a:cs typeface="Verdana"/>
                <a:sym typeface="Verdana"/>
              </a:rPr>
              <a:t> Commedia Dell’ Arte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404113" indent="-404113" algn="ctr" defTabSz="786384">
              <a:spcBef>
                <a:spcPts val="600"/>
              </a:spcBef>
              <a:buSzTx/>
              <a:buFont typeface="Wingdings"/>
              <a:buNone/>
              <a:defRPr b="1" sz="2924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404113" indent="-404113" defTabSz="786384">
              <a:buSzTx/>
              <a:buFont typeface="Wingdings"/>
              <a:buNone/>
              <a:defRPr b="1" sz="2924">
                <a:latin typeface="Verdana"/>
                <a:ea typeface="Verdana"/>
                <a:cs typeface="Verdana"/>
                <a:sym typeface="Verdana"/>
              </a:defRPr>
            </a:pPr>
            <a:r>
              <a:t>  </a:t>
            </a:r>
            <a:r>
              <a:rPr>
                <a:latin typeface="+mj-lt"/>
                <a:ea typeface="+mj-ea"/>
                <a:cs typeface="+mj-cs"/>
                <a:sym typeface="Angsana New"/>
              </a:rPr>
              <a:t>1. ไม่มีบทในรูปของวรรณกรรม ( เน้น improvisation แต่จะมีโครงเรื่องเป็นเหตุการณ์สั้นๆ  scenarios) </a:t>
            </a:r>
            <a:endParaRPr>
              <a:latin typeface="+mj-lt"/>
              <a:ea typeface="+mj-ea"/>
              <a:cs typeface="+mj-cs"/>
              <a:sym typeface="Angsana New"/>
            </a:endParaRPr>
          </a:p>
          <a:p>
            <a:pPr marL="404113" indent="-404113" defTabSz="786384">
              <a:buSzTx/>
              <a:buFont typeface="Wingdings"/>
              <a:buNone/>
              <a:defRPr b="1" sz="2924"/>
            </a:pPr>
            <a:r>
              <a:t>  2. เป็นกลุ่มละครเร่ไปทั่ว</a:t>
            </a:r>
          </a:p>
          <a:p>
            <a:pPr marL="404113" indent="-404113" defTabSz="786384">
              <a:buSzTx/>
              <a:buFont typeface="Wingdings"/>
              <a:buNone/>
              <a:defRPr b="1" sz="2924"/>
            </a:pPr>
            <a:r>
              <a:t>  </a:t>
            </a:r>
            <a:r>
              <a:t>3.</a:t>
            </a:r>
            <a:r>
              <a:t> ตัวละคร</a:t>
            </a:r>
          </a:p>
          <a:p>
            <a:pPr marL="404113" indent="-404113" defTabSz="786384">
              <a:buSzTx/>
              <a:buFont typeface="Wingdings"/>
              <a:buNone/>
              <a:defRPr b="1" sz="2924"/>
            </a:pPr>
            <a:r>
              <a:t> 	-  นิยมเล่น </a:t>
            </a:r>
            <a:r>
              <a:t>10 </a:t>
            </a:r>
            <a:r>
              <a:t>คน (ชาย</a:t>
            </a:r>
            <a:r>
              <a:t> 7, </a:t>
            </a:r>
            <a:r>
              <a:t>หญิง</a:t>
            </a:r>
            <a:r>
              <a:t> 3)</a:t>
            </a:r>
          </a:p>
          <a:p>
            <a:pPr marL="404113" indent="-404113" defTabSz="786384">
              <a:buSzTx/>
              <a:buFont typeface="Wingdings"/>
              <a:buNone/>
              <a:defRPr b="1" sz="2924"/>
            </a:pPr>
            <a:r>
              <a:t>     -  เป็น stock character ใครเล่นเป็นตัวไหน ก็จะเล่นซ้ำตัวเดิม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ตัวละครเด่น ของ Commedia Dell’ Arte…"/>
          <p:cNvSpPr txBox="1"/>
          <p:nvPr>
            <p:ph type="body" idx="4294967295"/>
          </p:nvPr>
        </p:nvSpPr>
        <p:spPr>
          <a:xfrm>
            <a:off x="1143000" y="685800"/>
            <a:ext cx="7772400" cy="5105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51104" indent="-451104" algn="ctr" defTabSz="877823">
              <a:spcBef>
                <a:spcPts val="800"/>
              </a:spcBef>
              <a:buSzTx/>
              <a:buFont typeface="Wingdings"/>
              <a:buNone/>
              <a:defRPr b="1" sz="3743" u="sng"/>
            </a:pPr>
            <a:r>
              <a:t>ตัวละครเด่น ของ</a:t>
            </a:r>
            <a:r>
              <a:t> Commedia Dell’ Arte</a:t>
            </a:r>
            <a:endParaRPr sz="3264"/>
          </a:p>
          <a:p>
            <a:pPr marL="451104" indent="-451104" defTabSz="877823">
              <a:spcBef>
                <a:spcPts val="600"/>
              </a:spcBef>
              <a:buSzTx/>
              <a:buFont typeface="Wingdings"/>
              <a:buNone/>
              <a:defRPr b="1" sz="3264"/>
            </a:pPr>
          </a:p>
          <a:p>
            <a:pPr marL="451104" indent="-451104" defTabSz="877823">
              <a:spcBef>
                <a:spcPts val="800"/>
              </a:spcBef>
              <a:buSzTx/>
              <a:buFont typeface="Wingdings"/>
              <a:buNone/>
              <a:defRPr b="1" sz="3264">
                <a:latin typeface="Verdana"/>
                <a:ea typeface="Verdana"/>
                <a:cs typeface="Verdana"/>
                <a:sym typeface="Verdana"/>
              </a:defRPr>
            </a:pPr>
            <a:r>
              <a:t> </a:t>
            </a:r>
            <a:r>
              <a:rPr sz="2880">
                <a:latin typeface="+mj-lt"/>
                <a:ea typeface="+mj-ea"/>
                <a:cs typeface="+mj-cs"/>
                <a:sym typeface="Angsana New"/>
              </a:rPr>
              <a:t> </a:t>
            </a:r>
            <a:r>
              <a:rPr sz="3743">
                <a:latin typeface="+mj-lt"/>
                <a:ea typeface="+mj-ea"/>
                <a:cs typeface="+mj-cs"/>
                <a:sym typeface="Angsana New"/>
              </a:rPr>
              <a:t>ตัวละครของ คอมเมเดียเดลาเต้ แบ่งเป็น 3 กลุ่มใหญ่ๆ ได้แก่</a:t>
            </a:r>
            <a:endParaRPr sz="3743">
              <a:latin typeface="+mj-lt"/>
              <a:ea typeface="+mj-ea"/>
              <a:cs typeface="+mj-cs"/>
              <a:sym typeface="Angsana New"/>
            </a:endParaRPr>
          </a:p>
          <a:p>
            <a:pPr marL="451104" indent="-451104" defTabSz="877823">
              <a:spcBef>
                <a:spcPts val="800"/>
              </a:spcBef>
              <a:buSzTx/>
              <a:buFont typeface="Wingdings"/>
              <a:buNone/>
              <a:defRPr b="1" sz="3743"/>
            </a:pPr>
            <a:r>
              <a:t>1.  กลุ่มคนแก่</a:t>
            </a:r>
          </a:p>
          <a:p>
            <a:pPr marL="451104" indent="-451104" defTabSz="877823">
              <a:spcBef>
                <a:spcPts val="800"/>
              </a:spcBef>
              <a:buSzTx/>
              <a:buFont typeface="Wingdings"/>
              <a:buNone/>
              <a:defRPr b="1" sz="3743"/>
            </a:pPr>
            <a:r>
              <a:t>2.  กลุ่มหนุ่มสาว คู่รัก</a:t>
            </a:r>
          </a:p>
          <a:p>
            <a:pPr marL="451104" indent="-451104" defTabSz="877823">
              <a:spcBef>
                <a:spcPts val="800"/>
              </a:spcBef>
              <a:buSzTx/>
              <a:buFont typeface="Wingdings"/>
              <a:buNone/>
              <a:defRPr b="1" sz="3743"/>
            </a:pPr>
            <a:r>
              <a:t>3.  กลุ่มทาส ตัวตลก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2840" y="1966137"/>
            <a:ext cx="3063876" cy="4724401"/>
          </a:xfrm>
          <a:prstGeom prst="rect">
            <a:avLst/>
          </a:prstGeom>
          <a:ln w="76200">
            <a:solidFill>
              <a:srgbClr val="FFFFFF"/>
            </a:solidFill>
          </a:ln>
        </p:spPr>
      </p:pic>
      <p:sp>
        <p:nvSpPr>
          <p:cNvPr id="94" name="กลุ่มคนแก่…"/>
          <p:cNvSpPr txBox="1"/>
          <p:nvPr/>
        </p:nvSpPr>
        <p:spPr>
          <a:xfrm>
            <a:off x="350520" y="457199"/>
            <a:ext cx="8519160" cy="1957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b="1" sz="3600" u="sng">
                <a:solidFill>
                  <a:schemeClr val="accent2"/>
                </a:solidFill>
              </a:defRPr>
            </a:pPr>
            <a:r>
              <a:t>กลุ่มคนแก่</a:t>
            </a:r>
            <a:r>
              <a:rPr u="none"/>
              <a:t> </a:t>
            </a:r>
          </a:p>
          <a:p>
            <a:pPr defTabSz="457200">
              <a:defRPr b="1" sz="3600">
                <a:solidFill>
                  <a:schemeClr val="accent2"/>
                </a:solidFill>
              </a:defRPr>
            </a:pPr>
            <a:r>
              <a:t>1. Pantalone (แพนทาโลน) ชายแก่ชาวเวณิช ขึ้เหนียว โลภ ราคะจัด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กลุ่มคนแก่…"/>
          <p:cNvSpPr txBox="1"/>
          <p:nvPr/>
        </p:nvSpPr>
        <p:spPr>
          <a:xfrm>
            <a:off x="350520" y="457200"/>
            <a:ext cx="8519160" cy="195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b="1" sz="3600" u="sng">
                <a:solidFill>
                  <a:schemeClr val="accent2"/>
                </a:solidFill>
              </a:defRPr>
            </a:pPr>
            <a:r>
              <a:t>กลุ่มคนแก่</a:t>
            </a:r>
            <a:r>
              <a:rPr u="none"/>
              <a:t> </a:t>
            </a:r>
          </a:p>
          <a:p>
            <a:pPr defTabSz="457200">
              <a:defRPr b="1" sz="3600">
                <a:solidFill>
                  <a:schemeClr val="accent2"/>
                </a:solidFill>
              </a:defRPr>
            </a:pPr>
            <a:r>
              <a:t>2. Dottore (ด๊อทเทอร์) นักวิชาการโง่เขลา ชอบยุ่งเรื่องรักๆ ใครๆ ของ  เพื่อนบ้าน </a:t>
            </a:r>
          </a:p>
        </p:txBody>
      </p:sp>
      <p:pic>
        <p:nvPicPr>
          <p:cNvPr id="9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0625" y="2509573"/>
            <a:ext cx="2302750" cy="4213250"/>
          </a:xfrm>
          <a:prstGeom prst="rect">
            <a:avLst/>
          </a:prstGeom>
          <a:ln w="57150">
            <a:solidFill>
              <a:srgbClr val="DDDDDD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กลุ่มคนหนุ่มสาว คู่รัก…"/>
          <p:cNvSpPr txBox="1"/>
          <p:nvPr>
            <p:ph type="body" sz="quarter" idx="4294967295"/>
          </p:nvPr>
        </p:nvSpPr>
        <p:spPr>
          <a:xfrm>
            <a:off x="457200" y="304800"/>
            <a:ext cx="7772400" cy="1295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37006" indent="-437006" defTabSz="850391">
              <a:buSzTx/>
              <a:buFont typeface="Wingdings"/>
              <a:buNone/>
              <a:defRPr b="1" sz="3162" u="sng">
                <a:solidFill>
                  <a:schemeClr val="accent2"/>
                </a:solidFill>
              </a:defRPr>
            </a:pPr>
            <a:r>
              <a:t>กลุ่มคนหนุ่มสาว คู่รัก</a:t>
            </a:r>
            <a:r>
              <a:rPr u="none"/>
              <a:t> </a:t>
            </a:r>
          </a:p>
          <a:p>
            <a:pPr marL="437006" indent="-437006" defTabSz="850391">
              <a:buSzTx/>
              <a:buFont typeface="Wingdings"/>
              <a:buNone/>
              <a:defRPr b="1" sz="3162">
                <a:solidFill>
                  <a:schemeClr val="accent2"/>
                </a:solidFill>
              </a:defRPr>
            </a:pPr>
            <a:r>
              <a:t>3. Capitano (คาพิทาโน)  ทหารขี้ขลาด และขี้โม้ </a:t>
            </a:r>
          </a:p>
        </p:txBody>
      </p:sp>
      <p:pic>
        <p:nvPicPr>
          <p:cNvPr id="10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3710" y="1718376"/>
            <a:ext cx="2562226" cy="4876801"/>
          </a:xfrm>
          <a:prstGeom prst="rect">
            <a:avLst/>
          </a:prstGeom>
          <a:ln w="76200">
            <a:solidFill>
              <a:srgbClr val="DDDDDD"/>
            </a:solidFill>
          </a:ln>
        </p:spPr>
      </p:pic>
      <p:pic>
        <p:nvPicPr>
          <p:cNvPr id="10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9703" y="1756476"/>
            <a:ext cx="3319463" cy="480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กลุ่มคนหนุ่มสาว คู่รัก…"/>
          <p:cNvSpPr txBox="1"/>
          <p:nvPr>
            <p:ph type="body" sz="quarter" idx="4294967295"/>
          </p:nvPr>
        </p:nvSpPr>
        <p:spPr>
          <a:xfrm>
            <a:off x="228600" y="304800"/>
            <a:ext cx="8610600" cy="1295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38328" indent="-338328" defTabSz="658368">
              <a:spcBef>
                <a:spcPts val="500"/>
              </a:spcBef>
              <a:buSzTx/>
              <a:buFont typeface="Wingdings"/>
              <a:buNone/>
              <a:defRPr b="1" sz="2448" u="sng">
                <a:solidFill>
                  <a:schemeClr val="accent2"/>
                </a:solidFill>
              </a:defRPr>
            </a:pPr>
            <a:r>
              <a:t>กลุ่มคนหนุ่มสาว คู่รัก</a:t>
            </a:r>
            <a:r>
              <a:rPr u="none"/>
              <a:t> </a:t>
            </a:r>
          </a:p>
          <a:p>
            <a:pPr marL="338328" indent="-338328" defTabSz="658368">
              <a:spcBef>
                <a:spcPts val="500"/>
              </a:spcBef>
              <a:buSzTx/>
              <a:buFont typeface="Wingdings"/>
              <a:buNone/>
              <a:defRPr b="1" sz="2448">
                <a:solidFill>
                  <a:schemeClr val="accent2"/>
                </a:solidFill>
              </a:defRPr>
            </a:pPr>
            <a:r>
              <a:t>4. Isabella (อิสาเบลล่า)  ลูกสาวของแพนทาโลน หัวแข็ง ฉลาด  เจ้าชู้ </a:t>
            </a:r>
          </a:p>
        </p:txBody>
      </p:sp>
      <p:pic>
        <p:nvPicPr>
          <p:cNvPr id="10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6862" y="1506334"/>
            <a:ext cx="3094076" cy="5093771"/>
          </a:xfrm>
          <a:prstGeom prst="rect">
            <a:avLst/>
          </a:prstGeom>
          <a:ln w="57150">
            <a:solidFill>
              <a:srgbClr val="DDDDDD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กลุ่มทาส ตัวตลก (Zanni)…"/>
          <p:cNvSpPr txBox="1"/>
          <p:nvPr>
            <p:ph type="body" sz="quarter" idx="4294967295"/>
          </p:nvPr>
        </p:nvSpPr>
        <p:spPr>
          <a:xfrm>
            <a:off x="609600" y="685800"/>
            <a:ext cx="7772400" cy="1295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13512" indent="-413512" defTabSz="804672">
              <a:buSzTx/>
              <a:buFont typeface="Wingdings"/>
              <a:buNone/>
              <a:defRPr b="1" sz="2992" u="sng">
                <a:solidFill>
                  <a:schemeClr val="accent2"/>
                </a:solidFill>
              </a:defRPr>
            </a:pPr>
            <a:r>
              <a:t>กลุ่มทาส ตัวตลก (</a:t>
            </a:r>
            <a:r>
              <a:t>Zanni)</a:t>
            </a:r>
            <a:r>
              <a:rPr u="none"/>
              <a:t> </a:t>
            </a:r>
          </a:p>
          <a:p>
            <a:pPr marL="413512" indent="-413512" defTabSz="804672">
              <a:buSzTx/>
              <a:buFont typeface="Wingdings"/>
              <a:buNone/>
              <a:defRPr b="1" sz="2992">
                <a:solidFill>
                  <a:schemeClr val="accent2"/>
                </a:solidFill>
              </a:defRPr>
            </a:pPr>
            <a:r>
              <a:t>5. Arlecchino (อเล็กซิโน)  คนรับใช้  ตลก เปิ่นเทิ่น </a:t>
            </a:r>
          </a:p>
        </p:txBody>
      </p:sp>
      <p:pic>
        <p:nvPicPr>
          <p:cNvPr id="10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" y="2209800"/>
            <a:ext cx="3532188" cy="4419600"/>
          </a:xfrm>
          <a:prstGeom prst="rect">
            <a:avLst/>
          </a:prstGeom>
          <a:ln>
            <a:solidFill>
              <a:srgbClr val="DDDDDD"/>
            </a:solidFill>
            <a:prstDash val="sysDot"/>
          </a:ln>
        </p:spPr>
      </p:pic>
      <p:pic>
        <p:nvPicPr>
          <p:cNvPr id="10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2209800"/>
            <a:ext cx="3992563" cy="4295775"/>
          </a:xfrm>
          <a:prstGeom prst="rect">
            <a:avLst/>
          </a:prstGeom>
          <a:ln>
            <a:solidFill>
              <a:srgbClr val="DDDDDD"/>
            </a:solidFill>
            <a:prstDash val="sysDot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T013265A" descr="T013265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" y="990600"/>
            <a:ext cx="7620000" cy="5121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2200" y="3657600"/>
            <a:ext cx="2638425" cy="2714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18th_century_engraving_of_commedia_dell_arte_actors_on_stage__medium" descr="18th_century_engraving_of_commedia_dell_arte_actors_on_stage__mediu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" y="1295400"/>
            <a:ext cx="5410200" cy="359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0600" y="990600"/>
            <a:ext cx="7391400" cy="5235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ข้อดีของแนวคิดมนุษยนิยม…"/>
          <p:cNvSpPr txBox="1"/>
          <p:nvPr>
            <p:ph type="body" idx="4294967295"/>
          </p:nvPr>
        </p:nvSpPr>
        <p:spPr>
          <a:xfrm>
            <a:off x="1066800" y="685800"/>
            <a:ext cx="7772400" cy="4648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94715" indent="-394715" algn="ctr" defTabSz="768095">
              <a:spcBef>
                <a:spcPts val="800"/>
              </a:spcBef>
              <a:buSzTx/>
              <a:buFont typeface="Wingdings"/>
              <a:buNone/>
              <a:defRPr b="1" sz="3612" u="sng"/>
            </a:pPr>
            <a:r>
              <a:t>ข้อดีของแนวคิดมนุษยนิยม</a:t>
            </a:r>
          </a:p>
          <a:p>
            <a:pPr marL="394715" indent="-394715" algn="ctr" defTabSz="768095">
              <a:spcBef>
                <a:spcPts val="600"/>
              </a:spcBef>
              <a:buSzTx/>
              <a:buFont typeface="Wingdings"/>
              <a:buNone/>
              <a:defRPr b="1" sz="3612"/>
            </a:pPr>
          </a:p>
          <a:p>
            <a:pPr marL="394715" indent="-394715" defTabSz="768095">
              <a:buChar char="□"/>
              <a:defRPr b="1" sz="3275"/>
            </a:pPr>
            <a:r>
              <a:t>มนุษย์เชื่อในความคิดความสามารถของตน</a:t>
            </a:r>
          </a:p>
          <a:p>
            <a:pPr marL="394715" indent="-394715" defTabSz="768095">
              <a:buChar char="□"/>
              <a:defRPr b="1" sz="3275"/>
            </a:pPr>
            <a:r>
              <a:t>เกิดการท่องเที่ยวโลกกว้างหาดินแดนใหม่ (Sir Thomas  More </a:t>
            </a:r>
            <a:r>
              <a:t>(1478 - 1535)</a:t>
            </a:r>
            <a:r>
              <a:t>  เขียน </a:t>
            </a:r>
            <a:r>
              <a:rPr i="1"/>
              <a:t>Utopia</a:t>
            </a:r>
            <a:r>
              <a:t>, โคลัมบัสค้นพบอเมริกา ค.ศ. </a:t>
            </a:r>
            <a:r>
              <a:t>1492)</a:t>
            </a:r>
          </a:p>
          <a:p>
            <a:pPr marL="394715" indent="-394715" defTabSz="768095">
              <a:buChar char="□"/>
              <a:defRPr b="1" sz="3275"/>
            </a:pPr>
            <a:r>
              <a:t>มีความรุ่งเรืองทางดนตรี / ศิลปะ วรรณกรรม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533400"/>
            <a:ext cx="8582025" cy="5792788"/>
          </a:xfrm>
          <a:prstGeom prst="rect">
            <a:avLst/>
          </a:prstGeom>
          <a:ln w="76200">
            <a:solidFill>
              <a:srgbClr val="DDDDDD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304800"/>
            <a:ext cx="8458200" cy="6235700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ลักษณะและขนบของ Commedia Dell’ Arte…"/>
          <p:cNvSpPr txBox="1"/>
          <p:nvPr>
            <p:ph type="body" idx="4294967295"/>
          </p:nvPr>
        </p:nvSpPr>
        <p:spPr>
          <a:xfrm>
            <a:off x="516177" y="813667"/>
            <a:ext cx="7772401" cy="5943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66521" indent="-366521" algn="ctr" defTabSz="713231">
              <a:spcBef>
                <a:spcPts val="800"/>
              </a:spcBef>
              <a:buSzTx/>
              <a:buFont typeface="Wingdings"/>
              <a:buNone/>
              <a:defRPr b="1" sz="3432" u="sng"/>
            </a:pPr>
            <a:r>
              <a:t>ลักษณะและขนบของ</a:t>
            </a:r>
            <a:r>
              <a:t> Commedia Dell’ Arte</a:t>
            </a:r>
          </a:p>
          <a:p>
            <a:pPr marL="366521" indent="-366521" defTabSz="713231">
              <a:spcBef>
                <a:spcPts val="500"/>
              </a:spcBef>
              <a:buSzTx/>
              <a:buFont typeface="Wingdings"/>
              <a:buNone/>
              <a:defRPr b="1" sz="1403"/>
            </a:pPr>
          </a:p>
          <a:p>
            <a:pPr marL="366521" indent="-366521" defTabSz="713231">
              <a:spcBef>
                <a:spcPts val="600"/>
              </a:spcBef>
              <a:buSzTx/>
              <a:buFont typeface="Wingdings"/>
              <a:buNone/>
              <a:defRPr b="1" sz="2651"/>
            </a:pPr>
            <a:r>
              <a:t>  </a:t>
            </a:r>
            <a:r>
              <a:rPr sz="2340"/>
              <a:t>4. นักแสดงนิยมใช้ท่าตลกมาตรฐานซ้ำๆ เป็นของตัวเอง  เช่น คาพิทาโน จะห้อยดาบตลอดเวลา  (สัญญลักษณ์ของเพศชาย)  หรือมีบทพูดประจำก่อนเข้า -  ออก เวที    มุขตลกซ้ำเดิม</a:t>
            </a:r>
          </a:p>
          <a:p>
            <a:pPr marL="366521" indent="-366521" defTabSz="713231">
              <a:spcBef>
                <a:spcPts val="500"/>
              </a:spcBef>
              <a:buSzTx/>
              <a:buFont typeface="Wingdings"/>
              <a:buNone/>
              <a:defRPr b="1" sz="2340"/>
            </a:pPr>
            <a:r>
              <a:t>  </a:t>
            </a:r>
            <a:r>
              <a:t>6.  </a:t>
            </a:r>
            <a:r>
              <a:t>เครื่องแต่งกายจะจัดหาให้เหมาะสมกับ </a:t>
            </a:r>
            <a:r>
              <a:t>character </a:t>
            </a:r>
            <a:r>
              <a:t>เป็นแบบง่ายๆ และใส่ชุดเดิมตลอด เช่น อเล็กซิโนใส่ผ้าลายปะ</a:t>
            </a:r>
          </a:p>
          <a:p>
            <a:pPr marL="366521" indent="-366521" defTabSz="713231">
              <a:spcBef>
                <a:spcPts val="500"/>
              </a:spcBef>
              <a:buSzTx/>
              <a:buFont typeface="Wingdings"/>
              <a:buNone/>
              <a:defRPr b="1" sz="2340"/>
            </a:pPr>
            <a:r>
              <a:t>  </a:t>
            </a:r>
            <a:r>
              <a:t>7. </a:t>
            </a:r>
            <a:r>
              <a:t>มีหน้ากากทั้งเต็มหน้า และครึ่งหน้า ทุกตัวต้องสวม ยกเว้นหนุ่มสาว</a:t>
            </a:r>
          </a:p>
          <a:p>
            <a:pPr marL="366521" indent="-366521" defTabSz="713231">
              <a:spcBef>
                <a:spcPts val="500"/>
              </a:spcBef>
              <a:buSzTx/>
              <a:buFont typeface="Wingdings"/>
              <a:buNone/>
              <a:defRPr b="1" sz="2340"/>
            </a:pPr>
            <a:r>
              <a:t>  </a:t>
            </a:r>
            <a:r>
              <a:t>8. </a:t>
            </a:r>
            <a:r>
              <a:t> มีอุปกรณ์ประกอบ เช่น ดาบ ของอเล็กซีโน เรียก </a:t>
            </a:r>
            <a:r>
              <a:t>slapstick </a:t>
            </a:r>
          </a:p>
          <a:p>
            <a:pPr marL="366521" indent="-366521" defTabSz="713231">
              <a:spcBef>
                <a:spcPts val="500"/>
              </a:spcBef>
              <a:buSzTx/>
              <a:buFont typeface="Wingdings"/>
              <a:buNone/>
              <a:defRPr b="1" sz="2340"/>
            </a:pPr>
            <a:r>
              <a:t>  9.  ละคร คอเมเดีย นับเป็นสัญลักษณ์ของประเทศอิตาลี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โรงละครเวทีสมัยฟื้นฟูฯ ของอิตาลี…"/>
          <p:cNvSpPr txBox="1"/>
          <p:nvPr>
            <p:ph type="body" idx="4294967295"/>
          </p:nvPr>
        </p:nvSpPr>
        <p:spPr>
          <a:xfrm>
            <a:off x="609600" y="533400"/>
            <a:ext cx="7772400" cy="51816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71221" indent="-371221" defTabSz="722376">
              <a:spcBef>
                <a:spcPts val="800"/>
              </a:spcBef>
              <a:buSzTx/>
              <a:buFont typeface="Wingdings"/>
              <a:buNone/>
              <a:defRPr b="1" sz="3476" u="sng"/>
            </a:pPr>
            <a:r>
              <a:t>โรงละครเวทีสมัยฟื้นฟูฯ ของอิตาลี</a:t>
            </a:r>
          </a:p>
          <a:p>
            <a:pPr marL="371221" indent="-371221" defTabSz="722376">
              <a:spcBef>
                <a:spcPts val="500"/>
              </a:spcBef>
              <a:buSzTx/>
              <a:buFont typeface="Wingdings"/>
              <a:buNone/>
              <a:defRPr b="1" sz="3476"/>
            </a:pPr>
          </a:p>
          <a:p>
            <a:pPr marL="371221" indent="-371221" defTabSz="722376">
              <a:spcBef>
                <a:spcPts val="600"/>
              </a:spcBef>
              <a:buChar char="□"/>
              <a:defRPr b="1" sz="2686"/>
            </a:pPr>
            <a:r>
              <a:t> พัฒนาจากแบบของโรมัน (มีอัฒจันทร์)</a:t>
            </a:r>
          </a:p>
          <a:p>
            <a:pPr marL="371221" indent="-371221" defTabSz="722376">
              <a:spcBef>
                <a:spcPts val="600"/>
              </a:spcBef>
              <a:buChar char="□"/>
              <a:defRPr b="1" sz="2686"/>
            </a:pPr>
            <a:r>
              <a:t>โรงละคร </a:t>
            </a:r>
            <a:r>
              <a:t>opera </a:t>
            </a:r>
            <a:r>
              <a:t>เป็นลักษณะเด่นของอิตาลี  </a:t>
            </a:r>
            <a:r>
              <a:t>(U shape) </a:t>
            </a:r>
          </a:p>
          <a:p>
            <a:pPr marL="371221" indent="-371221" defTabSz="722376">
              <a:spcBef>
                <a:spcPts val="600"/>
              </a:spcBef>
              <a:buChar char="□"/>
              <a:defRPr b="1" sz="2686"/>
            </a:pPr>
            <a:r>
              <a:t>ที่นั่ง  -  ชั้น </a:t>
            </a:r>
            <a:r>
              <a:t>boxes</a:t>
            </a:r>
            <a:r>
              <a:t> (ชั้น </a:t>
            </a:r>
            <a:r>
              <a:t>2 3 4) </a:t>
            </a:r>
            <a:r>
              <a:t>ราคาแพง เป็นสัดส่วน</a:t>
            </a:r>
          </a:p>
          <a:p>
            <a:pPr lvl="1" marL="344884" indent="27590" defTabSz="722376">
              <a:spcBef>
                <a:spcPts val="0"/>
              </a:spcBef>
              <a:buSzTx/>
              <a:buFont typeface="Wingdings"/>
              <a:buNone/>
              <a:defRPr b="1" sz="2765"/>
            </a:pPr>
            <a:r>
              <a:t>         -  ชั้นบนสุดเป็นระเบียงยาว ไม่แบ่งห้อง  ราตาต่ำสุด</a:t>
            </a:r>
          </a:p>
          <a:p>
            <a:pPr lvl="1" marL="344884" indent="27590" defTabSz="722376">
              <a:spcBef>
                <a:spcPts val="0"/>
              </a:spcBef>
              <a:buSzTx/>
              <a:buFont typeface="Wingdings"/>
              <a:buNone/>
              <a:defRPr b="1" sz="2765"/>
            </a:pPr>
            <a:r>
              <a:t>         -</a:t>
            </a:r>
            <a:r>
              <a:t>  </a:t>
            </a:r>
            <a:r>
              <a:t>ที่โล่งชั้นล่างสุดราคาตรงกลาง  หรือสำหรับเดิน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โรงละครเวทีสมัยฟื้นฟูฯ ของอิตาลี…"/>
          <p:cNvSpPr txBox="1"/>
          <p:nvPr>
            <p:ph type="body" idx="4294967295"/>
          </p:nvPr>
        </p:nvSpPr>
        <p:spPr>
          <a:xfrm>
            <a:off x="1066800" y="685800"/>
            <a:ext cx="7772400" cy="5867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99415" indent="-399415" algn="ctr" defTabSz="777240">
              <a:spcBef>
                <a:spcPts val="800"/>
              </a:spcBef>
              <a:buSzTx/>
              <a:buFont typeface="Wingdings"/>
              <a:buNone/>
              <a:defRPr b="1" sz="3740" u="sng"/>
            </a:pPr>
            <a:r>
              <a:t>โรงละครเวทีสมัยฟื้นฟูฯ ของอิตาลี</a:t>
            </a:r>
          </a:p>
          <a:p>
            <a:pPr marL="399415" indent="-399415" defTabSz="777240">
              <a:spcBef>
                <a:spcPts val="600"/>
              </a:spcBef>
              <a:buSzTx/>
              <a:buFont typeface="Wingdings"/>
              <a:buNone/>
              <a:defRPr b="1" sz="2040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99415" indent="-399415" defTabSz="777240">
              <a:spcBef>
                <a:spcPts val="600"/>
              </a:spcBef>
              <a:buChar char="□"/>
              <a:defRPr b="1" sz="2890"/>
            </a:pPr>
            <a:r>
              <a:t> ฉาก ใต้พื้นมีการซ่อนกลไก</a:t>
            </a:r>
          </a:p>
          <a:p>
            <a:pPr marL="399415" indent="-399415" defTabSz="777240">
              <a:spcBef>
                <a:spcPts val="600"/>
              </a:spcBef>
              <a:buChar char="□"/>
              <a:defRPr b="1" sz="2890"/>
            </a:pPr>
            <a:r>
              <a:t>เน้นเทคนิคเช่นการสร้างฉากบนแท่งปริซึม หมุนได้</a:t>
            </a:r>
          </a:p>
          <a:p>
            <a:pPr marL="399415" indent="-399415" defTabSz="777240">
              <a:spcBef>
                <a:spcPts val="600"/>
              </a:spcBef>
              <a:buChar char="□"/>
              <a:defRPr b="1" sz="2890"/>
            </a:pPr>
            <a:r>
              <a:t>ชอบเปลี่ยนฉากเร็วโดยไม่ปิดม่าน (ใช้ไฟควบคุม)</a:t>
            </a:r>
          </a:p>
          <a:p>
            <a:pPr marL="399415" indent="-399415" defTabSz="777240">
              <a:spcBef>
                <a:spcPts val="600"/>
              </a:spcBef>
              <a:buChar char="□"/>
              <a:defRPr b="1" sz="2890"/>
            </a:pPr>
            <a:r>
              <a:t>เริ่มมีการให้คนดูอยู่ในที่มืด  และใช้ไฟบนเวที</a:t>
            </a:r>
          </a:p>
          <a:p>
            <a:pPr marL="399415" indent="-399415" defTabSz="777240">
              <a:spcBef>
                <a:spcPts val="600"/>
              </a:spcBef>
              <a:buChar char="□"/>
              <a:defRPr b="1" sz="2890"/>
            </a:pPr>
            <a:r>
              <a:t>มีการควบคุมการปิด เปิด ของไฟ รวมทั้งสีของแสง</a:t>
            </a:r>
          </a:p>
          <a:p>
            <a:pPr marL="399415" indent="-399415" defTabSz="777240">
              <a:spcBef>
                <a:spcPts val="600"/>
              </a:spcBef>
              <a:buChar char="□"/>
              <a:defRPr b="1" sz="2890"/>
            </a:pPr>
            <a:r>
              <a:t>มีการใช้เทคนิคเสียงประกอบ ฟ้าร้อง ลมฝน เป็นต้น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โรงละครเวทีสมัยฟื้นฟูฯ ของอิตาลี…"/>
          <p:cNvSpPr txBox="1"/>
          <p:nvPr>
            <p:ph type="body" idx="4294967295"/>
          </p:nvPr>
        </p:nvSpPr>
        <p:spPr>
          <a:xfrm>
            <a:off x="762000" y="838200"/>
            <a:ext cx="7772400" cy="51816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90016" indent="-390016" algn="ctr" defTabSz="758951">
              <a:spcBef>
                <a:spcPts val="900"/>
              </a:spcBef>
              <a:buSzTx/>
              <a:buFont typeface="Wingdings"/>
              <a:buNone/>
              <a:defRPr b="1" sz="3984" u="sng"/>
            </a:pPr>
            <a:r>
              <a:t>โรงละครเวทีสมัยฟื้นฟูฯ ของอิตาลี</a:t>
            </a:r>
          </a:p>
          <a:p>
            <a:pPr marL="390016" indent="-390016" defTabSz="758951">
              <a:spcBef>
                <a:spcPts val="500"/>
              </a:spcBef>
              <a:buSzTx/>
              <a:buFont typeface="Wingdings"/>
              <a:buNone/>
              <a:defRPr b="1" sz="1660"/>
            </a:pPr>
          </a:p>
          <a:p>
            <a:pPr marL="390016" indent="-390016" defTabSz="758951">
              <a:spcBef>
                <a:spcPts val="600"/>
              </a:spcBef>
              <a:buChar char="□"/>
              <a:defRPr b="1" sz="2822"/>
            </a:pPr>
            <a:r>
              <a:t>เริ่มแรก มีเสา </a:t>
            </a:r>
            <a:r>
              <a:t>4</a:t>
            </a:r>
            <a:r>
              <a:t> เสา แล้วมีม่านรูด เปิดปิด (มีเค้าโครงคล้ายของโรมัน)</a:t>
            </a:r>
          </a:p>
          <a:p>
            <a:pPr marL="390016" indent="-390016" defTabSz="758951">
              <a:spcBef>
                <a:spcPts val="600"/>
              </a:spcBef>
              <a:buChar char="□"/>
              <a:defRPr b="1" sz="2822"/>
            </a:pPr>
            <a:r>
              <a:t>เริ่มมีการใช้หลัก </a:t>
            </a:r>
            <a:r>
              <a:t>perspective</a:t>
            </a:r>
            <a:r>
              <a:t> ลวงตาคน เหมือนมีเวทย์มนต์</a:t>
            </a:r>
          </a:p>
          <a:p>
            <a:pPr marL="390016" indent="-390016" defTabSz="758951">
              <a:spcBef>
                <a:spcPts val="600"/>
              </a:spcBef>
              <a:buChar char="□"/>
              <a:defRPr b="1" sz="2822"/>
            </a:pPr>
            <a:r>
              <a:t>ในศตวรรษที่ </a:t>
            </a:r>
            <a:r>
              <a:t>16 </a:t>
            </a:r>
            <a:r>
              <a:t>มีการเผยแพร่หนังสือเกี่ยวกับการจัดเวทีเล่มแรกของยุคนี้ เขียนโดย </a:t>
            </a:r>
            <a:r>
              <a:t>Sebatino Serlio</a:t>
            </a:r>
            <a:r>
              <a:t> โดยดัดแปลงจากหนังสือของ </a:t>
            </a:r>
            <a:r>
              <a:t>Vitruvius </a:t>
            </a:r>
            <a:r>
              <a:t>ว่า...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ebatino Serlio ระบุในหนังสือว่า…"/>
          <p:cNvSpPr txBox="1"/>
          <p:nvPr>
            <p:ph type="body" idx="4294967295"/>
          </p:nvPr>
        </p:nvSpPr>
        <p:spPr>
          <a:xfrm>
            <a:off x="824853" y="554498"/>
            <a:ext cx="7772401" cy="5943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13512" indent="-413512" algn="ctr" defTabSz="804672">
              <a:buSzTx/>
              <a:buFont typeface="Wingdings"/>
              <a:buNone/>
              <a:defRPr b="1" i="1" sz="2992">
                <a:latin typeface="Verdana"/>
                <a:ea typeface="Verdana"/>
                <a:cs typeface="Verdana"/>
                <a:sym typeface="Verdana"/>
              </a:defRPr>
            </a:pPr>
            <a:r>
              <a:t>Sebatino Serlio ระบุในหนังสือว่า</a:t>
            </a:r>
          </a:p>
          <a:p>
            <a:pPr marL="413512" indent="-413512" algn="ctr" defTabSz="804672">
              <a:spcBef>
                <a:spcPts val="600"/>
              </a:spcBef>
              <a:buSzTx/>
              <a:buFont typeface="Wingdings"/>
              <a:buNone/>
              <a:defRPr b="1" sz="2640"/>
            </a:pPr>
          </a:p>
          <a:p>
            <a:pPr marL="413512" indent="-413512" defTabSz="804672">
              <a:spcBef>
                <a:spcPts val="600"/>
              </a:spcBef>
              <a:buChar char="□"/>
              <a:defRPr b="1" sz="2816"/>
            </a:pPr>
            <a:r>
              <a:t>โรงละครต้องอยู่ในห้องโถง</a:t>
            </a:r>
          </a:p>
          <a:p>
            <a:pPr marL="413512" indent="-413512" defTabSz="804672">
              <a:spcBef>
                <a:spcPts val="600"/>
              </a:spcBef>
              <a:buChar char="□"/>
              <a:defRPr b="1" sz="2816"/>
            </a:pPr>
            <a:r>
              <a:t>ด้านหนึ่งเป็นอัฒจันทร์  อีกด้านหนึ่งเป็นยกพื้นเวที</a:t>
            </a:r>
          </a:p>
          <a:p>
            <a:pPr marL="413512" indent="-413512" defTabSz="804672">
              <a:spcBef>
                <a:spcPts val="600"/>
              </a:spcBef>
              <a:buChar char="□"/>
              <a:defRPr b="1" sz="2816"/>
            </a:pPr>
            <a:r>
              <a:t>ทิ้งที่ว่างตรงกลางเป็น</a:t>
            </a:r>
            <a:r>
              <a:t> Orchestra</a:t>
            </a:r>
          </a:p>
          <a:p>
            <a:pPr marL="413512" indent="-413512" defTabSz="804672">
              <a:spcBef>
                <a:spcPts val="600"/>
              </a:spcBef>
              <a:buChar char="□"/>
              <a:defRPr b="1" sz="2816"/>
            </a:pPr>
            <a:r>
              <a:t>เวทีแบ่งเป็น </a:t>
            </a:r>
            <a:r>
              <a:t>2</a:t>
            </a:r>
            <a:r>
              <a:t> ส่วน </a:t>
            </a:r>
          </a:p>
          <a:p>
            <a:pPr lvl="1" marL="799083" indent="-384175" defTabSz="804672">
              <a:spcBef>
                <a:spcPts val="0"/>
              </a:spcBef>
              <a:defRPr b="1" sz="2816"/>
            </a:pPr>
            <a:r>
              <a:t>ส่วนหน้าเป็นที่ราบสำหรับแสดง</a:t>
            </a:r>
          </a:p>
          <a:p>
            <a:pPr lvl="1" marL="799083" indent="-384175" defTabSz="804672">
              <a:spcBef>
                <a:spcPts val="0"/>
              </a:spcBef>
              <a:defRPr b="1" sz="2816"/>
            </a:pPr>
            <a:r>
              <a:t>ส่วนหลังยกพื้นลาดจนถึงตั้งฉาก</a:t>
            </a:r>
          </a:p>
          <a:p>
            <a:pPr lvl="1" marL="799083" indent="-384175" defTabSz="804672">
              <a:spcBef>
                <a:spcPts val="0"/>
              </a:spcBef>
              <a:defRPr b="1" sz="2816"/>
            </a:pPr>
            <a:r>
              <a:t>พื้นเวทีวาดเป็นรูปตารางสี่เหลี่ยม</a:t>
            </a:r>
          </a:p>
          <a:p>
            <a:pPr marL="413512" indent="-413512" defTabSz="804672">
              <a:spcBef>
                <a:spcPts val="600"/>
              </a:spcBef>
              <a:buChar char="□"/>
              <a:defRPr b="1" sz="2816"/>
            </a:pPr>
            <a:r>
              <a:t>ฉากทำด้วยผ้าใบขึงบนกรอบไม้ วางเรียงอยู่ </a:t>
            </a:r>
            <a:r>
              <a:t>2 </a:t>
            </a:r>
            <a:r>
              <a:t>ข้างของเวที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โรงละครในอิตาลีสมัยฟื้นฟู…"/>
          <p:cNvSpPr txBox="1"/>
          <p:nvPr>
            <p:ph type="body" idx="4294967295"/>
          </p:nvPr>
        </p:nvSpPr>
        <p:spPr>
          <a:xfrm>
            <a:off x="685800" y="685800"/>
            <a:ext cx="7772400" cy="5791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75920" indent="-375920" algn="ctr" defTabSz="731520">
              <a:spcBef>
                <a:spcPts val="900"/>
              </a:spcBef>
              <a:buSzTx/>
              <a:buFont typeface="Wingdings"/>
              <a:buNone/>
              <a:defRPr b="1" sz="3840" u="sng"/>
            </a:pPr>
            <a:r>
              <a:t>โรงละครในอิตาลีสมัยฟื้นฟู</a:t>
            </a:r>
          </a:p>
          <a:p>
            <a:pPr marL="375920" indent="-375920" algn="ctr" defTabSz="731520">
              <a:spcBef>
                <a:spcPts val="500"/>
              </a:spcBef>
              <a:buSzTx/>
              <a:buFont typeface="Wingdings"/>
              <a:buNone/>
              <a:defRPr b="1" sz="1920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75920" indent="-375920" defTabSz="731520">
              <a:spcBef>
                <a:spcPts val="600"/>
              </a:spcBef>
              <a:buSzTx/>
              <a:buFont typeface="Wingdings"/>
              <a:buNone/>
              <a:defRPr b="1" sz="2720">
                <a:latin typeface="Verdana"/>
                <a:ea typeface="Verdana"/>
                <a:cs typeface="Verdana"/>
                <a:sym typeface="Verdana"/>
              </a:defRPr>
            </a:pPr>
            <a:r>
              <a:t>  </a:t>
            </a:r>
            <a:r>
              <a:rPr sz="2400" u="sng">
                <a:latin typeface="+mj-lt"/>
                <a:ea typeface="+mj-ea"/>
                <a:cs typeface="+mj-cs"/>
                <a:sym typeface="Angsana New"/>
              </a:rPr>
              <a:t>1. โรงละคร โอลิมปิโค (Teatro Olimpico) </a:t>
            </a:r>
            <a:endParaRPr u="sng">
              <a:latin typeface="+mj-lt"/>
              <a:ea typeface="+mj-ea"/>
              <a:cs typeface="+mj-cs"/>
              <a:sym typeface="Angsana New"/>
            </a:endParaRPr>
          </a:p>
          <a:p>
            <a:pPr marL="375920" indent="-375920" defTabSz="731520">
              <a:spcBef>
                <a:spcPts val="500"/>
              </a:spcBef>
              <a:buChar char="□"/>
              <a:defRPr b="1" sz="2400"/>
            </a:pPr>
            <a:r>
              <a:t>เป็นโรงละครถาวรที่เก่าแก่ที่สุดที่สร้างในยุคฟื้นฟูและยังคงเหลืออยู่</a:t>
            </a:r>
          </a:p>
          <a:p>
            <a:pPr marL="375920" indent="-375920" defTabSz="731520">
              <a:spcBef>
                <a:spcPts val="500"/>
              </a:spcBef>
              <a:buChar char="□"/>
              <a:defRPr b="1" sz="2400"/>
            </a:pPr>
            <a:r>
              <a:t>อยู่ที่เมืองวินเซนซา  </a:t>
            </a:r>
            <a:r>
              <a:t>(Vicenza)</a:t>
            </a:r>
          </a:p>
          <a:p>
            <a:pPr marL="375920" indent="-375920" defTabSz="731520">
              <a:spcBef>
                <a:spcPts val="500"/>
              </a:spcBef>
              <a:buChar char="□"/>
              <a:defRPr b="1" sz="2400"/>
            </a:pPr>
            <a:r>
              <a:t>แต่มีปัญหาที่สร้างฉากอย่างถาวร (เป็นถนน 7 สาย) ยืดหยุ่นไม่ได้</a:t>
            </a:r>
          </a:p>
          <a:p>
            <a:pPr marL="375920" indent="-375920" defTabSz="731520">
              <a:spcBef>
                <a:spcPts val="500"/>
              </a:spcBef>
              <a:buSzTx/>
              <a:buFont typeface="Wingdings"/>
              <a:buNone/>
              <a:defRPr b="1" sz="2400"/>
            </a:pPr>
            <a:r>
              <a:t>    </a:t>
            </a:r>
            <a:r>
              <a:rPr u="sng"/>
              <a:t>2.  </a:t>
            </a:r>
            <a:r>
              <a:rPr u="sng"/>
              <a:t>โรงละครฟานิเซ (</a:t>
            </a:r>
            <a:r>
              <a:rPr u="sng"/>
              <a:t>Teatro Farnese)</a:t>
            </a:r>
          </a:p>
          <a:p>
            <a:pPr marL="375920" indent="-375920" defTabSz="731520">
              <a:spcBef>
                <a:spcPts val="500"/>
              </a:spcBef>
              <a:buChar char="□"/>
              <a:defRPr b="1" sz="2400"/>
            </a:pPr>
            <a:r>
              <a:t>เป็นโรงละครมาตรฐานแห่งแรก</a:t>
            </a:r>
          </a:p>
          <a:p>
            <a:pPr marL="375920" indent="-375920" defTabSz="731520">
              <a:spcBef>
                <a:spcPts val="500"/>
              </a:spcBef>
              <a:buChar char="□"/>
              <a:defRPr b="1" sz="2400"/>
            </a:pPr>
            <a:r>
              <a:t>มีกรอบ </a:t>
            </a:r>
            <a:r>
              <a:t>Proscenium Arch </a:t>
            </a:r>
            <a:r>
              <a:t>เพื่อ วางกรอบสายตา, ซ่อนกลไก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โรงละครเตรอาโต โอลิมปิโค (Teatro Olimpico)"/>
          <p:cNvSpPr txBox="1"/>
          <p:nvPr>
            <p:ph type="body" sz="quarter" idx="4294967295"/>
          </p:nvPr>
        </p:nvSpPr>
        <p:spPr>
          <a:xfrm>
            <a:off x="609600" y="685800"/>
            <a:ext cx="7772400" cy="838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71221" indent="-371221" algn="ctr" defTabSz="722376">
              <a:buSzTx/>
              <a:buFont typeface="Wingdings"/>
              <a:buNone/>
              <a:defRPr b="1" sz="3081" u="sng">
                <a:solidFill>
                  <a:schemeClr val="accent2"/>
                </a:solidFill>
              </a:defRPr>
            </a:pPr>
            <a:r>
              <a:t>โรงละครเตรอาโต โอลิมปิโค </a:t>
            </a:r>
            <a:r>
              <a:t>(Teatro Olimpico)</a:t>
            </a:r>
          </a:p>
        </p:txBody>
      </p:sp>
      <p:pic>
        <p:nvPicPr>
          <p:cNvPr id="13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1200" y="1600200"/>
            <a:ext cx="5105400" cy="4933950"/>
          </a:xfrm>
          <a:prstGeom prst="rect">
            <a:avLst/>
          </a:prstGeom>
          <a:ln w="57150" cap="sq"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โรงละครเตรอาโต ฟานิเซ (Teatro Farnese)"/>
          <p:cNvSpPr txBox="1"/>
          <p:nvPr>
            <p:ph type="body" sz="quarter" idx="4294967295"/>
          </p:nvPr>
        </p:nvSpPr>
        <p:spPr>
          <a:xfrm>
            <a:off x="609600" y="304800"/>
            <a:ext cx="7772400" cy="838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13512" indent="-413512" algn="ctr" defTabSz="804672">
              <a:spcBef>
                <a:spcPts val="800"/>
              </a:spcBef>
              <a:buSzTx/>
              <a:buFont typeface="Wingdings"/>
              <a:buNone/>
              <a:defRPr b="1" sz="3432" u="sng">
                <a:solidFill>
                  <a:schemeClr val="accent2"/>
                </a:solidFill>
              </a:defRPr>
            </a:pPr>
            <a:r>
              <a:t>โรงละครเตรอาโต ฟานิเซ </a:t>
            </a:r>
            <a:r>
              <a:t>(Teatro Farnese)</a:t>
            </a:r>
          </a:p>
        </p:txBody>
      </p:sp>
      <p:pic>
        <p:nvPicPr>
          <p:cNvPr id="13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1200" y="1143000"/>
            <a:ext cx="5237163" cy="5334000"/>
          </a:xfrm>
          <a:prstGeom prst="rect">
            <a:avLst/>
          </a:prstGeom>
          <a:ln w="57150" cap="sq">
            <a:solidFill>
              <a:srgbClr val="DDDDDD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ข้อเสียของแนวคิดมนุษยนิยม…"/>
          <p:cNvSpPr txBox="1"/>
          <p:nvPr>
            <p:ph type="body" sz="half" idx="4294967295"/>
          </p:nvPr>
        </p:nvSpPr>
        <p:spPr>
          <a:xfrm>
            <a:off x="1143000" y="685800"/>
            <a:ext cx="7772400" cy="21336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28929" indent="-328929" algn="ctr" defTabSz="640079">
              <a:buSzTx/>
              <a:buFont typeface="Wingdings"/>
              <a:buNone/>
              <a:defRPr b="1" sz="3010" u="sng"/>
            </a:pPr>
            <a:r>
              <a:t>ข้อเสียของแนวคิดมนุษยนิยม</a:t>
            </a:r>
          </a:p>
          <a:p>
            <a:pPr marL="328929" indent="-328929" algn="ctr" defTabSz="640079">
              <a:spcBef>
                <a:spcPts val="500"/>
              </a:spcBef>
              <a:buSzTx/>
              <a:buFont typeface="Wingdings"/>
              <a:buNone/>
              <a:defRPr b="1" sz="3010"/>
            </a:pPr>
          </a:p>
          <a:p>
            <a:pPr marL="328929" indent="-328929" defTabSz="640079">
              <a:spcBef>
                <a:spcPts val="500"/>
              </a:spcBef>
              <a:buChar char="□"/>
              <a:defRPr b="1" sz="2380"/>
            </a:pPr>
            <a:r>
              <a:t>คนไม่เชื่อเรื่องบาปบุญคุณโทษ  ไม่กลัวโทษทัณฑ์ </a:t>
            </a:r>
          </a:p>
          <a:p>
            <a:pPr marL="328929" indent="-328929" defTabSz="640079">
              <a:spcBef>
                <a:spcPts val="500"/>
              </a:spcBef>
              <a:buChar char="□"/>
              <a:defRPr b="1" sz="2380"/>
            </a:pPr>
            <a:r>
              <a:t>คนมักทำตามใจปรารถนา  เกิดการฉ้อฉลมากมาย</a:t>
            </a:r>
          </a:p>
        </p:txBody>
      </p:sp>
      <p:sp>
        <p:nvSpPr>
          <p:cNvPr id="50" name="การเจริญในยุคนี้เริ่มจาก…"/>
          <p:cNvSpPr txBox="1"/>
          <p:nvPr/>
        </p:nvSpPr>
        <p:spPr>
          <a:xfrm>
            <a:off x="1417319" y="3962400"/>
            <a:ext cx="7680961" cy="258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b="1" sz="3600" u="sng"/>
            </a:pPr>
            <a:r>
              <a:t>การเจริญในยุคนี้เริ่มจาก</a:t>
            </a:r>
          </a:p>
          <a:p>
            <a:pPr defTabSz="457200">
              <a:defRPr b="1" sz="3600"/>
            </a:pPr>
            <a:r>
              <a:t>อิตาลี่          ฝรั่งเศส          เยรมัน         สเปน          อังกฤษ</a:t>
            </a:r>
          </a:p>
          <a:p>
            <a:pPr defTabSz="457200">
              <a:defRPr b="1" sz="3600"/>
            </a:pPr>
            <a:r>
              <a:t>(ตามสภาพภูมิประเทศใกล้ ไกล)</a:t>
            </a:r>
          </a:p>
        </p:txBody>
      </p:sp>
      <p:grpSp>
        <p:nvGrpSpPr>
          <p:cNvPr id="55" name="Group"/>
          <p:cNvGrpSpPr/>
          <p:nvPr/>
        </p:nvGrpSpPr>
        <p:grpSpPr>
          <a:xfrm>
            <a:off x="2209800" y="4800600"/>
            <a:ext cx="5257800" cy="0"/>
            <a:chOff x="0" y="0"/>
            <a:chExt cx="5257800" cy="0"/>
          </a:xfrm>
        </p:grpSpPr>
        <p:sp>
          <p:nvSpPr>
            <p:cNvPr id="51" name="Line"/>
            <p:cNvSpPr/>
            <p:nvPr/>
          </p:nvSpPr>
          <p:spPr>
            <a:xfrm>
              <a:off x="0" y="0"/>
              <a:ext cx="533400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2" name="Line"/>
            <p:cNvSpPr/>
            <p:nvPr/>
          </p:nvSpPr>
          <p:spPr>
            <a:xfrm>
              <a:off x="1752600" y="0"/>
              <a:ext cx="533400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3" name="Line"/>
            <p:cNvSpPr/>
            <p:nvPr/>
          </p:nvSpPr>
          <p:spPr>
            <a:xfrm>
              <a:off x="3276600" y="0"/>
              <a:ext cx="533400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4" name="Line"/>
            <p:cNvSpPr/>
            <p:nvPr/>
          </p:nvSpPr>
          <p:spPr>
            <a:xfrm>
              <a:off x="4724400" y="0"/>
              <a:ext cx="533400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โรงละครในอิตาลีสมัยฟื้นฟู…"/>
          <p:cNvSpPr txBox="1"/>
          <p:nvPr>
            <p:ph type="body" idx="4294967295"/>
          </p:nvPr>
        </p:nvSpPr>
        <p:spPr>
          <a:xfrm>
            <a:off x="685800" y="685800"/>
            <a:ext cx="7772400" cy="5791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85318" indent="-385318" algn="ctr" defTabSz="749808">
              <a:spcBef>
                <a:spcPts val="900"/>
              </a:spcBef>
              <a:buSzTx/>
              <a:buFont typeface="Wingdings"/>
              <a:buNone/>
              <a:defRPr b="1" sz="3936" u="sng"/>
            </a:pPr>
            <a:r>
              <a:t>โรงละครในอิตาลีสมัยฟื้นฟู</a:t>
            </a:r>
          </a:p>
          <a:p>
            <a:pPr marL="385318" indent="-385318" defTabSz="749808">
              <a:spcBef>
                <a:spcPts val="500"/>
              </a:spcBef>
              <a:buSzTx/>
              <a:buFont typeface="Wingdings"/>
              <a:buNone/>
              <a:defRPr b="1" sz="656" u="sng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85318" indent="-385318" defTabSz="749808">
              <a:spcBef>
                <a:spcPts val="600"/>
              </a:spcBef>
              <a:buSzTx/>
              <a:buFont typeface="Wingdings"/>
              <a:buNone/>
              <a:defRPr b="1" sz="2788" u="sng"/>
            </a:pPr>
            <a:r>
              <a:t>ที่นั่งชมละคร</a:t>
            </a:r>
            <a:r>
              <a:rPr sz="2460"/>
              <a:t> </a:t>
            </a:r>
          </a:p>
          <a:p>
            <a:pPr marL="385318" indent="-385318" defTabSz="749808">
              <a:spcBef>
                <a:spcPts val="500"/>
              </a:spcBef>
              <a:buChar char="□"/>
              <a:defRPr b="1" sz="2460"/>
            </a:pPr>
            <a:r>
              <a:t>Pit</a:t>
            </a:r>
          </a:p>
          <a:p>
            <a:pPr marL="385318" indent="-385318" defTabSz="749808">
              <a:spcBef>
                <a:spcPts val="500"/>
              </a:spcBef>
              <a:buChar char="□"/>
              <a:defRPr b="1" sz="2460"/>
            </a:pPr>
            <a:r>
              <a:t>Galleries</a:t>
            </a:r>
          </a:p>
          <a:p>
            <a:pPr marL="385318" indent="-385318" defTabSz="749808">
              <a:spcBef>
                <a:spcPts val="500"/>
              </a:spcBef>
              <a:buSzTx/>
              <a:buFont typeface="Wingdings"/>
              <a:buNone/>
              <a:defRPr b="1" sz="2460" u="sng"/>
            </a:pPr>
            <a:r>
              <a:t>การออกแบบฉาก</a:t>
            </a:r>
          </a:p>
          <a:p>
            <a:pPr marL="385318" indent="-385318" defTabSz="749808">
              <a:spcBef>
                <a:spcPts val="500"/>
              </a:spcBef>
              <a:buChar char="□"/>
              <a:defRPr b="1" sz="2460"/>
            </a:pPr>
            <a:r>
              <a:t>วาดฉาก (back drop) ด้วยลักษณะทัศนียภาพ </a:t>
            </a:r>
            <a:r>
              <a:t>(perspective)</a:t>
            </a:r>
          </a:p>
          <a:p>
            <a:pPr marL="385318" indent="-385318" defTabSz="749808">
              <a:spcBef>
                <a:spcPts val="500"/>
              </a:spcBef>
              <a:buChar char="□"/>
              <a:defRPr b="1" sz="2460"/>
            </a:pPr>
            <a:r>
              <a:t>แรกๆ ใช้หลืบแบบมุมเหลี่ยม (angled wings)</a:t>
            </a:r>
          </a:p>
          <a:p>
            <a:pPr marL="385318" indent="-385318" defTabSz="749808">
              <a:spcBef>
                <a:spcPts val="500"/>
              </a:spcBef>
              <a:buChar char="□"/>
              <a:defRPr b="1" sz="2460"/>
            </a:pPr>
            <a:r>
              <a:t>ต่อมานิโคลาแซบแบ็ตตินี </a:t>
            </a:r>
            <a:r>
              <a:t>(Nicola Sabbattini) </a:t>
            </a:r>
            <a:r>
              <a:t> เสนอให้ใช้หลืบแบบแผ่นแบน </a:t>
            </a:r>
            <a:r>
              <a:t>(flat wings) -- </a:t>
            </a:r>
            <a:r>
              <a:t>วางหลืบไว้ </a:t>
            </a:r>
            <a:r>
              <a:t>2</a:t>
            </a:r>
            <a:r>
              <a:t> ข้างเวทีแล้วเลื่อนมาชนกันตรงกลาง (วางซ้อนกันหลายๆ หลืบ)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โรงละครในอิตาลีสมัยฟื้นฟู…"/>
          <p:cNvSpPr txBox="1"/>
          <p:nvPr>
            <p:ph type="body" idx="4294967295"/>
          </p:nvPr>
        </p:nvSpPr>
        <p:spPr>
          <a:xfrm>
            <a:off x="685800" y="609600"/>
            <a:ext cx="7772400" cy="5791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80618" indent="-380618" algn="ctr" defTabSz="740663">
              <a:spcBef>
                <a:spcPts val="900"/>
              </a:spcBef>
              <a:buSzTx/>
              <a:buFont typeface="Wingdings"/>
              <a:buNone/>
              <a:defRPr b="1" sz="3888" u="sng"/>
            </a:pPr>
            <a:r>
              <a:t>โรงละครในอิตาลีสมัยฟื้นฟู</a:t>
            </a:r>
          </a:p>
          <a:p>
            <a:pPr marL="380618" indent="-380618" defTabSz="740663">
              <a:spcBef>
                <a:spcPts val="500"/>
              </a:spcBef>
              <a:buSzTx/>
              <a:buFont typeface="Wingdings"/>
              <a:buNone/>
              <a:defRPr b="1" sz="1458" u="sng"/>
            </a:pPr>
          </a:p>
          <a:p>
            <a:pPr marL="380618" indent="-380618" defTabSz="740663">
              <a:spcBef>
                <a:spcPts val="600"/>
              </a:spcBef>
              <a:buSzTx/>
              <a:buFont typeface="Wingdings"/>
              <a:buNone/>
              <a:defRPr b="1" sz="2754" u="sng"/>
            </a:pPr>
            <a:r>
              <a:t>การออกแบบฉาก</a:t>
            </a:r>
          </a:p>
          <a:p>
            <a:pPr marL="380618" indent="-380618" defTabSz="740663">
              <a:buChar char="□"/>
              <a:defRPr b="1" sz="2754"/>
            </a:pPr>
            <a:r>
              <a:t>เรียกเทคนิคระบบรางเลื่อนเปลี่ยนฉากว่า </a:t>
            </a:r>
            <a:r>
              <a:rPr sz="3159"/>
              <a:t>groove system</a:t>
            </a:r>
          </a:p>
          <a:p>
            <a:pPr marL="380618" indent="-380618" defTabSz="740663">
              <a:spcBef>
                <a:spcPts val="600"/>
              </a:spcBef>
              <a:buChar char="□"/>
              <a:defRPr b="1" sz="2754"/>
            </a:pPr>
            <a:r>
              <a:t>คนที่นำเทคนิคนี้มาใช้บนเวทีครั้งแรกคือ </a:t>
            </a:r>
            <a:r>
              <a:t>Givan Battista Aleott</a:t>
            </a:r>
          </a:p>
          <a:p>
            <a:pPr marL="380618" indent="-380618" defTabSz="740663">
              <a:buChar char="□"/>
              <a:defRPr b="1" sz="2754"/>
            </a:pPr>
            <a:r>
              <a:t> ต่อมา </a:t>
            </a:r>
            <a:r>
              <a:t>Giacomo Torelli </a:t>
            </a:r>
            <a:r>
              <a:t>ได้คิดค้นระบบเปลี่ยนฉากแบบใหม่ เรียกว่า </a:t>
            </a:r>
            <a:r>
              <a:rPr sz="3159"/>
              <a:t>Pole and chariot system</a:t>
            </a:r>
            <a:r>
              <a:t> </a:t>
            </a:r>
            <a:r>
              <a:t>(ใช้ฉากแบนติดล้อเลื่อน แล้วใช้รอกเคลื่อน จะทำให้ไม่เห็นกระบวนการเข็นเปลี่ยนฉาก)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โรงละครในอิตาลีสมัยฟื้นฟู…"/>
          <p:cNvSpPr txBox="1"/>
          <p:nvPr>
            <p:ph type="body" idx="4294967295"/>
          </p:nvPr>
        </p:nvSpPr>
        <p:spPr>
          <a:xfrm>
            <a:off x="1066800" y="762000"/>
            <a:ext cx="7772400" cy="5791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85318" indent="-385318" algn="ctr" defTabSz="749808">
              <a:spcBef>
                <a:spcPts val="900"/>
              </a:spcBef>
              <a:buSzTx/>
              <a:buFont typeface="Wingdings"/>
              <a:buNone/>
              <a:defRPr b="1" sz="3936" u="sng"/>
            </a:pPr>
            <a:r>
              <a:t>โรงละครในอิตาลีสมัยฟื้นฟู</a:t>
            </a:r>
          </a:p>
          <a:p>
            <a:pPr marL="385318" indent="-385318" defTabSz="749808">
              <a:spcBef>
                <a:spcPts val="500"/>
              </a:spcBef>
              <a:buSzTx/>
              <a:buFont typeface="Wingdings"/>
              <a:buNone/>
              <a:defRPr b="1" sz="656" u="sng"/>
            </a:pPr>
          </a:p>
          <a:p>
            <a:pPr marL="385318" indent="-385318" defTabSz="749808">
              <a:spcBef>
                <a:spcPts val="600"/>
              </a:spcBef>
              <a:buSzTx/>
              <a:buFont typeface="Wingdings"/>
              <a:buNone/>
              <a:defRPr b="1" sz="2788" u="sng"/>
            </a:pPr>
            <a:r>
              <a:t>เทคนิคพิเศษและแสง</a:t>
            </a:r>
          </a:p>
          <a:p>
            <a:pPr marL="385318" indent="-385318" defTabSz="749808">
              <a:spcBef>
                <a:spcPts val="600"/>
              </a:spcBef>
              <a:buChar char="□"/>
              <a:defRPr b="1" sz="2788"/>
            </a:pPr>
            <a:r>
              <a:t>สมัยนี้ให้ความสำคัญกับภาพบนเวที และเทคนิคมาก</a:t>
            </a:r>
          </a:p>
          <a:p>
            <a:pPr marL="385318" indent="-385318" defTabSz="749808">
              <a:spcBef>
                <a:spcPts val="600"/>
              </a:spcBef>
              <a:buChar char="□"/>
              <a:defRPr b="1" sz="2788"/>
            </a:pPr>
            <a:r>
              <a:t>มีการใช้เทคนิคชักรอก </a:t>
            </a:r>
            <a:r>
              <a:t>(glories) </a:t>
            </a:r>
            <a:r>
              <a:t>หรือประตูกลบนเวที</a:t>
            </a:r>
          </a:p>
          <a:p>
            <a:pPr marL="385318" indent="-385318" defTabSz="749808">
              <a:spcBef>
                <a:spcPts val="600"/>
              </a:spcBef>
              <a:buChar char="□"/>
              <a:defRPr b="1" sz="2788"/>
            </a:pPr>
            <a:r>
              <a:t>เทคนิคฟ้าร้อง และเสียงลม</a:t>
            </a:r>
          </a:p>
          <a:p>
            <a:pPr marL="385318" indent="-385318" defTabSz="749808">
              <a:spcBef>
                <a:spcPts val="600"/>
              </a:spcBef>
              <a:buChar char="□"/>
              <a:defRPr b="1" sz="2788"/>
            </a:pPr>
            <a:r>
              <a:t>ใช้ไฟบนเวที (คนดูมืด)  แรกๆ ใช้แสงเทียนและตะเกียง  ต่อมาใช้เป็นโคมระย้า , มีการควบคุมไฟโดยใช้กระป๋องมีฝาปิด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เทคนิคควบคุมไฟในโรงละครสมัยฟื้นฟู"/>
          <p:cNvSpPr txBox="1"/>
          <p:nvPr>
            <p:ph type="body" sz="quarter" idx="4294967295"/>
          </p:nvPr>
        </p:nvSpPr>
        <p:spPr>
          <a:xfrm>
            <a:off x="609600" y="685800"/>
            <a:ext cx="7772400" cy="990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65201" indent="-465201" algn="ctr" defTabSz="905255">
              <a:spcBef>
                <a:spcPts val="900"/>
              </a:spcBef>
              <a:buSzTx/>
              <a:buFont typeface="Wingdings"/>
              <a:buNone/>
              <a:defRPr b="1" sz="3861" u="sng">
                <a:solidFill>
                  <a:schemeClr val="accent2"/>
                </a:solidFill>
              </a:defRPr>
            </a:lvl1pPr>
          </a:lstStyle>
          <a:p>
            <a:pPr/>
            <a:r>
              <a:t>เทคนิคควบคุมไฟในโรงละครสมัยฟื้นฟู</a:t>
            </a:r>
          </a:p>
        </p:txBody>
      </p:sp>
      <p:pic>
        <p:nvPicPr>
          <p:cNvPr id="14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" y="1631950"/>
            <a:ext cx="6172200" cy="4540250"/>
          </a:xfrm>
          <a:prstGeom prst="rect">
            <a:avLst/>
          </a:prstGeom>
          <a:ln w="57150" cap="sq">
            <a:solidFill>
              <a:srgbClr val="FF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เทคนิคควบคุมไฟในโรงละครสมัยฟื้นฟู"/>
          <p:cNvSpPr txBox="1"/>
          <p:nvPr>
            <p:ph type="body" sz="quarter" idx="4294967295"/>
          </p:nvPr>
        </p:nvSpPr>
        <p:spPr>
          <a:xfrm>
            <a:off x="609600" y="685800"/>
            <a:ext cx="7772400" cy="990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65201" indent="-465201" algn="ctr" defTabSz="905255">
              <a:spcBef>
                <a:spcPts val="900"/>
              </a:spcBef>
              <a:buSzTx/>
              <a:buFont typeface="Wingdings"/>
              <a:buNone/>
              <a:defRPr b="1" sz="3861" u="sng">
                <a:solidFill>
                  <a:schemeClr val="accent2"/>
                </a:solidFill>
              </a:defRPr>
            </a:lvl1pPr>
          </a:lstStyle>
          <a:p>
            <a:pPr/>
            <a:r>
              <a:t>เทคนิคควบคุมไฟในโรงละครสมัยฟื้นฟู</a:t>
            </a:r>
          </a:p>
        </p:txBody>
      </p:sp>
      <p:pic>
        <p:nvPicPr>
          <p:cNvPr id="14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" y="1676400"/>
            <a:ext cx="6764338" cy="4743450"/>
          </a:xfrm>
          <a:prstGeom prst="rect">
            <a:avLst/>
          </a:prstGeom>
          <a:ln w="38100" cap="sq">
            <a:solidFill>
              <a:srgbClr val="993366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เทคนิคควบคุมไฟในโรงละครสมัยฟื้นฟู"/>
          <p:cNvSpPr txBox="1"/>
          <p:nvPr>
            <p:ph type="body" sz="quarter" idx="4294967295"/>
          </p:nvPr>
        </p:nvSpPr>
        <p:spPr>
          <a:xfrm>
            <a:off x="609600" y="685800"/>
            <a:ext cx="7772400" cy="990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65201" indent="-465201" algn="ctr" defTabSz="905255">
              <a:spcBef>
                <a:spcPts val="900"/>
              </a:spcBef>
              <a:buSzTx/>
              <a:buFont typeface="Wingdings"/>
              <a:buNone/>
              <a:defRPr b="1" sz="3861" u="sng">
                <a:solidFill>
                  <a:schemeClr val="accent2"/>
                </a:solidFill>
              </a:defRPr>
            </a:lvl1pPr>
          </a:lstStyle>
          <a:p>
            <a:pPr/>
            <a:r>
              <a:t>เทคนิคควบคุมไฟในโรงละครสมัยฟื้นฟู</a:t>
            </a:r>
          </a:p>
        </p:txBody>
      </p:sp>
      <p:pic>
        <p:nvPicPr>
          <p:cNvPr id="15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0400" y="1524000"/>
            <a:ext cx="3032125" cy="4826000"/>
          </a:xfrm>
          <a:prstGeom prst="rect">
            <a:avLst/>
          </a:prstGeom>
          <a:ln w="57150" cap="sq">
            <a:solidFill>
              <a:srgbClr val="DDDDDD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ฉาก Perspective สมัยฟื้นฟู"/>
          <p:cNvSpPr txBox="1"/>
          <p:nvPr>
            <p:ph type="body" sz="quarter" idx="4294967295"/>
          </p:nvPr>
        </p:nvSpPr>
        <p:spPr>
          <a:xfrm>
            <a:off x="609600" y="685800"/>
            <a:ext cx="7772400" cy="9906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spcBef>
                <a:spcPts val="900"/>
              </a:spcBef>
              <a:buSzTx/>
              <a:buFont typeface="Wingdings"/>
              <a:buNone/>
              <a:defRPr b="1" sz="3900" u="sng">
                <a:solidFill>
                  <a:schemeClr val="accent2"/>
                </a:solidFill>
              </a:defRPr>
            </a:pPr>
            <a:r>
              <a:t>ฉาก </a:t>
            </a:r>
            <a:r>
              <a:rPr>
                <a:latin typeface="Verdana"/>
                <a:ea typeface="Verdana"/>
                <a:cs typeface="Verdana"/>
                <a:sym typeface="Verdana"/>
              </a:rPr>
              <a:t>Perspective</a:t>
            </a:r>
            <a:r>
              <a:t> สมัยฟื้นฟู</a:t>
            </a:r>
          </a:p>
        </p:txBody>
      </p:sp>
      <p:pic>
        <p:nvPicPr>
          <p:cNvPr id="15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" y="2057400"/>
            <a:ext cx="8916988" cy="3648075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ฉากสมัยฟื้นฟู"/>
          <p:cNvSpPr txBox="1"/>
          <p:nvPr>
            <p:ph type="body" sz="quarter" idx="4294967295"/>
          </p:nvPr>
        </p:nvSpPr>
        <p:spPr>
          <a:xfrm>
            <a:off x="609600" y="381000"/>
            <a:ext cx="7772400" cy="6858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37006" indent="-437006" algn="ctr" defTabSz="850391">
              <a:spcBef>
                <a:spcPts val="800"/>
              </a:spcBef>
              <a:buSzTx/>
              <a:buFont typeface="Wingdings"/>
              <a:buNone/>
              <a:defRPr b="1" sz="3627" u="sng">
                <a:solidFill>
                  <a:schemeClr val="accent2"/>
                </a:solidFill>
              </a:defRPr>
            </a:lvl1pPr>
          </a:lstStyle>
          <a:p>
            <a:pPr/>
            <a:r>
              <a:t>ฉากสมัยฟื้นฟู</a:t>
            </a:r>
          </a:p>
        </p:txBody>
      </p:sp>
      <p:pic>
        <p:nvPicPr>
          <p:cNvPr id="15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200" y="1295400"/>
            <a:ext cx="6251575" cy="5203825"/>
          </a:xfrm>
          <a:prstGeom prst="rect">
            <a:avLst/>
          </a:prstGeom>
          <a:ln w="57150" cap="sq">
            <a:solidFill>
              <a:srgbClr val="DDDDDD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ฉาก Perspective สมัยฟื้นฟู"/>
          <p:cNvSpPr txBox="1"/>
          <p:nvPr>
            <p:ph type="body" sz="quarter" idx="4294967295"/>
          </p:nvPr>
        </p:nvSpPr>
        <p:spPr>
          <a:xfrm>
            <a:off x="609600" y="685800"/>
            <a:ext cx="7772400" cy="9906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spcBef>
                <a:spcPts val="900"/>
              </a:spcBef>
              <a:buSzTx/>
              <a:buFont typeface="Wingdings"/>
              <a:buNone/>
              <a:defRPr b="1" sz="3900" u="sng">
                <a:solidFill>
                  <a:schemeClr val="accent2"/>
                </a:solidFill>
              </a:defRPr>
            </a:pPr>
            <a:r>
              <a:t>ฉาก </a:t>
            </a:r>
            <a:r>
              <a:rPr>
                <a:latin typeface="Verdana"/>
                <a:ea typeface="Verdana"/>
                <a:cs typeface="Verdana"/>
                <a:sym typeface="Verdana"/>
              </a:rPr>
              <a:t>Perspective</a:t>
            </a:r>
            <a:r>
              <a:t> สมัยฟื้นฟู</a:t>
            </a:r>
          </a:p>
        </p:txBody>
      </p:sp>
      <p:pic>
        <p:nvPicPr>
          <p:cNvPr id="16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400" y="1447800"/>
            <a:ext cx="5029200" cy="4967288"/>
          </a:xfrm>
          <a:prstGeom prst="rect">
            <a:avLst/>
          </a:prstGeom>
          <a:ln w="57150" cap="sq">
            <a:solidFill>
              <a:srgbClr val="CC99FF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โรงละครสมัยฟื้นฟู"/>
          <p:cNvSpPr txBox="1"/>
          <p:nvPr>
            <p:ph type="body" sz="quarter" idx="4294967295"/>
          </p:nvPr>
        </p:nvSpPr>
        <p:spPr>
          <a:xfrm>
            <a:off x="609600" y="685800"/>
            <a:ext cx="7772400" cy="990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spcBef>
                <a:spcPts val="900"/>
              </a:spcBef>
              <a:buSzTx/>
              <a:buFont typeface="Wingdings"/>
              <a:buNone/>
              <a:defRPr b="1" sz="3900" u="sng">
                <a:solidFill>
                  <a:schemeClr val="accent2"/>
                </a:solidFill>
              </a:defRPr>
            </a:lvl1pPr>
          </a:lstStyle>
          <a:p>
            <a:pPr/>
            <a:r>
              <a:t>โรงละครสมัยฟื้นฟู</a:t>
            </a:r>
          </a:p>
        </p:txBody>
      </p:sp>
      <p:pic>
        <p:nvPicPr>
          <p:cNvPr id="16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" y="1676400"/>
            <a:ext cx="6096000" cy="4162425"/>
          </a:xfrm>
          <a:prstGeom prst="rect">
            <a:avLst/>
          </a:prstGeom>
          <a:ln w="57150" cap="sq">
            <a:solidFill>
              <a:srgbClr val="FF99CC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036" y="251619"/>
            <a:ext cx="7656340" cy="6354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โรงละครสมัยฟื้นฟู"/>
          <p:cNvSpPr txBox="1"/>
          <p:nvPr>
            <p:ph type="body" sz="quarter" idx="4294967295"/>
          </p:nvPr>
        </p:nvSpPr>
        <p:spPr>
          <a:xfrm>
            <a:off x="1600200" y="304800"/>
            <a:ext cx="4038600" cy="609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27609" indent="-427609" algn="ctr" defTabSz="832104">
              <a:lnSpc>
                <a:spcPct val="90000"/>
              </a:lnSpc>
              <a:buSzTx/>
              <a:buFont typeface="Wingdings"/>
              <a:buNone/>
              <a:defRPr b="1" sz="3185" u="sng">
                <a:solidFill>
                  <a:schemeClr val="accent2"/>
                </a:solidFill>
              </a:defRPr>
            </a:lvl1pPr>
          </a:lstStyle>
          <a:p>
            <a:pPr/>
            <a:r>
              <a:t>โรงละครสมัยฟื้นฟู</a:t>
            </a:r>
          </a:p>
        </p:txBody>
      </p:sp>
      <p:pic>
        <p:nvPicPr>
          <p:cNvPr id="167" name="p12" descr="p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990600"/>
            <a:ext cx="6934200" cy="5451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โรงละคร สมัยฟื้นฟู"/>
          <p:cNvSpPr txBox="1"/>
          <p:nvPr>
            <p:ph type="body" sz="quarter" idx="4294967295"/>
          </p:nvPr>
        </p:nvSpPr>
        <p:spPr>
          <a:xfrm>
            <a:off x="228600" y="685800"/>
            <a:ext cx="3886200" cy="6858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37006" indent="-437006" algn="ctr" defTabSz="850391">
              <a:spcBef>
                <a:spcPts val="800"/>
              </a:spcBef>
              <a:buSzTx/>
              <a:buFont typeface="Wingdings"/>
              <a:buNone/>
              <a:defRPr b="1" sz="3627" u="sng">
                <a:solidFill>
                  <a:schemeClr val="accent2"/>
                </a:solidFill>
              </a:defRPr>
            </a:lvl1pPr>
          </a:lstStyle>
          <a:p>
            <a:pPr/>
            <a:r>
              <a:t>โรงละคร สมัยฟื้นฟู</a:t>
            </a:r>
          </a:p>
        </p:txBody>
      </p:sp>
      <p:pic>
        <p:nvPicPr>
          <p:cNvPr id="17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8600" y="457200"/>
            <a:ext cx="4425950" cy="5867400"/>
          </a:xfrm>
          <a:prstGeom prst="rect">
            <a:avLst/>
          </a:prstGeom>
          <a:ln w="57150" cap="sq">
            <a:solidFill>
              <a:srgbClr val="DDDDDD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โรงละคร สมัยฟื้นฟู"/>
          <p:cNvSpPr txBox="1"/>
          <p:nvPr>
            <p:ph type="body" sz="quarter" idx="4294967295"/>
          </p:nvPr>
        </p:nvSpPr>
        <p:spPr>
          <a:xfrm>
            <a:off x="131615" y="2934954"/>
            <a:ext cx="3470276" cy="5778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90016" indent="-390016" algn="ctr" defTabSz="758951">
              <a:spcBef>
                <a:spcPts val="600"/>
              </a:spcBef>
              <a:buSzTx/>
              <a:buFont typeface="Wingdings"/>
              <a:buNone/>
              <a:defRPr b="1" sz="2905" u="sng"/>
            </a:lvl1pPr>
          </a:lstStyle>
          <a:p>
            <a:pPr/>
            <a:r>
              <a:t>โรงละคร สมัยฟื้นฟู</a:t>
            </a:r>
          </a:p>
        </p:txBody>
      </p:sp>
      <p:pic>
        <p:nvPicPr>
          <p:cNvPr id="173" name="p11" descr="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3460" y="825075"/>
            <a:ext cx="4824414" cy="571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ฉาก สมัยฟื้นฟู"/>
          <p:cNvSpPr txBox="1"/>
          <p:nvPr>
            <p:ph type="body" sz="quarter" idx="4294967295"/>
          </p:nvPr>
        </p:nvSpPr>
        <p:spPr>
          <a:xfrm>
            <a:off x="2590800" y="457200"/>
            <a:ext cx="3200400" cy="609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13512" indent="-413512" algn="ctr" defTabSz="804672">
              <a:buSzTx/>
              <a:buFont typeface="Wingdings"/>
              <a:buNone/>
              <a:defRPr b="1" sz="3080" u="sng"/>
            </a:lvl1pPr>
          </a:lstStyle>
          <a:p>
            <a:pPr/>
            <a:r>
              <a:t>ฉาก สมัยฟื้นฟู</a:t>
            </a:r>
          </a:p>
        </p:txBody>
      </p:sp>
      <p:pic>
        <p:nvPicPr>
          <p:cNvPr id="176" name="p11" descr="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800" y="1219200"/>
            <a:ext cx="7010400" cy="5373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11" descr="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3375" y="781050"/>
            <a:ext cx="5041900" cy="5211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11" descr="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400" y="457200"/>
            <a:ext cx="7086600" cy="6110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11" descr="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9200" y="381000"/>
            <a:ext cx="7162800" cy="6127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11" descr="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1600" y="611187"/>
            <a:ext cx="6781800" cy="6246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11" descr="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0" y="381000"/>
            <a:ext cx="5543550" cy="624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11" descr="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400" y="609600"/>
            <a:ext cx="7239000" cy="5830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สรุป อิทธิพลที่ทำให้เกิดยุคฟื้นฟู…"/>
          <p:cNvSpPr txBox="1"/>
          <p:nvPr>
            <p:ph type="body" idx="4294967295"/>
          </p:nvPr>
        </p:nvSpPr>
        <p:spPr>
          <a:xfrm>
            <a:off x="1143000" y="685800"/>
            <a:ext cx="7772400" cy="5486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94715" indent="-394715" algn="ctr" defTabSz="768095">
              <a:buSzTx/>
              <a:buFont typeface="Wingdings"/>
              <a:buNone/>
              <a:defRPr b="1" sz="3275" u="sng"/>
            </a:pPr>
            <a:r>
              <a:t>สรุป อิทธิพลที่ทำให้เกิดยุคฟื้นฟู</a:t>
            </a:r>
          </a:p>
          <a:p>
            <a:pPr marL="394715" indent="-394715" defTabSz="768095">
              <a:spcBef>
                <a:spcPts val="600"/>
              </a:spcBef>
              <a:buSzTx/>
              <a:buFont typeface="Wingdings"/>
              <a:buNone/>
              <a:defRPr b="1" sz="2856"/>
            </a:pPr>
          </a:p>
          <a:p>
            <a:pPr marL="394715" indent="-394715" defTabSz="768095">
              <a:buChar char="□"/>
              <a:defRPr b="1" sz="3275"/>
            </a:pPr>
            <a:r>
              <a:t>การประดิษฐ์แท่นพิมพ์ (Johann Gutenberg)</a:t>
            </a:r>
          </a:p>
          <a:p>
            <a:pPr marL="394715" indent="-394715" defTabSz="768095">
              <a:buChar char="□"/>
              <a:defRPr b="1" sz="3275"/>
            </a:pPr>
            <a:r>
              <a:t>ความสนใจในชีวิตปัจจุบัน  ( ไม่สนใจโลกหน้า)</a:t>
            </a:r>
          </a:p>
          <a:p>
            <a:pPr marL="394715" indent="-394715" defTabSz="768095">
              <a:buChar char="□"/>
              <a:defRPr b="1" sz="3275"/>
            </a:pPr>
            <a:r>
              <a:t>ความคิดมนุษยนิยม (Humanism) /  ปัจเจกนิยม (Individualism)</a:t>
            </a:r>
          </a:p>
          <a:p>
            <a:pPr marL="394715" indent="-394715" defTabSz="768095">
              <a:buChar char="□"/>
              <a:defRPr b="1" sz="3275"/>
            </a:pPr>
            <a:r>
              <a:t>คนมีความรอบรู้หลายด้าน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12" descr="p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2600" y="781050"/>
            <a:ext cx="5191125" cy="4846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12" descr="p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6737" y="557212"/>
            <a:ext cx="8008938" cy="5418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12" descr="p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5000" y="457200"/>
            <a:ext cx="5748338" cy="579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Double-click to edit"/>
          <p:cNvSpPr txBox="1"/>
          <p:nvPr>
            <p:ph type="title" idx="4294967295"/>
          </p:nvPr>
        </p:nvSpPr>
        <p:spPr>
          <a:xfrm>
            <a:off x="574675" y="304800"/>
            <a:ext cx="8001000" cy="12160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197" name="p12" descr="p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1066800"/>
            <a:ext cx="2497138" cy="452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9600" y="1066800"/>
            <a:ext cx="3814763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ouble-click to edit"/>
          <p:cNvSpPr txBox="1"/>
          <p:nvPr>
            <p:ph type="title" idx="4294967295"/>
          </p:nvPr>
        </p:nvSpPr>
        <p:spPr>
          <a:xfrm>
            <a:off x="574675" y="304800"/>
            <a:ext cx="8001000" cy="12160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201" name="p13" descr="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9025" y="1752600"/>
            <a:ext cx="2881313" cy="426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13" descr="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64212" y="1752600"/>
            <a:ext cx="1679576" cy="426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13" descr="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5750" y="661987"/>
            <a:ext cx="6029325" cy="5000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Double-click to edit"/>
          <p:cNvSpPr txBox="1"/>
          <p:nvPr>
            <p:ph type="title" idx="4294967295"/>
          </p:nvPr>
        </p:nvSpPr>
        <p:spPr>
          <a:xfrm>
            <a:off x="574675" y="304800"/>
            <a:ext cx="8001000" cy="12160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207" name="p13" descr="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850" y="1752600"/>
            <a:ext cx="3144838" cy="426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13" descr="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1737" y="1752600"/>
            <a:ext cx="3182938" cy="426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13" descr="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8800" y="457200"/>
            <a:ext cx="5735638" cy="594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Double-click to edit"/>
          <p:cNvSpPr txBox="1"/>
          <p:nvPr>
            <p:ph type="title" idx="4294967295"/>
          </p:nvPr>
        </p:nvSpPr>
        <p:spPr>
          <a:xfrm>
            <a:off x="574675" y="304800"/>
            <a:ext cx="8001000" cy="12160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213" name="ฉาก Perspective สมัยฟื้นฟู"/>
          <p:cNvSpPr txBox="1"/>
          <p:nvPr>
            <p:ph type="body" sz="half" idx="4294967295"/>
          </p:nvPr>
        </p:nvSpPr>
        <p:spPr>
          <a:xfrm>
            <a:off x="304800" y="2133600"/>
            <a:ext cx="38100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spcBef>
                <a:spcPts val="800"/>
              </a:spcBef>
              <a:buSzTx/>
              <a:buFont typeface="Wingdings"/>
              <a:buNone/>
              <a:defRPr b="1" sz="3500" u="sng">
                <a:solidFill>
                  <a:schemeClr val="accent2"/>
                </a:solidFill>
              </a:defRPr>
            </a:pPr>
            <a:r>
              <a:t>ฉาก </a:t>
            </a:r>
            <a:r>
              <a:t>Perspective</a:t>
            </a:r>
            <a:r>
              <a:t> สมัยฟื้นฟู</a:t>
            </a:r>
          </a:p>
        </p:txBody>
      </p:sp>
      <p:pic>
        <p:nvPicPr>
          <p:cNvPr id="214" name="p11" descr="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5800" y="609600"/>
            <a:ext cx="412115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โรงละครในอิตาลี ศ.17"/>
          <p:cNvSpPr txBox="1"/>
          <p:nvPr>
            <p:ph type="body" sz="quarter" idx="4294967295"/>
          </p:nvPr>
        </p:nvSpPr>
        <p:spPr>
          <a:xfrm>
            <a:off x="609600" y="685800"/>
            <a:ext cx="7772400" cy="9906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spcBef>
                <a:spcPts val="900"/>
              </a:spcBef>
              <a:buSzTx/>
              <a:buFont typeface="Wingdings"/>
              <a:buNone/>
              <a:defRPr b="1" sz="3900" u="sng">
                <a:solidFill>
                  <a:schemeClr val="accent2"/>
                </a:solidFill>
              </a:defRPr>
            </a:pPr>
            <a:r>
              <a:t>โรงละครในอิตาลี ศ.</a:t>
            </a:r>
            <a:r>
              <a:t>17</a:t>
            </a:r>
          </a:p>
        </p:txBody>
      </p:sp>
      <p:pic>
        <p:nvPicPr>
          <p:cNvPr id="21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800" y="1447800"/>
            <a:ext cx="4899025" cy="5029200"/>
          </a:xfrm>
          <a:prstGeom prst="rect">
            <a:avLst/>
          </a:prstGeom>
          <a:ln w="57150" cap="sq">
            <a:solidFill>
              <a:srgbClr val="DDDDDD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3559" y="439087"/>
            <a:ext cx="5531593" cy="6178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ละครในอิตาลี ศ.17"/>
          <p:cNvSpPr txBox="1"/>
          <p:nvPr>
            <p:ph type="body" sz="quarter" idx="4294967295"/>
          </p:nvPr>
        </p:nvSpPr>
        <p:spPr>
          <a:xfrm>
            <a:off x="609600" y="685800"/>
            <a:ext cx="7772400" cy="9906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spcBef>
                <a:spcPts val="900"/>
              </a:spcBef>
              <a:buSzTx/>
              <a:buFont typeface="Wingdings"/>
              <a:buNone/>
              <a:defRPr b="1" sz="3900" u="sng">
                <a:solidFill>
                  <a:schemeClr val="accent2"/>
                </a:solidFill>
              </a:defRPr>
            </a:pPr>
            <a:r>
              <a:t>ละครในอิตาลี ศ.</a:t>
            </a:r>
            <a:r>
              <a:t>17</a:t>
            </a:r>
          </a:p>
        </p:txBody>
      </p:sp>
      <p:pic>
        <p:nvPicPr>
          <p:cNvPr id="22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0" y="1447800"/>
            <a:ext cx="4664075" cy="4953000"/>
          </a:xfrm>
          <a:prstGeom prst="rect">
            <a:avLst/>
          </a:prstGeom>
          <a:ln w="57150" cap="sq">
            <a:solidFill>
              <a:srgbClr val="DDDDDD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อิทธิพลของการฟื้นฟูศิลปะวิทยาการต่อการละคร (อิตาลี)…"/>
          <p:cNvSpPr txBox="1"/>
          <p:nvPr>
            <p:ph type="body" idx="4294967295"/>
          </p:nvPr>
        </p:nvSpPr>
        <p:spPr>
          <a:xfrm>
            <a:off x="304800" y="838200"/>
            <a:ext cx="8534400" cy="5638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60502" indent="-460502" algn="ctr" defTabSz="896111">
              <a:spcBef>
                <a:spcPts val="900"/>
              </a:spcBef>
              <a:buSzTx/>
              <a:buFont typeface="Wingdings"/>
              <a:buNone/>
              <a:defRPr b="1" sz="2940" u="sng"/>
            </a:pPr>
            <a:r>
              <a:t>อิทธิพลของการฟื้นฟูศิลปะวิทยาการต่อการละคร (อิตาลี)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460502" indent="-460502" defTabSz="896111">
              <a:buSzTx/>
              <a:buFont typeface="Wingdings"/>
              <a:buNone/>
              <a:defRPr b="1" sz="3920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460502" indent="-460502" defTabSz="896111">
              <a:spcBef>
                <a:spcPts val="900"/>
              </a:spcBef>
              <a:buSzTx/>
              <a:buFont typeface="Wingdings"/>
              <a:buNone/>
              <a:defRPr b="1" sz="3822"/>
            </a:pPr>
            <a:r>
              <a:t>1. เกิดความสนใจในการละครกรีก - โรมัน (ละติน)  และทฤษฎีการละคร  (Horace และ Aristotle)</a:t>
            </a:r>
          </a:p>
          <a:p>
            <a:pPr marL="460502" indent="-460502" defTabSz="896111">
              <a:spcBef>
                <a:spcPts val="900"/>
              </a:spcBef>
              <a:buSzTx/>
              <a:buFont typeface="Wingdings"/>
              <a:buNone/>
              <a:defRPr b="1" sz="3822"/>
            </a:pPr>
            <a:r>
              <a:t>2. เกิดความสนใจในสถาปัตยกรรมโรงละครของกรีก โรมัน (แหล่งข้อมูลสำคัญคือหนังสือของ Vitruvius สถาปนิกโรมัน)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อิทธิพลของการฟื้นฟูศิลปะวิทยาการต่อการละคร (อิตาลี)…"/>
          <p:cNvSpPr txBox="1"/>
          <p:nvPr>
            <p:ph type="body" idx="4294967295"/>
          </p:nvPr>
        </p:nvSpPr>
        <p:spPr>
          <a:xfrm>
            <a:off x="381000" y="685799"/>
            <a:ext cx="8534400" cy="4953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71221" indent="-371221" algn="ctr" defTabSz="722376">
              <a:buSzTx/>
              <a:buFont typeface="Wingdings"/>
              <a:buNone/>
              <a:defRPr b="1" sz="2923" u="sng"/>
            </a:pPr>
            <a:r>
              <a:t>อิทธิพลของการฟื้นฟูศิลปะวิทยาการต่อการละคร (อิตาลี)</a:t>
            </a:r>
          </a:p>
          <a:p>
            <a:pPr marL="371221" indent="-371221" defTabSz="722376">
              <a:spcBef>
                <a:spcPts val="500"/>
              </a:spcBef>
              <a:buSzTx/>
              <a:buFont typeface="Wingdings"/>
              <a:buNone/>
              <a:defRPr b="1" sz="3160" u="sng"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371221" indent="-371221" defTabSz="722376">
              <a:buSzTx/>
              <a:buFont typeface="Wingdings"/>
              <a:buNone/>
              <a:defRPr b="1" sz="3081"/>
            </a:pPr>
            <a:r>
              <a:t>3.  บทบาทของราชสำนักต่อการละคร  (แต่ละรัฐแข่งกันเชิง วัฒนธรรม  -  อุปถัมภ์ศิลปะ)</a:t>
            </a:r>
          </a:p>
          <a:p>
            <a:pPr marL="371221" indent="-371221" defTabSz="722376">
              <a:buSzTx/>
              <a:buFont typeface="Wingdings"/>
              <a:buNone/>
              <a:defRPr b="1" sz="3081"/>
            </a:pPr>
            <a:r>
              <a:t>4.  การสถาปนาราชบัณฑิตยสถาน  (ตั้งขึ้นเพื่อศึกษาค้นคว้าความรู้ด้านต่างๆ เช่น  สถาปัตยกรรมโรงละคร  วรรณกรรมบทละคร  ทฤษฎีการประพันธ์ และหลักการวิจารณ์ละคร)</a:t>
            </a:r>
            <a:r>
              <a:rPr sz="2686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Profile">
  <a:themeElements>
    <a:clrScheme name="Profil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3B2C1"/>
      </a:accent1>
      <a:accent2>
        <a:srgbClr val="CC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rofile">
      <a:majorFont>
        <a:latin typeface="Angsana New"/>
        <a:ea typeface="Angsana New"/>
        <a:cs typeface="Angsana New"/>
      </a:majorFont>
      <a:minorFont>
        <a:latin typeface="Helvetica"/>
        <a:ea typeface="Helvetica"/>
        <a:cs typeface="Helvetica"/>
      </a:minorFont>
    </a:fontScheme>
    <a:fmtScheme name="Profi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rofile">
  <a:themeElements>
    <a:clrScheme name="Profil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3B2C1"/>
      </a:accent1>
      <a:accent2>
        <a:srgbClr val="CC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rofile">
      <a:majorFont>
        <a:latin typeface="Angsana New"/>
        <a:ea typeface="Angsana New"/>
        <a:cs typeface="Angsana New"/>
      </a:majorFont>
      <a:minorFont>
        <a:latin typeface="Helvetica"/>
        <a:ea typeface="Helvetica"/>
        <a:cs typeface="Helvetica"/>
      </a:minorFont>
    </a:fontScheme>
    <a:fmtScheme name="Profi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