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99" r:id="rId11"/>
    <p:sldId id="300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700"/>
      </a:spcBef>
      <a:spcAft>
        <a:spcPts val="0"/>
      </a:spcAft>
      <a:buClrTx/>
      <a:buSzPct val="100000"/>
      <a:buFontTx/>
      <a:buChar char="•"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ngsana New"/>
        <a:ea typeface="Angsana New"/>
        <a:cs typeface="Angsana New"/>
        <a:sym typeface="Angsana New"/>
      </a:defRPr>
    </a:lvl1pPr>
    <a:lvl2pPr marL="457200" marR="0" indent="0" algn="l" defTabSz="914400" rtl="0" fontAlgn="auto" latinLnBrk="0" hangingPunct="0">
      <a:lnSpc>
        <a:spcPct val="100000"/>
      </a:lnSpc>
      <a:spcBef>
        <a:spcPts val="700"/>
      </a:spcBef>
      <a:spcAft>
        <a:spcPts val="0"/>
      </a:spcAft>
      <a:buClrTx/>
      <a:buSzPct val="100000"/>
      <a:buFontTx/>
      <a:buChar char="•"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ngsana New"/>
        <a:ea typeface="Angsana New"/>
        <a:cs typeface="Angsana New"/>
        <a:sym typeface="Angsana New"/>
      </a:defRPr>
    </a:lvl2pPr>
    <a:lvl3pPr marL="914400" marR="0" indent="0" algn="l" defTabSz="914400" rtl="0" fontAlgn="auto" latinLnBrk="0" hangingPunct="0">
      <a:lnSpc>
        <a:spcPct val="100000"/>
      </a:lnSpc>
      <a:spcBef>
        <a:spcPts val="700"/>
      </a:spcBef>
      <a:spcAft>
        <a:spcPts val="0"/>
      </a:spcAft>
      <a:buClrTx/>
      <a:buSzPct val="100000"/>
      <a:buFontTx/>
      <a:buChar char="•"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ngsana New"/>
        <a:ea typeface="Angsana New"/>
        <a:cs typeface="Angsana New"/>
        <a:sym typeface="Angsana New"/>
      </a:defRPr>
    </a:lvl3pPr>
    <a:lvl4pPr marL="1371600" marR="0" indent="0" algn="l" defTabSz="914400" rtl="0" fontAlgn="auto" latinLnBrk="0" hangingPunct="0">
      <a:lnSpc>
        <a:spcPct val="100000"/>
      </a:lnSpc>
      <a:spcBef>
        <a:spcPts val="700"/>
      </a:spcBef>
      <a:spcAft>
        <a:spcPts val="0"/>
      </a:spcAft>
      <a:buClrTx/>
      <a:buSzPct val="100000"/>
      <a:buFontTx/>
      <a:buChar char="•"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ngsana New"/>
        <a:ea typeface="Angsana New"/>
        <a:cs typeface="Angsana New"/>
        <a:sym typeface="Angsana New"/>
      </a:defRPr>
    </a:lvl4pPr>
    <a:lvl5pPr marL="1828800" marR="0" indent="0" algn="l" defTabSz="914400" rtl="0" fontAlgn="auto" latinLnBrk="0" hangingPunct="0">
      <a:lnSpc>
        <a:spcPct val="100000"/>
      </a:lnSpc>
      <a:spcBef>
        <a:spcPts val="700"/>
      </a:spcBef>
      <a:spcAft>
        <a:spcPts val="0"/>
      </a:spcAft>
      <a:buClrTx/>
      <a:buSzPct val="100000"/>
      <a:buFontTx/>
      <a:buChar char="•"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ngsana New"/>
        <a:ea typeface="Angsana New"/>
        <a:cs typeface="Angsana New"/>
        <a:sym typeface="Angsana New"/>
      </a:defRPr>
    </a:lvl5pPr>
    <a:lvl6pPr marL="0" marR="0" indent="0" algn="l" defTabSz="914400" rtl="0" fontAlgn="auto" latinLnBrk="0" hangingPunct="0">
      <a:lnSpc>
        <a:spcPct val="100000"/>
      </a:lnSpc>
      <a:spcBef>
        <a:spcPts val="70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ngsana New"/>
        <a:ea typeface="Angsana New"/>
        <a:cs typeface="Angsana New"/>
        <a:sym typeface="Angsana New"/>
      </a:defRPr>
    </a:lvl6pPr>
    <a:lvl7pPr marL="0" marR="0" indent="0" algn="l" defTabSz="914400" rtl="0" fontAlgn="auto" latinLnBrk="0" hangingPunct="0">
      <a:lnSpc>
        <a:spcPct val="100000"/>
      </a:lnSpc>
      <a:spcBef>
        <a:spcPts val="70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ngsana New"/>
        <a:ea typeface="Angsana New"/>
        <a:cs typeface="Angsana New"/>
        <a:sym typeface="Angsana New"/>
      </a:defRPr>
    </a:lvl7pPr>
    <a:lvl8pPr marL="0" marR="0" indent="0" algn="l" defTabSz="914400" rtl="0" fontAlgn="auto" latinLnBrk="0" hangingPunct="0">
      <a:lnSpc>
        <a:spcPct val="100000"/>
      </a:lnSpc>
      <a:spcBef>
        <a:spcPts val="70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ngsana New"/>
        <a:ea typeface="Angsana New"/>
        <a:cs typeface="Angsana New"/>
        <a:sym typeface="Angsana New"/>
      </a:defRPr>
    </a:lvl8pPr>
    <a:lvl9pPr marL="0" marR="0" indent="0" algn="l" defTabSz="914400" rtl="0" fontAlgn="auto" latinLnBrk="0" hangingPunct="0">
      <a:lnSpc>
        <a:spcPct val="100000"/>
      </a:lnSpc>
      <a:spcBef>
        <a:spcPts val="70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ngsana New"/>
        <a:ea typeface="Angsana New"/>
        <a:cs typeface="Angsana New"/>
        <a:sym typeface="Angsana New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ngsana New"/>
          <a:ea typeface="Angsana New"/>
          <a:cs typeface="Angsana New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ngsana New"/>
          <a:ea typeface="Angsana New"/>
          <a:cs typeface="Angsana New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ngsana New"/>
          <a:ea typeface="Angsana New"/>
          <a:cs typeface="Angsana New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ngsana New"/>
          <a:ea typeface="Angsana New"/>
          <a:cs typeface="Angsana New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ngsana New"/>
          <a:ea typeface="Angsana New"/>
          <a:cs typeface="Angsana New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ngsana New"/>
          <a:ea typeface="Angsana New"/>
          <a:cs typeface="Angsana New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ngsana New"/>
          <a:ea typeface="Angsana New"/>
          <a:cs typeface="Angsana New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ngsana New"/>
          <a:ea typeface="Angsana New"/>
          <a:cs typeface="Angsana New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ngsana New"/>
          <a:ea typeface="Angsana New"/>
          <a:cs typeface="Angsana New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ngsana New"/>
          <a:ea typeface="Angsana New"/>
          <a:cs typeface="Angsana New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 snapToObjects="1">
      <p:cViewPr>
        <p:scale>
          <a:sx n="129" d="100"/>
          <a:sy n="129" d="100"/>
        </p:scale>
        <p:origin x="1160" y="-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A0D802B-04CF-0642-87DE-362F52767B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3B0AE2-F66C-C449-B8CA-73D484023B2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15A83E-9D3C-3A4D-B0FC-4AAE58DB0806}" type="datetime1">
              <a:rPr lang="en-US" smtClean="0"/>
              <a:t>9/2/21</a:t>
            </a:fld>
            <a:endParaRPr lang="en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EBFECD-CDA0-9848-BFE4-4EB6BE7070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th-TH"/>
              <a:t>รวบรวมโดย ผศ.ดร.ชุติมา มณีวัฒนา</a:t>
            </a:r>
            <a:endParaRPr lang="en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C0B1F2-6F2A-6945-96FB-62E03D4C8F6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E0A24-2A76-DC4F-AD8D-3ACF7AF64DC7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448692135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" name="Shape 2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/>
  <p:notesStyle>
    <a:lvl1pPr latinLnBrk="0">
      <a:spcBef>
        <a:spcPts val="400"/>
      </a:spcBef>
      <a:defRPr sz="1200">
        <a:latin typeface="+mn-lt"/>
        <a:ea typeface="+mn-ea"/>
        <a:cs typeface="+mn-cs"/>
        <a:sym typeface="Arial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chemeClr val="accent2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04859" y="6245225"/>
            <a:ext cx="281941" cy="32004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 defTabSz="457200">
              <a:spcBef>
                <a:spcPts val="0"/>
              </a:spcBef>
              <a:buSzTx/>
              <a:buNone/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hf sldNum="0" hdr="0" dt="0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ngsana New"/>
          <a:ea typeface="Angsana New"/>
          <a:cs typeface="Angsana New"/>
          <a:sym typeface="Angsana New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ngsana New"/>
          <a:ea typeface="Angsana New"/>
          <a:cs typeface="Angsana New"/>
          <a:sym typeface="Angsana New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ngsana New"/>
          <a:ea typeface="Angsana New"/>
          <a:cs typeface="Angsana New"/>
          <a:sym typeface="Angsana New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ngsana New"/>
          <a:ea typeface="Angsana New"/>
          <a:cs typeface="Angsana New"/>
          <a:sym typeface="Angsana New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ngsana New"/>
          <a:ea typeface="Angsana New"/>
          <a:cs typeface="Angsana New"/>
          <a:sym typeface="Angsana New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ngsana New"/>
          <a:ea typeface="Angsana New"/>
          <a:cs typeface="Angsana New"/>
          <a:sym typeface="Angsana New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ngsana New"/>
          <a:ea typeface="Angsana New"/>
          <a:cs typeface="Angsana New"/>
          <a:sym typeface="Angsana New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ngsana New"/>
          <a:ea typeface="Angsana New"/>
          <a:cs typeface="Angsana New"/>
          <a:sym typeface="Angsana New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ngsana New"/>
          <a:ea typeface="Angsana New"/>
          <a:cs typeface="Angsana New"/>
          <a:sym typeface="Angsana New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Angsana New"/>
          <a:ea typeface="Angsana New"/>
          <a:cs typeface="Angsana New"/>
          <a:sym typeface="Angsana New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Angsana New"/>
          <a:ea typeface="Angsana New"/>
          <a:cs typeface="Angsana New"/>
          <a:sym typeface="Angsana New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Angsana New"/>
          <a:ea typeface="Angsana New"/>
          <a:cs typeface="Angsana New"/>
          <a:sym typeface="Angsana New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Angsana New"/>
          <a:ea typeface="Angsana New"/>
          <a:cs typeface="Angsana New"/>
          <a:sym typeface="Angsana New"/>
        </a:defRPr>
      </a:lvl4pPr>
      <a:lvl5pPr marL="22352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Angsana New"/>
          <a:ea typeface="Angsana New"/>
          <a:cs typeface="Angsana New"/>
          <a:sym typeface="Angsana New"/>
        </a:defRPr>
      </a:lvl5pPr>
      <a:lvl6pPr marL="26924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"/>
        <a:tabLst/>
        <a:defRPr sz="3200" b="0" i="0" u="none" strike="noStrike" cap="none" spc="0" baseline="0">
          <a:solidFill>
            <a:srgbClr val="000000"/>
          </a:solidFill>
          <a:uFillTx/>
          <a:latin typeface="Angsana New"/>
          <a:ea typeface="Angsana New"/>
          <a:cs typeface="Angsana New"/>
          <a:sym typeface="Angsana New"/>
        </a:defRPr>
      </a:lvl6pPr>
      <a:lvl7pPr marL="31496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"/>
        <a:tabLst/>
        <a:defRPr sz="3200" b="0" i="0" u="none" strike="noStrike" cap="none" spc="0" baseline="0">
          <a:solidFill>
            <a:srgbClr val="000000"/>
          </a:solidFill>
          <a:uFillTx/>
          <a:latin typeface="Angsana New"/>
          <a:ea typeface="Angsana New"/>
          <a:cs typeface="Angsana New"/>
          <a:sym typeface="Angsana New"/>
        </a:defRPr>
      </a:lvl7pPr>
      <a:lvl8pPr marL="36068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"/>
        <a:tabLst/>
        <a:defRPr sz="3200" b="0" i="0" u="none" strike="noStrike" cap="none" spc="0" baseline="0">
          <a:solidFill>
            <a:srgbClr val="000000"/>
          </a:solidFill>
          <a:uFillTx/>
          <a:latin typeface="Angsana New"/>
          <a:ea typeface="Angsana New"/>
          <a:cs typeface="Angsana New"/>
          <a:sym typeface="Angsana New"/>
        </a:defRPr>
      </a:lvl8pPr>
      <a:lvl9pPr marL="40640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"/>
        <a:tabLst/>
        <a:defRPr sz="3200" b="0" i="0" u="none" strike="noStrike" cap="none" spc="0" baseline="0">
          <a:solidFill>
            <a:srgbClr val="000000"/>
          </a:solidFill>
          <a:uFillTx/>
          <a:latin typeface="Angsana New"/>
          <a:ea typeface="Angsana New"/>
          <a:cs typeface="Angsana New"/>
          <a:sym typeface="Angsana New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ngsana New"/>
        </a:defRPr>
      </a:lvl1pPr>
      <a:lvl2pPr marL="45720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ngsana New"/>
        </a:defRPr>
      </a:lvl2pPr>
      <a:lvl3pPr marL="91440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ngsana New"/>
        </a:defRPr>
      </a:lvl3pPr>
      <a:lvl4pPr marL="137160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ngsana New"/>
        </a:defRPr>
      </a:lvl4pPr>
      <a:lvl5pPr marL="182880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ngsana New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ngsana New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ngsana New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ngsana New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ngsana New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thisislondon.co.uk/theatre/show-23364743-details/Coriolanus/showReview.do?reviewId=23393989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armchairempire.com/images/previews/multi-platform/gladiator-sword-vengeance/gladiator-sword-vengeance-4.jp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ประวัติละครโรมัน"/>
          <p:cNvSpPr txBox="1">
            <a:spLocks noGrp="1"/>
          </p:cNvSpPr>
          <p:nvPr>
            <p:ph type="title" idx="4294967295"/>
          </p:nvPr>
        </p:nvSpPr>
        <p:spPr>
          <a:xfrm>
            <a:off x="533400" y="1066800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rgbClr val="FFFFFF"/>
                </a:solidFill>
              </a:defRPr>
            </a:lvl1pPr>
          </a:lstStyle>
          <a:p>
            <a:r>
              <a:t>ประวัติละครโรมัน</a:t>
            </a:r>
          </a:p>
        </p:txBody>
      </p:sp>
      <p:sp>
        <p:nvSpPr>
          <p:cNvPr id="28" name="ผู้ช่วยศาสตราจารย์ ผ.ศ. ชุติมา   มณีวัฒนา"/>
          <p:cNvSpPr txBox="1">
            <a:spLocks noGrp="1"/>
          </p:cNvSpPr>
          <p:nvPr>
            <p:ph type="body" idx="4294967295"/>
          </p:nvPr>
        </p:nvSpPr>
        <p:spPr>
          <a:xfrm>
            <a:off x="381000" y="1981200"/>
            <a:ext cx="8229600" cy="38401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SzTx/>
              <a:buNone/>
              <a:defRPr b="1">
                <a:solidFill>
                  <a:srgbClr val="FFFFFF"/>
                </a:solidFill>
              </a:defRPr>
            </a:pPr>
            <a:endParaRPr/>
          </a:p>
          <a:p>
            <a:pPr>
              <a:buSzTx/>
              <a:buNone/>
              <a:defRPr b="1">
                <a:solidFill>
                  <a:srgbClr val="FFFFFF"/>
                </a:solidFill>
              </a:defRPr>
            </a:pPr>
            <a:endParaRPr/>
          </a:p>
          <a:p>
            <a:pPr>
              <a:buSzTx/>
              <a:buNone/>
              <a:defRPr b="1">
                <a:solidFill>
                  <a:srgbClr val="FFFFFF"/>
                </a:solidFill>
              </a:defRPr>
            </a:pPr>
            <a:endParaRPr/>
          </a:p>
          <a:p>
            <a:pPr algn="ctr">
              <a:buSzTx/>
              <a:buNone/>
              <a:defRPr b="1">
                <a:solidFill>
                  <a:srgbClr val="FFFFFF"/>
                </a:solidFill>
              </a:defRPr>
            </a:pPr>
            <a:r>
              <a:t>ผู้ช่วยศาสตราจารย์ ผ.ศ. ชุติมา   มณีวัฒนา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1" animBg="1" advAuto="0"/>
      <p:bldP spid="28" grpId="2" build="p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ละคร tragedy โรมัน">
            <a:extLst>
              <a:ext uri="{FF2B5EF4-FFF2-40B4-BE49-F238E27FC236}">
                <a16:creationId xmlns:a16="http://schemas.microsoft.com/office/drawing/2014/main" id="{E68AE5F5-E594-E64A-8B07-119393F677D8}"/>
              </a:ext>
            </a:extLst>
          </p:cNvPr>
          <p:cNvSpPr txBox="1">
            <a:spLocks/>
          </p:cNvSpPr>
          <p:nvPr/>
        </p:nvSpPr>
        <p:spPr>
          <a:xfrm>
            <a:off x="718457" y="3429000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Angsana New"/>
                <a:ea typeface="Angsana New"/>
                <a:cs typeface="Angsana New"/>
                <a:sym typeface="Angsana New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Angsana New"/>
                <a:ea typeface="Angsana New"/>
                <a:cs typeface="Angsana New"/>
                <a:sym typeface="Angsana New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Angsana New"/>
                <a:ea typeface="Angsana New"/>
                <a:cs typeface="Angsana New"/>
                <a:sym typeface="Angsana New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Angsana New"/>
                <a:ea typeface="Angsana New"/>
                <a:cs typeface="Angsana New"/>
                <a:sym typeface="Angsana New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Angsana New"/>
                <a:ea typeface="Angsana New"/>
                <a:cs typeface="Angsana New"/>
                <a:sym typeface="Angsana New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Angsana New"/>
                <a:ea typeface="Angsana New"/>
                <a:cs typeface="Angsana New"/>
                <a:sym typeface="Angsana New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Angsana New"/>
                <a:ea typeface="Angsana New"/>
                <a:cs typeface="Angsana New"/>
                <a:sym typeface="Angsana New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Angsana New"/>
                <a:ea typeface="Angsana New"/>
                <a:cs typeface="Angsana New"/>
                <a:sym typeface="Angsana New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Angsana New"/>
                <a:ea typeface="Angsana New"/>
                <a:cs typeface="Angsana New"/>
                <a:sym typeface="Angsana New"/>
              </a:defRPr>
            </a:lvl9pPr>
          </a:lstStyle>
          <a:p>
            <a:pPr hangingPunct="1">
              <a:defRPr sz="5400" b="1">
                <a:solidFill>
                  <a:srgbClr val="FFFFFF"/>
                </a:solidFill>
              </a:defRPr>
            </a:pPr>
            <a:r>
              <a:rPr lang="th-TH" sz="5400" b="1" dirty="0">
                <a:solidFill>
                  <a:srgbClr val="FF0000"/>
                </a:solidFill>
              </a:rPr>
              <a:t>ลดบทบาท</a:t>
            </a:r>
            <a:r>
              <a:rPr lang="th-TH" sz="5400" b="1" dirty="0" err="1">
                <a:solidFill>
                  <a:srgbClr val="FF0000"/>
                </a:solidFill>
              </a:rPr>
              <a:t>ค</a:t>
            </a:r>
            <a:r>
              <a:rPr lang="th-TH" sz="5400" b="1" dirty="0">
                <a:solidFill>
                  <a:srgbClr val="FF0000"/>
                </a:solidFill>
              </a:rPr>
              <a:t>อร</a:t>
            </a:r>
            <a:r>
              <a:rPr lang="th-TH" sz="5400" b="1" dirty="0" err="1">
                <a:solidFill>
                  <a:srgbClr val="FF0000"/>
                </a:solidFill>
              </a:rPr>
              <a:t>ัส</a:t>
            </a:r>
            <a:endParaRPr lang="th-TH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6983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045495"/>
            <a:ext cx="8128000" cy="4572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A50021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ละคร tragedy โรมัน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5400" b="1">
                <a:solidFill>
                  <a:srgbClr val="FFFFFF"/>
                </a:solidFill>
              </a:defRPr>
            </a:pPr>
            <a:r>
              <a:t>ละคร </a:t>
            </a:r>
            <a:r>
              <a:rPr>
                <a:latin typeface="+mn-lt"/>
                <a:ea typeface="+mn-ea"/>
                <a:cs typeface="+mn-cs"/>
                <a:sym typeface="Arial"/>
              </a:rPr>
              <a:t>tragedy </a:t>
            </a:r>
            <a:r>
              <a:t>โรมัน</a:t>
            </a:r>
          </a:p>
        </p:txBody>
      </p:sp>
      <p:pic>
        <p:nvPicPr>
          <p:cNvPr id="58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447800"/>
            <a:ext cx="7315200" cy="4826000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1" animBg="1" advAuto="0"/>
      <p:bldP spid="58" grpId="2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A50021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นักเขียนละคร tragedy โรมัน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5400" b="1">
                <a:solidFill>
                  <a:srgbClr val="FFFFFF"/>
                </a:solidFill>
              </a:defRPr>
            </a:pPr>
            <a:r>
              <a:t>นักเขียนละคร </a:t>
            </a:r>
            <a:r>
              <a:rPr>
                <a:latin typeface="+mn-lt"/>
                <a:ea typeface="+mn-ea"/>
                <a:cs typeface="+mn-cs"/>
                <a:sym typeface="Arial"/>
              </a:rPr>
              <a:t>tragedy </a:t>
            </a:r>
            <a:r>
              <a:t>โรมัน</a:t>
            </a:r>
          </a:p>
        </p:txBody>
      </p:sp>
      <p:sp>
        <p:nvSpPr>
          <p:cNvPr id="61" name="เซเนกา (Seneca) (4 B.C. - ค.ศ. 65)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1465" indent="-291465" defTabSz="777240">
              <a:buSzTx/>
              <a:buNone/>
              <a:defRPr sz="3060" b="1" u="sng">
                <a:solidFill>
                  <a:srgbClr val="FFFFFF"/>
                </a:solidFill>
              </a:defRPr>
            </a:pPr>
            <a:r>
              <a:t>เซเนกา</a:t>
            </a:r>
            <a:r>
              <a:rPr u="none"/>
              <a:t> (Seneca) (4 </a:t>
            </a:r>
            <a:r>
              <a:rPr u="none">
                <a:latin typeface="+mn-lt"/>
                <a:ea typeface="+mn-ea"/>
                <a:cs typeface="+mn-cs"/>
                <a:sym typeface="Arial"/>
              </a:rPr>
              <a:t>B.C. - </a:t>
            </a:r>
            <a:r>
              <a:rPr u="none"/>
              <a:t>ค.ศ. </a:t>
            </a:r>
            <a:r>
              <a:rPr u="none">
                <a:latin typeface="+mn-lt"/>
                <a:ea typeface="+mn-ea"/>
                <a:cs typeface="+mn-cs"/>
                <a:sym typeface="Arial"/>
              </a:rPr>
              <a:t>65</a:t>
            </a:r>
            <a:r>
              <a:rPr u="none"/>
              <a:t>)</a:t>
            </a:r>
          </a:p>
          <a:p>
            <a:pPr marL="291465" indent="-291465" defTabSz="777240">
              <a:spcBef>
                <a:spcPts val="600"/>
              </a:spcBef>
              <a:buChar char="•"/>
              <a:defRPr sz="2720" b="1">
                <a:solidFill>
                  <a:srgbClr val="FFFFFF"/>
                </a:solidFill>
              </a:defRPr>
            </a:pPr>
            <a:r>
              <a:t>เป็นนักปราชญ์ เป็นที่ปรึกษาจักรพรรดิ์เนโร </a:t>
            </a:r>
            <a:r>
              <a:rPr>
                <a:latin typeface="+mn-lt"/>
                <a:ea typeface="+mn-ea"/>
                <a:cs typeface="+mn-cs"/>
                <a:sym typeface="Arial"/>
              </a:rPr>
              <a:t>(Nero)</a:t>
            </a:r>
          </a:p>
          <a:p>
            <a:pPr marL="291465" indent="-291465" defTabSz="777240">
              <a:spcBef>
                <a:spcPts val="600"/>
              </a:spcBef>
              <a:buChar char="•"/>
              <a:defRPr sz="2720" b="1">
                <a:solidFill>
                  <a:srgbClr val="FFFFFF"/>
                </a:solidFill>
              </a:defRPr>
            </a:pPr>
            <a:r>
              <a:t>งานของเขาคล้ายคลึงกับ</a:t>
            </a:r>
            <a:r>
              <a:rPr>
                <a:latin typeface="+mn-lt"/>
                <a:ea typeface="+mn-ea"/>
                <a:cs typeface="+mn-cs"/>
                <a:sym typeface="Arial"/>
              </a:rPr>
              <a:t> tragedy </a:t>
            </a:r>
            <a:r>
              <a:t>ของกรีก แต่เน้นที่ความสยดสยอง น่าสะพรึงกลัวบนเวที</a:t>
            </a:r>
          </a:p>
          <a:p>
            <a:pPr marL="291465" indent="-291465" defTabSz="777240">
              <a:spcBef>
                <a:spcPts val="600"/>
              </a:spcBef>
              <a:buChar char="•"/>
              <a:defRPr sz="2720" b="1">
                <a:solidFill>
                  <a:srgbClr val="FFFFFF"/>
                </a:solidFill>
              </a:defRPr>
            </a:pPr>
            <a:r>
              <a:t>มีอิทธิพลต่อนักเขียนสมัยเรเนซองส์อย่างมาก</a:t>
            </a:r>
          </a:p>
          <a:p>
            <a:pPr marL="291465" indent="-291465" defTabSz="777240">
              <a:spcBef>
                <a:spcPts val="600"/>
              </a:spcBef>
              <a:buChar char="•"/>
              <a:defRPr sz="2720" b="1">
                <a:solidFill>
                  <a:srgbClr val="FFFFFF"/>
                </a:solidFill>
              </a:defRPr>
            </a:pPr>
            <a:r>
              <a:t>โครงสร้างละครแบ่งเป็น </a:t>
            </a:r>
            <a:r>
              <a:rPr>
                <a:latin typeface="+mn-lt"/>
                <a:ea typeface="+mn-ea"/>
                <a:cs typeface="+mn-cs"/>
                <a:sym typeface="Arial"/>
              </a:rPr>
              <a:t>5</a:t>
            </a:r>
            <a:r>
              <a:t> องค์ </a:t>
            </a:r>
            <a:r>
              <a:rPr>
                <a:latin typeface="+mn-lt"/>
                <a:ea typeface="+mn-ea"/>
                <a:cs typeface="+mn-cs"/>
                <a:sym typeface="Arial"/>
              </a:rPr>
              <a:t>(acts)</a:t>
            </a:r>
          </a:p>
          <a:p>
            <a:pPr marL="291465" indent="-291465" defTabSz="777240">
              <a:spcBef>
                <a:spcPts val="600"/>
              </a:spcBef>
              <a:buChar char="•"/>
              <a:defRPr sz="2720" b="1">
                <a:solidFill>
                  <a:srgbClr val="FFFFFF"/>
                </a:solidFill>
              </a:defRPr>
            </a:pPr>
            <a:r>
              <a:t>บทสนทนาไพเราะสละสลวยเหมือนสุนทรพจน์</a:t>
            </a:r>
          </a:p>
          <a:p>
            <a:pPr marL="291465" indent="-291465" defTabSz="777240">
              <a:spcBef>
                <a:spcPts val="600"/>
              </a:spcBef>
              <a:buChar char="•"/>
              <a:defRPr sz="2720" b="1">
                <a:solidFill>
                  <a:srgbClr val="FFFFFF"/>
                </a:solidFill>
              </a:defRPr>
            </a:pPr>
            <a:r>
              <a:t>บทละครเด่น เช่น </a:t>
            </a:r>
            <a:r>
              <a:rPr i="1" u="sng">
                <a:latin typeface="+mn-lt"/>
                <a:ea typeface="+mn-ea"/>
                <a:cs typeface="+mn-cs"/>
                <a:sym typeface="Arial"/>
              </a:rPr>
              <a:t>Medea</a:t>
            </a:r>
            <a:r>
              <a:rPr i="1">
                <a:latin typeface="+mn-lt"/>
                <a:ea typeface="+mn-ea"/>
                <a:cs typeface="+mn-cs"/>
                <a:sym typeface="Arial"/>
              </a:rPr>
              <a:t>, </a:t>
            </a:r>
            <a:r>
              <a:rPr i="1" u="sng">
                <a:latin typeface="+mn-lt"/>
                <a:ea typeface="+mn-ea"/>
                <a:cs typeface="+mn-cs"/>
                <a:sym typeface="Arial"/>
              </a:rPr>
              <a:t>Oedipus</a:t>
            </a:r>
            <a:r>
              <a:t>, </a:t>
            </a:r>
            <a:r>
              <a:rPr i="1" u="sng">
                <a:latin typeface="+mn-lt"/>
                <a:ea typeface="+mn-ea"/>
                <a:cs typeface="+mn-cs"/>
                <a:sym typeface="Arial"/>
              </a:rPr>
              <a:t>Thyestes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1" animBg="1" advAuto="0"/>
      <p:bldP spid="61" grpId="2" build="p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A50021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coriobarb_243x363" descr="coriobarb_243x36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12" y="692150"/>
            <a:ext cx="3759201" cy="5616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Alright, yeah I'm all about the no spoilers but It's Macbeth... and you KNEW it was a tragedy!" descr="Alright, yeah I'm all about the no spoilers but It's Macbeth... and you KNEW it was a tragedy!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437" y="620712"/>
            <a:ext cx="4114801" cy="2085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A tragedy? But... he's King! What's so tragic about that!" descr="A tragedy? But... he's King! What's so tragic about that!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5600" y="2924175"/>
            <a:ext cx="2752725" cy="3771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9CC00"/>
            </a:gs>
            <a:gs pos="50000">
              <a:srgbClr val="000000"/>
            </a:gs>
            <a:gs pos="100000">
              <a:srgbClr val="99CC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ละคร comedy โรมัน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5400" b="1">
                <a:solidFill>
                  <a:srgbClr val="FFFFFF"/>
                </a:solidFill>
              </a:defRPr>
            </a:pPr>
            <a:r>
              <a:t>ละคร </a:t>
            </a:r>
            <a:r>
              <a:rPr>
                <a:latin typeface="+mn-lt"/>
                <a:ea typeface="+mn-ea"/>
                <a:cs typeface="+mn-cs"/>
                <a:sym typeface="Arial"/>
              </a:rPr>
              <a:t>comedy </a:t>
            </a:r>
            <a:r>
              <a:t>โรมัน</a:t>
            </a:r>
          </a:p>
        </p:txBody>
      </p:sp>
      <p:sp>
        <p:nvSpPr>
          <p:cNvPr id="68" name="ได้รับอิทธิพลจาก comedy ใหม่ของกรีก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800"/>
              </a:spcBef>
              <a:buChar char="•"/>
              <a:defRPr sz="3600" b="1">
                <a:solidFill>
                  <a:srgbClr val="FFFFFF"/>
                </a:solidFill>
              </a:defRPr>
            </a:pPr>
            <a:r>
              <a:t>ได้รับอิทธิพลจาก </a:t>
            </a:r>
            <a:r>
              <a:rPr>
                <a:latin typeface="+mn-lt"/>
                <a:ea typeface="+mn-ea"/>
                <a:cs typeface="+mn-cs"/>
                <a:sym typeface="Arial"/>
              </a:rPr>
              <a:t>comedy</a:t>
            </a:r>
            <a:r>
              <a:t> ใหม่ของกรีก</a:t>
            </a:r>
          </a:p>
          <a:p>
            <a:pPr>
              <a:buChar char="•"/>
              <a:defRPr sz="3600" b="1">
                <a:solidFill>
                  <a:srgbClr val="FFFFFF"/>
                </a:solidFill>
              </a:defRPr>
            </a:pPr>
            <a:endParaRPr/>
          </a:p>
          <a:p>
            <a:pPr>
              <a:spcBef>
                <a:spcPts val="800"/>
              </a:spcBef>
              <a:buChar char="•"/>
              <a:defRPr sz="3600" b="1">
                <a:solidFill>
                  <a:srgbClr val="FFFFFF"/>
                </a:solidFill>
              </a:defRPr>
            </a:pPr>
            <a:r>
              <a:t>เนื้อเรื่องไม่ยุ่งเกี่ยวกับการเมือง หรือปัญหาสังคม แต่มุ่งในเรื่องชาวบ้าน</a:t>
            </a:r>
          </a:p>
          <a:p>
            <a:pPr>
              <a:spcBef>
                <a:spcPts val="800"/>
              </a:spcBef>
              <a:buChar char="•"/>
              <a:defRPr sz="3600" b="1">
                <a:solidFill>
                  <a:srgbClr val="FFFFFF"/>
                </a:solidFill>
              </a:defRPr>
            </a:pPr>
            <a:r>
              <a:t>ตัวละครเป็นแบบตายตัว </a:t>
            </a:r>
            <a:r>
              <a:rPr>
                <a:latin typeface="+mn-lt"/>
                <a:ea typeface="+mn-ea"/>
                <a:cs typeface="+mn-cs"/>
                <a:sym typeface="Arial"/>
              </a:rPr>
              <a:t>(stock character)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1" animBg="1" advAuto="0"/>
      <p:bldP spid="68" grpId="2" build="p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9CC00"/>
            </a:gs>
            <a:gs pos="50000">
              <a:srgbClr val="000000"/>
            </a:gs>
            <a:gs pos="100000">
              <a:srgbClr val="99CC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143000"/>
            <a:ext cx="5581650" cy="5391150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  <p:sp>
        <p:nvSpPr>
          <p:cNvPr id="71" name="ละคร comedy โรมัน"/>
          <p:cNvSpPr txBox="1"/>
          <p:nvPr/>
        </p:nvSpPr>
        <p:spPr>
          <a:xfrm>
            <a:off x="502919" y="302240"/>
            <a:ext cx="8138161" cy="767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 defTabSz="457200">
              <a:spcBef>
                <a:spcPts val="0"/>
              </a:spcBef>
              <a:buSzTx/>
              <a:buNone/>
              <a:defRPr sz="4000" b="1">
                <a:solidFill>
                  <a:srgbClr val="FFFFFF"/>
                </a:solidFill>
              </a:defRPr>
            </a:pPr>
            <a:r>
              <a:t>ละคร comedy โรมัน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2" animBg="1" advAuto="0"/>
      <p:bldP spid="71" grpId="1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9CC00"/>
            </a:gs>
            <a:gs pos="50000">
              <a:srgbClr val="000000"/>
            </a:gs>
            <a:gs pos="100000">
              <a:srgbClr val="99CC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81000"/>
            <a:ext cx="4281488" cy="6172200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  <p:sp>
        <p:nvSpPr>
          <p:cNvPr id="74" name="ละคร comedy โรมัน"/>
          <p:cNvSpPr txBox="1"/>
          <p:nvPr/>
        </p:nvSpPr>
        <p:spPr>
          <a:xfrm>
            <a:off x="4922520" y="2315190"/>
            <a:ext cx="3947160" cy="1465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 defTabSz="457200">
              <a:spcBef>
                <a:spcPts val="0"/>
              </a:spcBef>
              <a:buSzTx/>
              <a:buNone/>
              <a:defRPr sz="4000" b="1">
                <a:solidFill>
                  <a:srgbClr val="FFFFFF"/>
                </a:solidFill>
              </a:defRPr>
            </a:pPr>
            <a:r>
              <a:t>ละคร comedy โรมัน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2" animBg="1" advAuto="0"/>
      <p:bldP spid="74" grpId="1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9CC00"/>
            </a:gs>
            <a:gs pos="50000">
              <a:srgbClr val="000000"/>
            </a:gs>
            <a:gs pos="100000">
              <a:srgbClr val="99CC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นักเขียนละคร comedy โรมัน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896111">
              <a:defRPr sz="5292" b="1">
                <a:solidFill>
                  <a:srgbClr val="FFFFFF"/>
                </a:solidFill>
              </a:defRPr>
            </a:pPr>
            <a:r>
              <a:t>นักเขียนละคร </a:t>
            </a:r>
            <a:r>
              <a:rPr>
                <a:latin typeface="+mn-lt"/>
                <a:ea typeface="+mn-ea"/>
                <a:cs typeface="+mn-cs"/>
                <a:sym typeface="Arial"/>
              </a:rPr>
              <a:t>comedy </a:t>
            </a:r>
            <a:r>
              <a:t>โรมัน</a:t>
            </a:r>
          </a:p>
        </p:txBody>
      </p:sp>
      <p:sp>
        <p:nvSpPr>
          <p:cNvPr id="77" name="1. เพลาตัส (Titus Maccius Plautus) (254-184 BC)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4606" indent="-284606" defTabSz="758951">
              <a:spcBef>
                <a:spcPts val="600"/>
              </a:spcBef>
              <a:buSzTx/>
              <a:buNone/>
              <a:defRPr sz="2656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1. </a:t>
            </a:r>
            <a:r>
              <a:rPr u="sng"/>
              <a:t>เพลาตัส</a:t>
            </a:r>
            <a:r>
              <a:t> </a:t>
            </a:r>
            <a:r>
              <a:rPr sz="2324" b="0"/>
              <a:t>(Titus Maccius Plautus) </a:t>
            </a:r>
            <a:r>
              <a:rPr sz="2324" b="0">
                <a:latin typeface="Angsana New"/>
                <a:ea typeface="Angsana New"/>
                <a:cs typeface="Angsana New"/>
                <a:sym typeface="Angsana New"/>
              </a:rPr>
              <a:t>(</a:t>
            </a:r>
            <a:r>
              <a:rPr sz="2324" b="0"/>
              <a:t>254-184 BC)</a:t>
            </a:r>
            <a:endParaRPr sz="2324"/>
          </a:p>
          <a:p>
            <a:pPr marL="284606" indent="-284606" defTabSz="758951">
              <a:spcBef>
                <a:spcPts val="500"/>
              </a:spcBef>
              <a:buChar char="•"/>
              <a:defRPr sz="2324" b="1">
                <a:solidFill>
                  <a:srgbClr val="FFFFFF"/>
                </a:solidFill>
              </a:defRPr>
            </a:pPr>
            <a:r>
              <a:t>นำเอาลักษณะของ </a:t>
            </a:r>
            <a:r>
              <a:rPr>
                <a:latin typeface="+mn-lt"/>
                <a:ea typeface="+mn-ea"/>
                <a:cs typeface="+mn-cs"/>
                <a:sym typeface="Arial"/>
              </a:rPr>
              <a:t>comedy</a:t>
            </a:r>
            <a:r>
              <a:t> ใหม่ของกรีก มาเข้ากับละครตลกประเภท </a:t>
            </a:r>
            <a:r>
              <a:rPr>
                <a:latin typeface="+mn-lt"/>
                <a:ea typeface="+mn-ea"/>
                <a:cs typeface="+mn-cs"/>
                <a:sym typeface="Arial"/>
              </a:rPr>
              <a:t>farce</a:t>
            </a:r>
            <a:r>
              <a:t> ของโรมัน</a:t>
            </a:r>
          </a:p>
          <a:p>
            <a:pPr marL="284606" indent="-284606" defTabSz="758951">
              <a:spcBef>
                <a:spcPts val="500"/>
              </a:spcBef>
              <a:buChar char="•"/>
              <a:defRPr sz="2324" b="1">
                <a:solidFill>
                  <a:srgbClr val="FFFFFF"/>
                </a:solidFill>
              </a:defRPr>
            </a:pPr>
            <a:r>
              <a:t>เนื้อเรื่องไม่ให้ความสำคัญกับเรื่องการเมือง แต่สนใจเรื่องของความทุกข์ทรมาน และความพยายามในเรื่องความรักใคร่</a:t>
            </a:r>
          </a:p>
          <a:p>
            <a:pPr marL="284606" indent="-284606" defTabSz="758951">
              <a:spcBef>
                <a:spcPts val="500"/>
              </a:spcBef>
              <a:buChar char="•"/>
              <a:defRPr sz="2324" b="1">
                <a:solidFill>
                  <a:srgbClr val="FFFFFF"/>
                </a:solidFill>
              </a:defRPr>
            </a:pPr>
            <a:r>
              <a:t>เน้นโครงเรื่องซับซ้อน ผิดฝาผิดตัว พฤติกรรมที่เกินจริงของตัวละคร</a:t>
            </a:r>
          </a:p>
          <a:p>
            <a:pPr marL="284606" indent="-284606" defTabSz="758951">
              <a:spcBef>
                <a:spcPts val="500"/>
              </a:spcBef>
              <a:buChar char="•"/>
              <a:defRPr sz="2324" b="1">
                <a:solidFill>
                  <a:srgbClr val="FFFFFF"/>
                </a:solidFill>
              </a:defRPr>
            </a:pPr>
            <a:r>
              <a:t>ตัวละครเป็นประเภทตายตัว </a:t>
            </a:r>
            <a:r>
              <a:rPr>
                <a:latin typeface="+mn-lt"/>
                <a:ea typeface="+mn-ea"/>
                <a:cs typeface="+mn-cs"/>
                <a:sym typeface="Arial"/>
              </a:rPr>
              <a:t>(stock character) </a:t>
            </a:r>
            <a:r>
              <a:t>มีอิทธิพลต่อนักเขียนรุ่นหลัง</a:t>
            </a:r>
          </a:p>
          <a:p>
            <a:pPr marL="284606" indent="-284606" defTabSz="758951">
              <a:spcBef>
                <a:spcPts val="500"/>
              </a:spcBef>
              <a:buChar char="•"/>
              <a:defRPr sz="2324" b="1">
                <a:solidFill>
                  <a:srgbClr val="FFFFFF"/>
                </a:solidFill>
              </a:defRPr>
            </a:pPr>
            <a:r>
              <a:t>บทละครเด่น </a:t>
            </a:r>
            <a:r>
              <a:rPr i="1" u="sng">
                <a:latin typeface="+mn-lt"/>
                <a:ea typeface="+mn-ea"/>
                <a:cs typeface="+mn-cs"/>
                <a:sym typeface="Arial"/>
              </a:rPr>
              <a:t>The Menaechmi</a:t>
            </a:r>
          </a:p>
        </p:txBody>
      </p:sp>
      <p:pic>
        <p:nvPicPr>
          <p:cNvPr id="78" name="Plautus" descr="Plautu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3662" y="5084762"/>
            <a:ext cx="1447801" cy="14954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1" animBg="1" advAuto="0"/>
      <p:bldP spid="77" grpId="2" build="p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9CC00"/>
            </a:gs>
            <a:gs pos="50000">
              <a:srgbClr val="000000"/>
            </a:gs>
            <a:gs pos="100000">
              <a:srgbClr val="99CC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นักเขียนละคร comedy โรมัน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896111">
              <a:defRPr sz="5292" b="1">
                <a:solidFill>
                  <a:srgbClr val="FFFFFF"/>
                </a:solidFill>
              </a:defRPr>
            </a:pPr>
            <a:r>
              <a:t>นักเขียนละคร </a:t>
            </a:r>
            <a:r>
              <a:rPr>
                <a:latin typeface="+mn-lt"/>
                <a:ea typeface="+mn-ea"/>
                <a:cs typeface="+mn-cs"/>
                <a:sym typeface="Arial"/>
              </a:rPr>
              <a:t>comedy </a:t>
            </a:r>
            <a:r>
              <a:t>โรมัน</a:t>
            </a:r>
          </a:p>
        </p:txBody>
      </p:sp>
      <p:sp>
        <p:nvSpPr>
          <p:cNvPr id="81" name="2. เทอร์เรนซ์ (Publius Terentius Afer) (195-159 BC)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1177" indent="-281177" defTabSz="749808">
              <a:spcBef>
                <a:spcPts val="600"/>
              </a:spcBef>
              <a:buSzTx/>
              <a:buNone/>
              <a:defRPr sz="2624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2. </a:t>
            </a:r>
            <a:r>
              <a:rPr u="sng">
                <a:latin typeface="Angsana New"/>
                <a:ea typeface="Angsana New"/>
                <a:cs typeface="Angsana New"/>
                <a:sym typeface="Angsana New"/>
              </a:rPr>
              <a:t>เทอร์เรนซ์</a:t>
            </a:r>
            <a:r>
              <a:t> </a:t>
            </a:r>
            <a:r>
              <a:rPr sz="2296" b="0"/>
              <a:t>(Publius Terentius Afer) </a:t>
            </a:r>
            <a:r>
              <a:rPr sz="2296" b="0">
                <a:latin typeface="Angsana New"/>
                <a:ea typeface="Angsana New"/>
                <a:cs typeface="Angsana New"/>
                <a:sym typeface="Angsana New"/>
              </a:rPr>
              <a:t>(195</a:t>
            </a:r>
            <a:r>
              <a:rPr sz="2296" b="0"/>
              <a:t>-159 BC)</a:t>
            </a:r>
            <a:endParaRPr sz="2296"/>
          </a:p>
          <a:p>
            <a:pPr marL="281177" indent="-281177" defTabSz="749808">
              <a:spcBef>
                <a:spcPts val="600"/>
              </a:spcBef>
              <a:buSzTx/>
              <a:buNone/>
              <a:defRPr sz="2624" b="1">
                <a:solidFill>
                  <a:srgbClr val="FFFFFF"/>
                </a:solidFill>
              </a:defRPr>
            </a:pPr>
            <a:r>
              <a:t>เกิดมาเป็นทาส แต่เก่งเจ้านายจึงให้การศึกษา และปล่อยตัวในที่สุด</a:t>
            </a:r>
          </a:p>
          <a:p>
            <a:pPr marL="281177" indent="-281177" defTabSz="749808">
              <a:spcBef>
                <a:spcPts val="600"/>
              </a:spcBef>
              <a:buChar char="•"/>
              <a:defRPr sz="2624" b="1">
                <a:solidFill>
                  <a:srgbClr val="FFFFFF"/>
                </a:solidFill>
              </a:defRPr>
            </a:pPr>
            <a:r>
              <a:t>เขาเขียนบทละครสำหรับกลุ่มผู้ดีชั้นสูง</a:t>
            </a:r>
          </a:p>
          <a:p>
            <a:pPr marL="281177" indent="-281177" defTabSz="749808">
              <a:spcBef>
                <a:spcPts val="600"/>
              </a:spcBef>
              <a:buChar char="•"/>
              <a:defRPr sz="2624" b="1">
                <a:solidFill>
                  <a:srgbClr val="FFFFFF"/>
                </a:solidFill>
              </a:defRPr>
            </a:pPr>
            <a:r>
              <a:t>เน้นโครงเรื่องซับซ้อน คล้ายของเพลาตัส</a:t>
            </a:r>
          </a:p>
          <a:p>
            <a:pPr marL="281177" indent="-281177" defTabSz="749808">
              <a:spcBef>
                <a:spcPts val="600"/>
              </a:spcBef>
              <a:buChar char="•"/>
              <a:defRPr sz="2624" b="1">
                <a:solidFill>
                  <a:srgbClr val="FFFFFF"/>
                </a:solidFill>
              </a:defRPr>
            </a:pPr>
            <a:r>
              <a:t>มีผู้กล่าวว่า บทสนทนาของเพลาตัสเหมาะที่จะใช้ร้องเหมือนละครร้องสมัยใหม่ แต่ของเทอร์เรนซ์เหมาะกับการพูด</a:t>
            </a:r>
          </a:p>
          <a:p>
            <a:pPr marL="281177" indent="-281177" defTabSz="749808">
              <a:spcBef>
                <a:spcPts val="600"/>
              </a:spcBef>
              <a:buChar char="•"/>
              <a:defRPr sz="2624" b="1">
                <a:solidFill>
                  <a:srgbClr val="FFFFFF"/>
                </a:solidFill>
              </a:defRPr>
            </a:pPr>
            <a:r>
              <a:t>บทละครเด่น </a:t>
            </a:r>
            <a:r>
              <a:rPr i="1" u="sng">
                <a:latin typeface="+mn-lt"/>
                <a:ea typeface="+mn-ea"/>
                <a:cs typeface="+mn-cs"/>
                <a:sym typeface="Arial"/>
              </a:rPr>
              <a:t>Phormio</a:t>
            </a:r>
          </a:p>
        </p:txBody>
      </p:sp>
      <p:pic>
        <p:nvPicPr>
          <p:cNvPr id="82" name="Portrait" descr="Portrai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562" y="4437062"/>
            <a:ext cx="1535113" cy="20891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1" animBg="1" advAuto="0"/>
      <p:bldP spid="81" grpId="2" build="p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romanmap~approx117AD~" descr="romanmap~approx117AD~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35600" cy="3557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Map for ancient Greece &amp; Rome Unit 1-4" descr="Map for ancient Greece &amp; Rome Unit 1-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5112" y="3729037"/>
            <a:ext cx="6159501" cy="30130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9CC00"/>
            </a:gs>
            <a:gs pos="50000">
              <a:srgbClr val="000000"/>
            </a:gs>
            <a:gs pos="100000">
              <a:srgbClr val="99CC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457200"/>
            <a:ext cx="5105400" cy="6019800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1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80808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ละครที่เป็นแบบฉบับของโรมันเอง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 defTabSz="804672">
              <a:defRPr sz="4752" b="1">
                <a:solidFill>
                  <a:srgbClr val="FFFFFF"/>
                </a:solidFill>
              </a:defRPr>
            </a:lvl1pPr>
          </a:lstStyle>
          <a:p>
            <a:r>
              <a:t>ละครที่เป็นแบบฉบับของโรมันเอง</a:t>
            </a:r>
          </a:p>
        </p:txBody>
      </p:sp>
      <p:sp>
        <p:nvSpPr>
          <p:cNvPr id="87" name="1. เฟบูลา อาเทลานา (Febula Atellana)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7749" indent="-277749" defTabSz="740663">
              <a:spcBef>
                <a:spcPts val="600"/>
              </a:spcBef>
              <a:buSzTx/>
              <a:buNone/>
              <a:defRPr sz="2916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1.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 </a:t>
            </a:r>
            <a:r>
              <a:rPr u="sng">
                <a:latin typeface="Angsana New"/>
                <a:ea typeface="Angsana New"/>
                <a:cs typeface="Angsana New"/>
                <a:sym typeface="Angsana New"/>
              </a:rPr>
              <a:t>เฟบูลา อาเทลานา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 </a:t>
            </a:r>
            <a:r>
              <a:t>(Febula Atellana)</a:t>
            </a:r>
          </a:p>
          <a:p>
            <a:pPr marL="277749" indent="-277749" defTabSz="740663">
              <a:spcBef>
                <a:spcPts val="600"/>
              </a:spcBef>
              <a:buChar char="•"/>
              <a:defRPr sz="2916" b="1">
                <a:solidFill>
                  <a:srgbClr val="FFFFFF"/>
                </a:solidFill>
              </a:defRPr>
            </a:pPr>
            <a:r>
              <a:t>เป็นละครตลกสั้นๆ  แบบชาวบ้านมีลักษณะของ </a:t>
            </a:r>
            <a:r>
              <a:rPr>
                <a:latin typeface="+mn-lt"/>
                <a:ea typeface="+mn-ea"/>
                <a:cs typeface="+mn-cs"/>
                <a:sym typeface="Arial"/>
              </a:rPr>
              <a:t>farce</a:t>
            </a:r>
          </a:p>
          <a:p>
            <a:pPr marL="277749" indent="-277749" defTabSz="740663">
              <a:spcBef>
                <a:spcPts val="600"/>
              </a:spcBef>
              <a:buChar char="•"/>
              <a:defRPr sz="2916" b="1">
                <a:solidFill>
                  <a:srgbClr val="FFFFFF"/>
                </a:solidFill>
              </a:defRPr>
            </a:pPr>
            <a:r>
              <a:t>ไม่เน้นที่เรื่อง แต่เน้นที่มุขตลกที่จบในตอน</a:t>
            </a:r>
          </a:p>
          <a:p>
            <a:pPr marL="277749" indent="-277749" defTabSz="740663">
              <a:spcBef>
                <a:spcPts val="600"/>
              </a:spcBef>
              <a:buChar char="•"/>
              <a:defRPr sz="2916" b="1">
                <a:solidFill>
                  <a:srgbClr val="FFFFFF"/>
                </a:solidFill>
              </a:defRPr>
            </a:pPr>
            <a:r>
              <a:t>เป็นเรื่องราวใกล้ตัวของชีวิตชาวบ้านชนบท</a:t>
            </a:r>
          </a:p>
          <a:p>
            <a:pPr marL="277749" indent="-277749" defTabSz="740663">
              <a:spcBef>
                <a:spcPts val="600"/>
              </a:spcBef>
              <a:buChar char="•"/>
              <a:defRPr sz="2916" b="1">
                <a:solidFill>
                  <a:srgbClr val="FFFFFF"/>
                </a:solidFill>
              </a:defRPr>
            </a:pPr>
            <a:r>
              <a:t>ใช้ตัวละครที่ไม่ลึกซึ้ง มีลักษณะซ้ำๆ กันแทบทุกเรื่อง</a:t>
            </a:r>
          </a:p>
          <a:p>
            <a:pPr marL="277749" indent="-277749" defTabSz="740663">
              <a:spcBef>
                <a:spcPts val="600"/>
              </a:spcBef>
              <a:buChar char="•"/>
              <a:defRPr sz="2916" b="1">
                <a:solidFill>
                  <a:srgbClr val="FFFFFF"/>
                </a:solidFill>
              </a:defRPr>
            </a:pPr>
            <a:r>
              <a:t>ละครประเภทนี้ได้รับความนิยมสูงสุดในบรรดาการแสดงประเภทต่างๆ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1" animBg="1" advAuto="0"/>
      <p:bldP spid="87" grpId="2" build="p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80808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562" y="260350"/>
            <a:ext cx="2098676" cy="3122613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sp>
        <p:nvSpPr>
          <p:cNvPr id="90" name="ตัวละครใน     เฟบูลา อาเทลานา"/>
          <p:cNvSpPr txBox="1">
            <a:spLocks noGrp="1"/>
          </p:cNvSpPr>
          <p:nvPr>
            <p:ph type="title" idx="4294967295"/>
          </p:nvPr>
        </p:nvSpPr>
        <p:spPr>
          <a:xfrm>
            <a:off x="4859337" y="260350"/>
            <a:ext cx="3581401" cy="1905000"/>
          </a:xfrm>
          <a:prstGeom prst="rect">
            <a:avLst/>
          </a:prstGeom>
        </p:spPr>
        <p:txBody>
          <a:bodyPr>
            <a:normAutofit/>
          </a:bodyPr>
          <a:lstStyle>
            <a:lvl1pPr defTabSz="640079">
              <a:defRPr sz="3780" b="1">
                <a:solidFill>
                  <a:srgbClr val="FFFFFF"/>
                </a:solidFill>
              </a:defRPr>
            </a:lvl1pPr>
          </a:lstStyle>
          <a:p>
            <a:r>
              <a:t>ตัวละครใน     เฟบูลา อาเทลานา</a:t>
            </a:r>
          </a:p>
        </p:txBody>
      </p:sp>
      <p:pic>
        <p:nvPicPr>
          <p:cNvPr id="91" name="smallMosaicoScenaTeatrale" descr="smallMosaicoScenaTeatra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937" y="2205037"/>
            <a:ext cx="5113338" cy="4402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92" name="9977-003-B9CD8A68" descr="9977-003-B9CD8A6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087" y="3573462"/>
            <a:ext cx="2084388" cy="31686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2" animBg="1" advAuto="0"/>
      <p:bldP spid="90" grpId="1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80808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ละครที่เป็นแบบฉบับของโรมันเอง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 defTabSz="804672">
              <a:defRPr sz="4752" b="1">
                <a:solidFill>
                  <a:srgbClr val="FFFFFF"/>
                </a:solidFill>
              </a:defRPr>
            </a:lvl1pPr>
          </a:lstStyle>
          <a:p>
            <a:r>
              <a:t>ละครที่เป็นแบบฉบับของโรมันเอง</a:t>
            </a:r>
          </a:p>
        </p:txBody>
      </p:sp>
      <p:sp>
        <p:nvSpPr>
          <p:cNvPr id="95" name="2. ไมม์ (Mime) (ถือกำเนิดตั้งแต่ 211 ปี B.C.)…"/>
          <p:cNvSpPr txBox="1">
            <a:spLocks noGrp="1"/>
          </p:cNvSpPr>
          <p:nvPr>
            <p:ph type="body" idx="4294967295"/>
          </p:nvPr>
        </p:nvSpPr>
        <p:spPr>
          <a:xfrm>
            <a:off x="457200" y="1600199"/>
            <a:ext cx="8229600" cy="495300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46888" indent="-246888" defTabSz="658368">
              <a:spcBef>
                <a:spcPts val="600"/>
              </a:spcBef>
              <a:buSzTx/>
              <a:buNone/>
              <a:defRPr sz="2592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2.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 </a:t>
            </a:r>
            <a:r>
              <a:rPr u="sng">
                <a:latin typeface="Angsana New"/>
                <a:ea typeface="Angsana New"/>
                <a:cs typeface="Angsana New"/>
                <a:sym typeface="Angsana New"/>
              </a:rPr>
              <a:t>ไมม์ </a:t>
            </a:r>
            <a:r>
              <a:t>(Mime) (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ถือกำเนิดตั้งแต่ </a:t>
            </a:r>
            <a:r>
              <a:t>211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 ปี </a:t>
            </a:r>
            <a:r>
              <a:t>B.C.)</a:t>
            </a:r>
          </a:p>
          <a:p>
            <a:pPr marL="246888" indent="-246888" defTabSz="658368">
              <a:spcBef>
                <a:spcPts val="600"/>
              </a:spcBef>
              <a:buChar char="•"/>
              <a:defRPr sz="2592" b="1">
                <a:solidFill>
                  <a:srgbClr val="FFFFFF"/>
                </a:solidFill>
              </a:defRPr>
            </a:pPr>
            <a:r>
              <a:t>เป็นละครตลกโปกฮาสั้นๆ  คล้ายเฟบูลาอาเทเลนามาก</a:t>
            </a:r>
          </a:p>
          <a:p>
            <a:pPr marL="246888" indent="-246888" defTabSz="658368">
              <a:spcBef>
                <a:spcPts val="600"/>
              </a:spcBef>
              <a:buChar char="•"/>
              <a:defRPr sz="2592" b="1">
                <a:solidFill>
                  <a:srgbClr val="FFFFFF"/>
                </a:solidFill>
              </a:defRPr>
            </a:pPr>
            <a:r>
              <a:t>เป็นลักษณะละครเร่ จัดแสดงไปตามที่ต่างๆ ใช้เวทีชั่วคราว</a:t>
            </a:r>
          </a:p>
          <a:p>
            <a:pPr marL="246888" indent="-246888" defTabSz="658368">
              <a:spcBef>
                <a:spcPts val="600"/>
              </a:spcBef>
              <a:buChar char="•"/>
              <a:defRPr sz="2592" b="1">
                <a:solidFill>
                  <a:srgbClr val="FFFFFF"/>
                </a:solidFill>
              </a:defRPr>
            </a:pPr>
            <a:r>
              <a:t>เป็นการแสดงประเภทแรกที่ใช้ผู้หญิงแสดง และไม่สวมหน้ากาก</a:t>
            </a:r>
          </a:p>
          <a:p>
            <a:pPr marL="246888" indent="-246888" defTabSz="658368">
              <a:spcBef>
                <a:spcPts val="600"/>
              </a:spcBef>
              <a:buChar char="•"/>
              <a:defRPr sz="2592" b="1">
                <a:solidFill>
                  <a:srgbClr val="FFFFFF"/>
                </a:solidFill>
              </a:defRPr>
            </a:pPr>
            <a:r>
              <a:t>ใช้เรื่องราวชีวิตคนในเมืองที่ออกจะผิดลู่ผิดทาง</a:t>
            </a:r>
          </a:p>
          <a:p>
            <a:pPr marL="246888" indent="-246888" defTabSz="658368">
              <a:spcBef>
                <a:spcPts val="600"/>
              </a:spcBef>
              <a:buChar char="•"/>
              <a:defRPr sz="2592" b="1">
                <a:solidFill>
                  <a:srgbClr val="FFFFFF"/>
                </a:solidFill>
              </a:defRPr>
            </a:pPr>
            <a:r>
              <a:t>ใช้ภาษาหยาบโลน ตอนหลังได้รับการต่อต้านจากคริสตจักร </a:t>
            </a:r>
          </a:p>
          <a:p>
            <a:pPr marL="246888" indent="-246888" defTabSz="658368">
              <a:spcBef>
                <a:spcPts val="600"/>
              </a:spcBef>
              <a:buChar char="•"/>
              <a:defRPr sz="2592" b="1">
                <a:solidFill>
                  <a:srgbClr val="FFFFFF"/>
                </a:solidFill>
              </a:defRPr>
            </a:pPr>
            <a:r>
              <a:t>เป็นละครที่แสดงให้เห็นว่าโรมันเจริญวัตถุ แต่จิตใจเสื่อมทราม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1" animBg="1" advAuto="0"/>
      <p:bldP spid="95" grpId="2" build="p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80808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33400"/>
            <a:ext cx="3035300" cy="5867400"/>
          </a:xfrm>
          <a:prstGeom prst="rect">
            <a:avLst/>
          </a:prstGeom>
          <a:ln w="57150">
            <a:solidFill>
              <a:srgbClr val="FFCC00"/>
            </a:solidFill>
          </a:ln>
        </p:spPr>
      </p:pic>
      <p:sp>
        <p:nvSpPr>
          <p:cNvPr id="98" name="นักแสดงไมม์ ของโรมัน"/>
          <p:cNvSpPr txBox="1">
            <a:spLocks noGrp="1"/>
          </p:cNvSpPr>
          <p:nvPr>
            <p:ph type="title" idx="4294967295"/>
          </p:nvPr>
        </p:nvSpPr>
        <p:spPr>
          <a:xfrm>
            <a:off x="4724400" y="2362200"/>
            <a:ext cx="3581400" cy="190500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886968">
              <a:defRPr sz="5238" b="1">
                <a:solidFill>
                  <a:srgbClr val="FFFFFF"/>
                </a:solidFill>
              </a:defRPr>
            </a:pPr>
            <a:r>
              <a:t>นักแสดงไมม์</a:t>
            </a:r>
            <a:br/>
            <a:r>
              <a:t>ของโรมัน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2" animBg="1" advAuto="0"/>
      <p:bldP spid="98" grpId="1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80808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91" y="2473187"/>
            <a:ext cx="8559801" cy="2209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80808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676400"/>
            <a:ext cx="7924800" cy="4449763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103" name="การแสดงละครไมม์ C.11"/>
          <p:cNvSpPr txBox="1">
            <a:spLocks noGrp="1"/>
          </p:cNvSpPr>
          <p:nvPr>
            <p:ph type="title" idx="4294967295"/>
          </p:nvPr>
        </p:nvSpPr>
        <p:spPr>
          <a:xfrm>
            <a:off x="914400" y="457200"/>
            <a:ext cx="7772400" cy="99060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896111">
              <a:defRPr sz="5292" b="1">
                <a:solidFill>
                  <a:srgbClr val="FFFFFF"/>
                </a:solidFill>
              </a:defRPr>
            </a:pPr>
            <a:r>
              <a:t>การแสดงละครไมม์ </a:t>
            </a:r>
            <a:r>
              <a:rPr sz="4312">
                <a:latin typeface="+mn-lt"/>
                <a:ea typeface="+mn-ea"/>
                <a:cs typeface="+mn-cs"/>
                <a:sym typeface="Arial"/>
              </a:rPr>
              <a:t>C.11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2" animBg="1" advAuto="0"/>
      <p:bldP spid="103" grpId="1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80808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ละครที่เป็นแบบฉบับของโรมันเอง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 defTabSz="804672">
              <a:defRPr sz="4752" b="1">
                <a:solidFill>
                  <a:srgbClr val="FFFFFF"/>
                </a:solidFill>
              </a:defRPr>
            </a:lvl1pPr>
          </a:lstStyle>
          <a:p>
            <a:r>
              <a:t>ละครที่เป็นแบบฉบับของโรมันเอง</a:t>
            </a:r>
          </a:p>
        </p:txBody>
      </p:sp>
      <p:sp>
        <p:nvSpPr>
          <p:cNvPr id="106" name="3. แพนโทไมม์ (Pantomime)…"/>
          <p:cNvSpPr txBox="1">
            <a:spLocks noGrp="1"/>
          </p:cNvSpPr>
          <p:nvPr>
            <p:ph type="body" idx="4294967295"/>
          </p:nvPr>
        </p:nvSpPr>
        <p:spPr>
          <a:xfrm>
            <a:off x="457200" y="1600199"/>
            <a:ext cx="8229600" cy="495300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57175" indent="-257175" defTabSz="685800">
              <a:spcBef>
                <a:spcPts val="600"/>
              </a:spcBef>
              <a:buSzTx/>
              <a:buNone/>
              <a:defRPr sz="2700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3.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 </a:t>
            </a:r>
            <a:r>
              <a:rPr u="sng">
                <a:latin typeface="Angsana New"/>
                <a:ea typeface="Angsana New"/>
                <a:cs typeface="Angsana New"/>
                <a:sym typeface="Angsana New"/>
              </a:rPr>
              <a:t>แพนโทไมม์ </a:t>
            </a:r>
            <a:r>
              <a:t>(Pantomime) </a:t>
            </a:r>
          </a:p>
          <a:p>
            <a:pPr marL="257175" indent="-257175" defTabSz="685800">
              <a:spcBef>
                <a:spcPts val="600"/>
              </a:spcBef>
              <a:buChar char="•"/>
              <a:defRPr sz="2700" b="1">
                <a:solidFill>
                  <a:srgbClr val="FFFFFF"/>
                </a:solidFill>
              </a:defRPr>
            </a:pPr>
            <a:r>
              <a:t>เป็นการร่ายรำด้วยท่าทางที่มีความหมาย ด้วยนักแสดง</a:t>
            </a:r>
            <a:r>
              <a:rPr u="sng"/>
              <a:t>คนเดียว</a:t>
            </a:r>
          </a:p>
          <a:p>
            <a:pPr marL="257175" indent="-257175" defTabSz="685800">
              <a:spcBef>
                <a:spcPts val="600"/>
              </a:spcBef>
              <a:buChar char="•"/>
              <a:defRPr sz="2700" b="1">
                <a:solidFill>
                  <a:srgbClr val="FFFFFF"/>
                </a:solidFill>
              </a:defRPr>
            </a:pPr>
            <a:r>
              <a:t>เปลี่ยนบทบาทไปด้วยการเปลี่ยนหน้ากาก</a:t>
            </a:r>
          </a:p>
          <a:p>
            <a:pPr marL="257175" indent="-257175" defTabSz="685800">
              <a:spcBef>
                <a:spcPts val="600"/>
              </a:spcBef>
              <a:buChar char="•"/>
              <a:defRPr sz="2700" b="1">
                <a:solidFill>
                  <a:srgbClr val="FFFFFF"/>
                </a:solidFill>
              </a:defRPr>
            </a:pPr>
            <a:r>
              <a:t>มีคลอรัสเป็นผู้บรรยายเรื่อง</a:t>
            </a:r>
          </a:p>
          <a:p>
            <a:pPr marL="257175" indent="-257175" defTabSz="685800">
              <a:spcBef>
                <a:spcPts val="600"/>
              </a:spcBef>
              <a:buChar char="•"/>
              <a:defRPr sz="2700" b="1">
                <a:solidFill>
                  <a:srgbClr val="FFFFFF"/>
                </a:solidFill>
              </a:defRPr>
            </a:pPr>
            <a:r>
              <a:t>มักเป็นเรื่องที่เคร่งเครียดที่ได้จากตำนานปรัมปรา</a:t>
            </a:r>
          </a:p>
          <a:p>
            <a:pPr marL="257175" indent="-257175" defTabSz="685800">
              <a:spcBef>
                <a:spcPts val="600"/>
              </a:spcBef>
              <a:buChar char="•"/>
              <a:defRPr sz="2700" b="1">
                <a:solidFill>
                  <a:srgbClr val="FFFFFF"/>
                </a:solidFill>
              </a:defRPr>
            </a:pPr>
            <a:r>
              <a:t>การร่ายรำใช้ดนตรีประกอบหลายชิ้น เช่น ขลุ่ยและเครื่องตี</a:t>
            </a:r>
          </a:p>
          <a:p>
            <a:pPr marL="257175" indent="-257175" defTabSz="685800">
              <a:spcBef>
                <a:spcPts val="600"/>
              </a:spcBef>
              <a:buChar char="•"/>
              <a:defRPr sz="2700" b="1">
                <a:solidFill>
                  <a:srgbClr val="FFFFFF"/>
                </a:solidFill>
              </a:defRPr>
            </a:pPr>
            <a:r>
              <a:t>ในสมัยหลังๆ แพนโทไมม์ได้รับความนิยมยิ่งกว่า </a:t>
            </a:r>
            <a:r>
              <a:rPr b="0">
                <a:latin typeface="+mn-lt"/>
                <a:ea typeface="+mn-ea"/>
                <a:cs typeface="+mn-cs"/>
                <a:sym typeface="Arial"/>
              </a:rPr>
              <a:t>tragedy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1" animBg="1" advAuto="0"/>
      <p:bldP spid="106" grpId="2" build="p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136" y="747496"/>
            <a:ext cx="3831728" cy="53630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ระเบียบแบบแผนและวิธีการแสดงละครโรมัน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 defTabSz="685800">
              <a:defRPr sz="3600" b="1">
                <a:solidFill>
                  <a:srgbClr val="FFFFFF"/>
                </a:solidFill>
              </a:defRPr>
            </a:lvl1pPr>
          </a:lstStyle>
          <a:p>
            <a:r>
              <a:t>ระเบียบแบบแผนและวิธีการแสดงละครโรมัน</a:t>
            </a:r>
          </a:p>
        </p:txBody>
      </p:sp>
      <p:sp>
        <p:nvSpPr>
          <p:cNvPr id="111" name="ลดบทบาทคอรัสลง (จนถึงไม่มีเลย)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50317" indent="-250317" defTabSz="667512">
              <a:spcBef>
                <a:spcPts val="600"/>
              </a:spcBef>
              <a:buChar char="•"/>
              <a:defRPr sz="2628" b="1">
                <a:solidFill>
                  <a:srgbClr val="FFFFFF"/>
                </a:solidFill>
              </a:defRPr>
            </a:pPr>
            <a:r>
              <a:t>ลดบทบาทคอรัสลง (จนถึงไม่มีเลย)</a:t>
            </a:r>
          </a:p>
          <a:p>
            <a:pPr marL="250317" indent="-250317" defTabSz="667512">
              <a:spcBef>
                <a:spcPts val="600"/>
              </a:spcBef>
              <a:buChar char="•"/>
              <a:defRPr sz="2628" b="1">
                <a:solidFill>
                  <a:srgbClr val="FFFFFF"/>
                </a:solidFill>
              </a:defRPr>
            </a:pPr>
            <a:r>
              <a:t>นักแสดงเป็นพวกทาส </a:t>
            </a:r>
            <a:r>
              <a:rPr>
                <a:solidFill>
                  <a:srgbClr val="FFFFCC"/>
                </a:solidFill>
                <a:latin typeface="+mn-lt"/>
                <a:ea typeface="+mn-ea"/>
                <a:cs typeface="+mn-cs"/>
                <a:sym typeface="Arial"/>
              </a:rPr>
              <a:t>เชลยศึก หรือโสเภณี อาชีพนี้ตกต่ำมาก</a:t>
            </a:r>
          </a:p>
          <a:p>
            <a:pPr marL="250317" indent="-250317" defTabSz="667512">
              <a:spcBef>
                <a:spcPts val="600"/>
              </a:spcBef>
              <a:buChar char="•"/>
              <a:defRPr sz="2628" b="1">
                <a:solidFill>
                  <a:srgbClr val="FFFFCC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ตัวละครมักเป็นแบบตายตัว</a:t>
            </a:r>
          </a:p>
          <a:p>
            <a:pPr marL="250317" indent="-250317" defTabSz="667512">
              <a:spcBef>
                <a:spcPts val="600"/>
              </a:spcBef>
              <a:buChar char="•"/>
              <a:defRPr sz="2628" b="1">
                <a:solidFill>
                  <a:srgbClr val="FFFFCC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มีฉากหวาดเสียวนองเลือด และฉากลามกอานาจารอย่างเปิดเผย</a:t>
            </a:r>
          </a:p>
          <a:p>
            <a:pPr marL="250317" indent="-250317" defTabSz="667512">
              <a:spcBef>
                <a:spcPts val="600"/>
              </a:spcBef>
              <a:buChar char="•"/>
              <a:defRPr sz="2628" b="1">
                <a:solidFill>
                  <a:srgbClr val="FFFFCC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ละครที่ได้เค้าโครงจากกรีก จะแต่งกายตามแบบกรีก / ถ้าเป็นเนื้อเรื่องของตัวเองมักแต่งกายตามที่ใช้ในชีวิตประจำวัน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1" animBg="1" advAuto="0"/>
      <p:bldP spid="111" grpId="2" build="p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Double-click to edit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34" name="Double-click to edit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•"/>
              <a:defRPr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pic>
        <p:nvPicPr>
          <p:cNvPr id="35" name="oriental_empire" descr="oriental_empi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0" y="836612"/>
            <a:ext cx="8208963" cy="46196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โรงละครโรมัน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rgbClr val="FFFFFF"/>
                </a:solidFill>
              </a:defRPr>
            </a:lvl1pPr>
          </a:lstStyle>
          <a:p>
            <a:r>
              <a:t>โรงละครโรมัน</a:t>
            </a:r>
          </a:p>
        </p:txBody>
      </p:sp>
      <p:sp>
        <p:nvSpPr>
          <p:cNvPr id="114" name="มีการสร้างครั้งแรกที่เมือง ปอมเปอี (Pompey)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36042" indent="-336042" defTabSz="896111">
              <a:spcBef>
                <a:spcPts val="800"/>
              </a:spcBef>
              <a:buChar char="•"/>
              <a:defRPr sz="3528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มีการสร้างครั้งแรกที่เมือง ปอมเปอี (Pompey)</a:t>
            </a:r>
          </a:p>
          <a:p>
            <a:pPr marL="336042" indent="-336042" defTabSz="896111">
              <a:buChar char="•"/>
              <a:defRPr sz="3528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marL="336042" indent="-336042" defTabSz="896111">
              <a:spcBef>
                <a:spcPts val="800"/>
              </a:spcBef>
              <a:buChar char="•"/>
              <a:defRPr sz="3528" b="1">
                <a:solidFill>
                  <a:srgbClr val="FFFFFF"/>
                </a:solidFill>
              </a:defRPr>
            </a:pPr>
            <a:r>
              <a:t>ดัดแปลงมาจากรูปแบบของโรงละครกรีก</a:t>
            </a:r>
          </a:p>
          <a:p>
            <a:pPr marL="336042" indent="-336042" defTabSz="896111">
              <a:buChar char="•"/>
              <a:defRPr sz="3528" b="1">
                <a:solidFill>
                  <a:srgbClr val="FFFFFF"/>
                </a:solidFill>
              </a:defRPr>
            </a:pPr>
            <a:endParaRPr/>
          </a:p>
          <a:p>
            <a:pPr marL="336042" indent="-336042" defTabSz="896111">
              <a:spcBef>
                <a:spcPts val="800"/>
              </a:spcBef>
              <a:buChar char="•"/>
              <a:defRPr sz="3528" b="1">
                <a:solidFill>
                  <a:srgbClr val="FFFFFF"/>
                </a:solidFill>
              </a:defRPr>
            </a:pPr>
            <a:r>
              <a:t>แต่เน้นการก่อสร้างที่หรูหรา ยิ่งใหญ่  จุคนดูได้ถึง </a:t>
            </a:r>
            <a:r>
              <a:rPr>
                <a:latin typeface="+mn-lt"/>
                <a:ea typeface="+mn-ea"/>
                <a:cs typeface="+mn-cs"/>
                <a:sym typeface="Arial"/>
              </a:rPr>
              <a:t>40,000 </a:t>
            </a:r>
            <a:r>
              <a:t>คน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1" animBg="1" advAuto="0"/>
      <p:bldP spid="114" grpId="2" build="p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องค์ประกอบของโรงละครโรมัน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 b="1">
                <a:solidFill>
                  <a:srgbClr val="FFFFFF"/>
                </a:solidFill>
              </a:defRPr>
            </a:lvl1pPr>
          </a:lstStyle>
          <a:p>
            <a:r>
              <a:t>องค์ประกอบของโรงละครโรมัน</a:t>
            </a:r>
          </a:p>
        </p:txBody>
      </p:sp>
      <p:sp>
        <p:nvSpPr>
          <p:cNvPr id="117" name="1. Orchestra เป็นรูปครึ่งวงกลม เนื่องจากลดความสำคัญของคลอรัสลง แต่พวก actors จะเด่นมากขึ้น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4606" indent="-284606" defTabSz="758951">
              <a:buSzTx/>
              <a:buNone/>
              <a:defRPr sz="2988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1. Orchestra 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เป็นรูปครึ่งวงกลม เนื่องจากลดความสำคัญของคลอรัสลง แต่พวก </a:t>
            </a:r>
            <a:r>
              <a:t>actors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 จะเด่นมากขึ้น</a:t>
            </a:r>
          </a:p>
          <a:p>
            <a:pPr marL="284606" indent="-284606" defTabSz="758951">
              <a:buSzTx/>
              <a:buNone/>
              <a:defRPr sz="2988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2. Auditorium (ที่สำหรับฟัง) 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ที่นั่งคนดู  </a:t>
            </a:r>
          </a:p>
          <a:p>
            <a:pPr marL="284606" indent="-284606" defTabSz="758951">
              <a:buChar char="•"/>
              <a:defRPr sz="2988" b="1">
                <a:solidFill>
                  <a:srgbClr val="FFFFFF"/>
                </a:solidFill>
              </a:defRPr>
            </a:pPr>
            <a:r>
              <a:t>ไม่ได้สร้างตามเชิงเขา แต่สร้างขึ้นมาใหม่ </a:t>
            </a:r>
          </a:p>
          <a:p>
            <a:pPr marL="284606" indent="-284606" defTabSz="758951">
              <a:buChar char="•"/>
              <a:defRPr sz="2988" b="1">
                <a:solidFill>
                  <a:srgbClr val="FFFFFF"/>
                </a:solidFill>
              </a:defRPr>
            </a:pPr>
            <a:r>
              <a:t>ส่วนที่นั่งจะสร้างเชื่อมติดกับส่วนของเวที</a:t>
            </a:r>
          </a:p>
          <a:p>
            <a:pPr marL="284606" indent="-284606" defTabSz="758951">
              <a:buChar char="•"/>
              <a:defRPr sz="2988" b="1">
                <a:solidFill>
                  <a:srgbClr val="FFFFFF"/>
                </a:solidFill>
              </a:defRPr>
            </a:pPr>
            <a:r>
              <a:t>ส่วนที่นั่งคนดูมีผ้าบังแดด </a:t>
            </a:r>
          </a:p>
          <a:p>
            <a:pPr marL="284606" indent="-284606" defTabSz="758951">
              <a:buChar char="•"/>
              <a:defRPr sz="2988" b="1">
                <a:solidFill>
                  <a:srgbClr val="FFFFFF"/>
                </a:solidFill>
              </a:defRPr>
            </a:pPr>
            <a:r>
              <a:t>ภายนอกตกแต่งสวยงาม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1" animBg="1" advAuto="0"/>
      <p:bldP spid="117" grpId="2" build="p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องค์ประกอบของโรงละครโรมัน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 b="1">
                <a:solidFill>
                  <a:srgbClr val="FFFFFF"/>
                </a:solidFill>
              </a:defRPr>
            </a:lvl1pPr>
          </a:lstStyle>
          <a:p>
            <a:r>
              <a:t>องค์ประกอบของโรงละครโรมัน</a:t>
            </a:r>
          </a:p>
        </p:txBody>
      </p:sp>
      <p:sp>
        <p:nvSpPr>
          <p:cNvPr id="120" name="3. Proskenion คือส่วนของเวที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800"/>
              </a:spcBef>
              <a:buSzTx/>
              <a:buNone/>
              <a:defRPr sz="3600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3. Proskenion คือส่วนของเวที </a:t>
            </a:r>
          </a:p>
          <a:p>
            <a:pPr>
              <a:spcBef>
                <a:spcPts val="800"/>
              </a:spcBef>
              <a:buChar char="•"/>
              <a:defRPr sz="3600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เดิมเป็นยกพื้นเตี้ยๆ  และยิ่งสูงขึ้นเรื่อยๆ เพื่อให้ดูได้ชัดเจน</a:t>
            </a:r>
          </a:p>
          <a:p>
            <a:pPr>
              <a:spcBef>
                <a:spcPts val="800"/>
              </a:spcBef>
              <a:buChar char="•"/>
              <a:defRPr sz="3600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มีลักษณะยาว ตื้น</a:t>
            </a:r>
          </a:p>
          <a:p>
            <a:pPr>
              <a:spcBef>
                <a:spcPts val="800"/>
              </a:spcBef>
              <a:buChar char="•"/>
              <a:defRPr sz="3600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มีการใช้ม่านเปิด - ปิด เวที</a:t>
            </a:r>
          </a:p>
          <a:p>
            <a:pPr>
              <a:spcBef>
                <a:spcPts val="800"/>
              </a:spcBef>
              <a:buChar char="•"/>
              <a:defRPr sz="3600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มีหลังคายื่นบัง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1" animBg="1" advAuto="0"/>
      <p:bldP spid="120" grpId="2" build="p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องค์ประกอบของโรงละครโรมัน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 b="1">
                <a:solidFill>
                  <a:srgbClr val="FFFFFF"/>
                </a:solidFill>
              </a:defRPr>
            </a:lvl1pPr>
          </a:lstStyle>
          <a:p>
            <a:r>
              <a:t>องค์ประกอบของโรงละครโรมัน</a:t>
            </a:r>
          </a:p>
        </p:txBody>
      </p:sp>
      <p:sp>
        <p:nvSpPr>
          <p:cNvPr id="123" name="4. Skene  ฉากหลัง / ที่พักนักแสดง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8322" indent="-298322" defTabSz="795527">
              <a:buSzTx/>
              <a:buNone/>
              <a:defRPr sz="3132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4. Skene  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ฉากหลัง / ที่พักนักแสดง</a:t>
            </a:r>
          </a:p>
          <a:p>
            <a:pPr marL="298322" indent="-298322" defTabSz="795527">
              <a:buChar char="•"/>
              <a:defRPr sz="3132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เพิ่มความสำคัญขึ้น กลายเป็นสิ่งก่อสร้างถาวร ใหญ่โต</a:t>
            </a:r>
          </a:p>
          <a:p>
            <a:pPr marL="298322" indent="-298322" defTabSz="795527">
              <a:buChar char="•"/>
              <a:defRPr sz="3132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มีการประดับประดา สลักหัวเสาอย่างสวยงาม</a:t>
            </a:r>
          </a:p>
          <a:p>
            <a:pPr marL="298322" indent="-298322" defTabSz="795527">
              <a:buChar char="•"/>
              <a:defRPr sz="3132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เพิ่มทางเข้า - ออก ของนักแสดงมากขึ้น (3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 ประตูขึ้นไป)</a:t>
            </a:r>
          </a:p>
          <a:p>
            <a:pPr marL="298322" indent="-298322" defTabSz="795527">
              <a:buChar char="•"/>
              <a:defRPr sz="3132" b="1">
                <a:solidFill>
                  <a:srgbClr val="FFFFCC"/>
                </a:solidFill>
              </a:defRPr>
            </a:pPr>
            <a:r>
              <a:t>มี </a:t>
            </a:r>
            <a:r>
              <a:rPr>
                <a:latin typeface="+mn-lt"/>
                <a:ea typeface="+mn-ea"/>
                <a:cs typeface="+mn-cs"/>
                <a:sym typeface="Arial"/>
              </a:rPr>
              <a:t>3</a:t>
            </a:r>
            <a:r>
              <a:t> ชั้น ความสูงจะเท่ากับแถวบนสุดของที่นั่งคนดู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1" animBg="1" advAuto="0"/>
      <p:bldP spid="123" grpId="2" build="p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โคลอสเซี่ยมของโรมัน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FF0066"/>
                </a:solidFill>
              </a:defRPr>
            </a:lvl1pPr>
          </a:lstStyle>
          <a:p>
            <a:r>
              <a:t>โคลอสเซี่ยมของโรมัน</a:t>
            </a:r>
          </a:p>
        </p:txBody>
      </p:sp>
      <p:pic>
        <p:nvPicPr>
          <p:cNvPr id="126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371600"/>
            <a:ext cx="3990975" cy="51355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1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โคลอสเซี่ยมของโรมัน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FF0066"/>
                </a:solidFill>
              </a:defRPr>
            </a:lvl1pPr>
          </a:lstStyle>
          <a:p>
            <a:r>
              <a:t>โคลอสเซี่ยมของโรมัน</a:t>
            </a:r>
          </a:p>
        </p:txBody>
      </p:sp>
      <p:pic>
        <p:nvPicPr>
          <p:cNvPr id="129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287" y="1447800"/>
            <a:ext cx="5305426" cy="49053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1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โคลอสเซี่ยมของโรมัน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FF0066"/>
                </a:solidFill>
              </a:defRPr>
            </a:lvl1pPr>
          </a:lstStyle>
          <a:p>
            <a:r>
              <a:t>โคลอสเซี่ยมของโรมัน</a:t>
            </a:r>
          </a:p>
        </p:txBody>
      </p:sp>
      <p:pic>
        <p:nvPicPr>
          <p:cNvPr id="132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360487"/>
            <a:ext cx="7621588" cy="49641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1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ระบบส่งน้ำของโรมัน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FF0066"/>
                </a:solidFill>
              </a:defRPr>
            </a:lvl1pPr>
          </a:lstStyle>
          <a:p>
            <a:r>
              <a:t>ระบบส่งน้ำของโรมัน</a:t>
            </a:r>
          </a:p>
        </p:txBody>
      </p:sp>
      <p:pic>
        <p:nvPicPr>
          <p:cNvPr id="135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5" y="1274762"/>
            <a:ext cx="7335838" cy="48974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1" animBg="1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การแสดงที่ชาวโรมันชื่นชอบ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FF0066"/>
                </a:solidFill>
              </a:defRPr>
            </a:lvl1pPr>
          </a:lstStyle>
          <a:p>
            <a:r>
              <a:t>การแสดงที่ชาวโรมันชื่นชอบ</a:t>
            </a:r>
          </a:p>
        </p:txBody>
      </p:sp>
      <p:pic>
        <p:nvPicPr>
          <p:cNvPr id="138" name="scan0006" descr="scan00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375" y="1196975"/>
            <a:ext cx="6280150" cy="5260975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การแสดงที่ชาวโรมันชื่นชอบ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FF0066"/>
                </a:solidFill>
              </a:defRPr>
            </a:lvl1pPr>
          </a:lstStyle>
          <a:p>
            <a:r>
              <a:t>การแสดงที่ชาวโรมันชื่นชอบ</a:t>
            </a:r>
          </a:p>
        </p:txBody>
      </p:sp>
      <p:pic>
        <p:nvPicPr>
          <p:cNvPr id="141" name="scan0007" descr="scan000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12" y="1341437"/>
            <a:ext cx="7993063" cy="5011738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ประวัติละครโรมัน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rgbClr val="FFFFFF"/>
                </a:solidFill>
              </a:defRPr>
            </a:lvl1pPr>
          </a:lstStyle>
          <a:p>
            <a:r>
              <a:t>ประวัติละครโรมัน</a:t>
            </a:r>
          </a:p>
        </p:txBody>
      </p:sp>
      <p:sp>
        <p:nvSpPr>
          <p:cNvPr id="38" name="อารยธรรมโรมัน เกิดขึ้นในเวลาใกล้เคียงกับที่กรีกรุ่งเรือง  ตั้งอยู่ในคาบสมุทรอิตาลี…"/>
          <p:cNvSpPr txBox="1">
            <a:spLocks noGrp="1"/>
          </p:cNvSpPr>
          <p:nvPr>
            <p:ph type="body" idx="4294967295"/>
          </p:nvPr>
        </p:nvSpPr>
        <p:spPr>
          <a:xfrm>
            <a:off x="468312" y="1484312"/>
            <a:ext cx="8229601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53745" indent="-253745" defTabSz="676655">
              <a:spcBef>
                <a:spcPts val="600"/>
              </a:spcBef>
              <a:buChar char="•"/>
              <a:defRPr sz="2664" b="1">
                <a:solidFill>
                  <a:srgbClr val="FFFFFF"/>
                </a:solidFill>
              </a:defRPr>
            </a:pPr>
            <a:r>
              <a:t>อารยธรรมโรมัน เกิดขึ้นในเวลาใกล้เคียงกับที่กรีกรุ่งเรือง  ตั้งอยู่ในคาบสมุทรอิตาลี</a:t>
            </a:r>
          </a:p>
          <a:p>
            <a:pPr marL="253745" indent="-253745" defTabSz="676655">
              <a:spcBef>
                <a:spcPts val="600"/>
              </a:spcBef>
              <a:buChar char="•"/>
              <a:defRPr sz="2664" b="1">
                <a:solidFill>
                  <a:srgbClr val="FFFFFF"/>
                </a:solidFill>
              </a:defRPr>
            </a:pPr>
            <a:r>
              <a:t>มีการรวบรวมดินแดนในเขตทะเลเมดิเตอร์เรแนียน เป็นหน่วยเดียวกัน ภายใต้การปกครองของอาณาจักร “โรมัน”</a:t>
            </a:r>
          </a:p>
          <a:p>
            <a:pPr marL="253745" indent="-253745" defTabSz="676655">
              <a:spcBef>
                <a:spcPts val="600"/>
              </a:spcBef>
              <a:buChar char="•"/>
              <a:defRPr sz="2664" b="1">
                <a:solidFill>
                  <a:srgbClr val="FFFFFF"/>
                </a:solidFill>
              </a:defRPr>
            </a:pPr>
            <a:r>
              <a:t>ชาวโรมันเชื่อใน</a:t>
            </a:r>
            <a:r>
              <a:rPr i="1" u="sng"/>
              <a:t>ชัยชนะและความกล้าหาญของชีวิตปัจจุบัน</a:t>
            </a:r>
            <a:r>
              <a:t> ผลงานทางศิลปะทุกแขนงของโรมันจะสะท้อนให้เห็นถึงความเชื่อนี้อย่างชัดเจน</a:t>
            </a:r>
          </a:p>
          <a:p>
            <a:pPr marL="253745" indent="-253745" defTabSz="676655">
              <a:spcBef>
                <a:spcPts val="600"/>
              </a:spcBef>
              <a:buChar char="•"/>
              <a:defRPr sz="2664" b="1">
                <a:solidFill>
                  <a:srgbClr val="FFFFFF"/>
                </a:solidFill>
              </a:defRPr>
            </a:pPr>
            <a:r>
              <a:t>อารยธรรมโรมันได้รับอิทธิพลจากกรีกอย่างมากมาย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1" animBg="1" advAuto="0"/>
      <p:bldP spid="38" grpId="2" build="p" animBg="1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โรงละครของโรมัน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FF0066"/>
                </a:solidFill>
              </a:defRPr>
            </a:lvl1pPr>
          </a:lstStyle>
          <a:p>
            <a:r>
              <a:t>โรงละครของโรมัน</a:t>
            </a:r>
          </a:p>
        </p:txBody>
      </p:sp>
      <p:pic>
        <p:nvPicPr>
          <p:cNvPr id="144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371600"/>
            <a:ext cx="7239000" cy="4784725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1" animBg="1" advAuto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โรงละครของโรมัน"/>
          <p:cNvSpPr txBox="1">
            <a:spLocks noGrp="1"/>
          </p:cNvSpPr>
          <p:nvPr>
            <p:ph type="title" idx="4294967295"/>
          </p:nvPr>
        </p:nvSpPr>
        <p:spPr>
          <a:xfrm>
            <a:off x="533400" y="228600"/>
            <a:ext cx="8229600" cy="685800"/>
          </a:xfrm>
          <a:prstGeom prst="rect">
            <a:avLst/>
          </a:prstGeom>
        </p:spPr>
        <p:txBody>
          <a:bodyPr>
            <a:normAutofit/>
          </a:bodyPr>
          <a:lstStyle>
            <a:lvl1pPr defTabSz="749808">
              <a:defRPr sz="3607" b="1">
                <a:solidFill>
                  <a:srgbClr val="FF0066"/>
                </a:solidFill>
              </a:defRPr>
            </a:lvl1pPr>
          </a:lstStyle>
          <a:p>
            <a:r>
              <a:t>โรงละครของโรมัน</a:t>
            </a:r>
          </a:p>
        </p:txBody>
      </p:sp>
      <p:pic>
        <p:nvPicPr>
          <p:cNvPr id="147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173162"/>
            <a:ext cx="5638800" cy="5227638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1" animBg="1" advAuto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โรงละครของโรมัน"/>
          <p:cNvSpPr txBox="1">
            <a:spLocks noGrp="1"/>
          </p:cNvSpPr>
          <p:nvPr>
            <p:ph type="title" idx="4294967295"/>
          </p:nvPr>
        </p:nvSpPr>
        <p:spPr>
          <a:xfrm>
            <a:off x="468312" y="-1"/>
            <a:ext cx="8229601" cy="11430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FF0066"/>
                </a:solidFill>
              </a:defRPr>
            </a:lvl1pPr>
          </a:lstStyle>
          <a:p>
            <a:r>
              <a:t>โรงละครของโรมัน</a:t>
            </a:r>
          </a:p>
        </p:txBody>
      </p:sp>
      <p:pic>
        <p:nvPicPr>
          <p:cNvPr id="150" name="image.png" descr="image.png"/>
          <p:cNvPicPr>
            <a:picLocks noChangeAspect="1"/>
          </p:cNvPicPr>
          <p:nvPr/>
        </p:nvPicPr>
        <p:blipFill>
          <a:blip r:embed="rId3"/>
          <a:srcRect l="3109" t="2551" r="8543"/>
          <a:stretch>
            <a:fillRect/>
          </a:stretch>
        </p:blipFill>
        <p:spPr>
          <a:xfrm>
            <a:off x="2124075" y="1125537"/>
            <a:ext cx="5132388" cy="55165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โรงละครของโรมัน"/>
          <p:cNvSpPr txBox="1">
            <a:spLocks noGrp="1"/>
          </p:cNvSpPr>
          <p:nvPr>
            <p:ph type="title" idx="4294967295"/>
          </p:nvPr>
        </p:nvSpPr>
        <p:spPr>
          <a:xfrm>
            <a:off x="468312" y="-1"/>
            <a:ext cx="8229601" cy="11430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FF0066"/>
                </a:solidFill>
              </a:defRPr>
            </a:lvl1pPr>
          </a:lstStyle>
          <a:p>
            <a:r>
              <a:t>โรงละครของโรมัน</a:t>
            </a:r>
          </a:p>
        </p:txBody>
      </p:sp>
      <p:pic>
        <p:nvPicPr>
          <p:cNvPr id="153" name="p5" descr="p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075" y="1052512"/>
            <a:ext cx="4819650" cy="54721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โรงละครของโรมัน"/>
          <p:cNvSpPr txBox="1">
            <a:spLocks noGrp="1"/>
          </p:cNvSpPr>
          <p:nvPr>
            <p:ph type="title" idx="4294967295"/>
          </p:nvPr>
        </p:nvSpPr>
        <p:spPr>
          <a:xfrm>
            <a:off x="468312" y="-1"/>
            <a:ext cx="8229601" cy="11430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FF0066"/>
                </a:solidFill>
              </a:defRPr>
            </a:lvl1pPr>
          </a:lstStyle>
          <a:p>
            <a:r>
              <a:t>โรงละครของโรมัน</a:t>
            </a:r>
          </a:p>
        </p:txBody>
      </p:sp>
      <p:pic>
        <p:nvPicPr>
          <p:cNvPr id="156" name="p5" descr="p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0" y="981075"/>
            <a:ext cx="7056438" cy="50498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ละครโรมัน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FF0066"/>
                </a:solidFill>
              </a:defRPr>
            </a:lvl1pPr>
          </a:lstStyle>
          <a:p>
            <a:r>
              <a:t>ละครโรมัน</a:t>
            </a:r>
          </a:p>
        </p:txBody>
      </p:sp>
      <p:pic>
        <p:nvPicPr>
          <p:cNvPr id="159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447800"/>
            <a:ext cx="7010400" cy="4343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oman Drama (ละครโรมัน)         ( 200  B.C. - 600 A.D.)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676655">
              <a:defRPr sz="3256">
                <a:solidFill>
                  <a:srgbClr val="FFCCFF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Roman Drama 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(ละครโรมัน)       </a:t>
            </a:r>
            <a:br>
              <a:rPr>
                <a:latin typeface="Angsana New"/>
                <a:ea typeface="Angsana New"/>
                <a:cs typeface="Angsana New"/>
                <a:sym typeface="Angsana New"/>
              </a:rPr>
            </a:br>
            <a:r>
              <a:rPr>
                <a:latin typeface="Angsana New"/>
                <a:ea typeface="Angsana New"/>
                <a:cs typeface="Angsana New"/>
                <a:sym typeface="Angsana New"/>
              </a:rPr>
              <a:t> ( </a:t>
            </a:r>
            <a:r>
              <a:t>200 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 </a:t>
            </a:r>
            <a:r>
              <a:t>B.C. - 600 A.D.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)</a:t>
            </a:r>
          </a:p>
        </p:txBody>
      </p:sp>
      <p:sp>
        <p:nvSpPr>
          <p:cNvPr id="41" name="รับอิทธิพลจากละครกรีก…"/>
          <p:cNvSpPr txBox="1">
            <a:spLocks noGrp="1"/>
          </p:cNvSpPr>
          <p:nvPr>
            <p:ph type="body" sz="half" idx="4294967295"/>
          </p:nvPr>
        </p:nvSpPr>
        <p:spPr>
          <a:xfrm>
            <a:off x="457200" y="1798637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25754" indent="-325754" defTabSz="868680">
              <a:buChar char="•"/>
              <a:defRPr sz="3040" b="1">
                <a:solidFill>
                  <a:srgbClr val="FFFFCC"/>
                </a:solidFill>
              </a:defRPr>
            </a:pPr>
            <a:r>
              <a:t>รับอิทธิพลจากละครกรีก</a:t>
            </a:r>
          </a:p>
          <a:p>
            <a:pPr marL="325754" indent="-325754" defTabSz="868680">
              <a:buChar char="•"/>
              <a:defRPr sz="3040" b="1">
                <a:solidFill>
                  <a:srgbClr val="FFFFCC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ชาวโรมันชอบกีฬา และการต่อสู้ที่ทารุณ (คนฆ่าสิงโต - gladiator)</a:t>
            </a:r>
          </a:p>
          <a:p>
            <a:pPr marL="325754" indent="-325754" defTabSz="868680">
              <a:buChar char="•"/>
              <a:defRPr sz="3040" b="1">
                <a:solidFill>
                  <a:srgbClr val="FFFFCC"/>
                </a:solidFill>
              </a:defRPr>
            </a:pPr>
            <a:r>
              <a:t>ละครของชาวโรมันเน้นไปที่ความยิ่งใหญ่ ฟู่ฟ่าของโรงละคร</a:t>
            </a:r>
          </a:p>
        </p:txBody>
      </p:sp>
      <p:sp>
        <p:nvSpPr>
          <p:cNvPr id="42" name="Ludi  Romani - เทศกาลฉลองชัยชนะของชาวโรมัน (มีละครด้วย)…"/>
          <p:cNvSpPr txBox="1"/>
          <p:nvPr/>
        </p:nvSpPr>
        <p:spPr>
          <a:xfrm>
            <a:off x="4693920" y="1798637"/>
            <a:ext cx="394716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312039" indent="-312039" defTabSz="832104">
              <a:spcBef>
                <a:spcPts val="600"/>
              </a:spcBef>
              <a:defRPr sz="2548" b="1">
                <a:solidFill>
                  <a:srgbClr val="FFFFCC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Ludi  Romani - 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เทศกาลฉลองชัยชนะของชาวโรมัน</a:t>
            </a:r>
            <a:r>
              <a:t> (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มีละครด้วย)</a:t>
            </a:r>
          </a:p>
          <a:p>
            <a:pPr marL="312039" indent="-312039" defTabSz="832104">
              <a:spcBef>
                <a:spcPts val="600"/>
              </a:spcBef>
              <a:defRPr sz="2912" b="1">
                <a:solidFill>
                  <a:srgbClr val="FFFFCC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ละครของโรมันไม่ใช่ส่วนหนึ่งของศาสนา แต่เป็นแค่ความบันเทิง</a:t>
            </a:r>
          </a:p>
          <a:p>
            <a:pPr marL="312039" indent="-312039" defTabSz="832104">
              <a:spcBef>
                <a:spcPts val="600"/>
              </a:spcBef>
              <a:defRPr sz="2548">
                <a:solidFill>
                  <a:srgbClr val="FFFFCC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Comedy 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มักจะอานาจาร ส่วน</a:t>
            </a:r>
            <a:r>
              <a:t> tragedy 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ก็โหดร้าย ป่าเถื่อน</a:t>
            </a:r>
            <a:r>
              <a:rPr>
                <a:solidFill>
                  <a:srgbClr val="000000"/>
                </a:solidFill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1" animBg="1" advAuto="0"/>
      <p:bldP spid="41" grpId="2" build="p" animBg="1" advAuto="0"/>
      <p:bldP spid="42" grpId="3" build="p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Double-click to edit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45" name="Double-click to edit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•"/>
              <a:defRPr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pic>
        <p:nvPicPr>
          <p:cNvPr id="46" name="gladiator" descr="gladiato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187" y="404812"/>
            <a:ext cx="8280401" cy="62579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ladiator-sword-vengeance-4.jpg (40834 bytes)" descr="gladiator-sword-vengeance-4.jpg (40834 bytes)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5600" y="3933825"/>
            <a:ext cx="3311525" cy="2474913"/>
          </a:xfrm>
          <a:prstGeom prst="rect">
            <a:avLst/>
          </a:prstGeom>
          <a:ln w="12700">
            <a:miter lim="400000"/>
          </a:ln>
        </p:spPr>
      </p:pic>
      <p:pic>
        <p:nvPicPr>
          <p:cNvPr id="49" name="A retiarius is dragged away dead." descr="A retiarius is dragged away dead.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287" y="404812"/>
            <a:ext cx="4895851" cy="4254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ประเภทของละครโรมัน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rgbClr val="FFFFFF"/>
                </a:solidFill>
              </a:defRPr>
            </a:lvl1pPr>
          </a:lstStyle>
          <a:p>
            <a:r>
              <a:t>ประเภทของละครโรมัน</a:t>
            </a:r>
          </a:p>
        </p:txBody>
      </p:sp>
      <p:sp>
        <p:nvSpPr>
          <p:cNvPr id="52" name="1. ละครที่ได้รับอิทธิพลจากกรีก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800"/>
              </a:spcBef>
              <a:buSzTx/>
              <a:buNone/>
              <a:defRPr sz="3600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1. 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ละครที่ได้รับอิทธิพลจากกรีก</a:t>
            </a:r>
          </a:p>
          <a:p>
            <a:pPr marL="742950" lvl="1" indent="-285750">
              <a:spcBef>
                <a:spcPts val="0"/>
              </a:spcBef>
              <a:defRPr sz="3600" b="1">
                <a:solidFill>
                  <a:srgbClr val="FFFFFF"/>
                </a:solidFill>
              </a:defRPr>
            </a:pPr>
            <a:r>
              <a:t>บทละครของกรีกดั้งเดิม</a:t>
            </a:r>
          </a:p>
          <a:p>
            <a:pPr marL="742950" lvl="1" indent="-285750">
              <a:spcBef>
                <a:spcPts val="0"/>
              </a:spcBef>
              <a:defRPr sz="3600" b="1">
                <a:solidFill>
                  <a:srgbClr val="FFFFFF"/>
                </a:solidFill>
              </a:defRPr>
            </a:pPr>
            <a:r>
              <a:t>บทละครที่ดัดแปลงจากแบบฉบับของกรีก มาเป็นของโรมันโดยเฉพาะ</a:t>
            </a:r>
          </a:p>
          <a:p>
            <a:pPr>
              <a:buChar char="•"/>
              <a:defRPr sz="3600" b="1">
                <a:solidFill>
                  <a:srgbClr val="FFFFFF"/>
                </a:solidFill>
              </a:defRPr>
            </a:pPr>
            <a:endParaRPr/>
          </a:p>
          <a:p>
            <a:pPr>
              <a:spcBef>
                <a:spcPts val="800"/>
              </a:spcBef>
              <a:buSzTx/>
              <a:buNone/>
              <a:defRPr sz="3600" b="1">
                <a:solidFill>
                  <a:srgbClr val="FFFFFF"/>
                </a:solidFill>
              </a:defRPr>
            </a:pPr>
            <a:r>
              <a:t>2. ละครของโรมันเองแท้ๆ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1" animBg="1" advAuto="0"/>
      <p:bldP spid="52" grpId="2" build="p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A50021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ละคร tragedy โรมัน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5400" b="1">
                <a:solidFill>
                  <a:srgbClr val="FFFFFF"/>
                </a:solidFill>
              </a:defRPr>
            </a:pPr>
            <a:r>
              <a:rPr dirty="0" err="1"/>
              <a:t>ละคร</a:t>
            </a:r>
            <a:r>
              <a:rPr dirty="0"/>
              <a:t> </a:t>
            </a:r>
            <a:r>
              <a:rPr dirty="0">
                <a:latin typeface="+mn-lt"/>
                <a:ea typeface="+mn-ea"/>
                <a:cs typeface="+mn-cs"/>
                <a:sym typeface="Arial"/>
              </a:rPr>
              <a:t>tragedy </a:t>
            </a:r>
            <a:r>
              <a:rPr dirty="0" err="1"/>
              <a:t>โรมัน</a:t>
            </a:r>
            <a:endParaRPr dirty="0"/>
          </a:p>
        </p:txBody>
      </p:sp>
      <p:sp>
        <p:nvSpPr>
          <p:cNvPr id="55" name="มีทั้งเอาเนื้อเรื่องมาจากกรีก และที่แต่งขึ้นมาใหม่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01752" indent="-301752" defTabSz="804672">
              <a:buChar char="•"/>
              <a:defRPr sz="3168" b="1">
                <a:solidFill>
                  <a:srgbClr val="FFFFFF"/>
                </a:solidFill>
              </a:defRPr>
            </a:pPr>
            <a:r>
              <a:t>มีทั้งเอาเนื้อเรื่องมาจากกรีก และที่แต่งขึ้นมาใหม่</a:t>
            </a:r>
          </a:p>
          <a:p>
            <a:pPr marL="301752" indent="-301752" defTabSz="804672">
              <a:buChar char="•"/>
              <a:defRPr sz="3168" b="1">
                <a:solidFill>
                  <a:srgbClr val="FFFFFF"/>
                </a:solidFill>
              </a:defRPr>
            </a:pPr>
            <a:r>
              <a:t>การดำเนินเรื่องเป็นไปอย่างตื่นเต้นหวาดเสียว</a:t>
            </a:r>
          </a:p>
          <a:p>
            <a:pPr marL="301752" indent="-301752" defTabSz="804672">
              <a:buChar char="•"/>
              <a:defRPr sz="3168" b="1">
                <a:solidFill>
                  <a:srgbClr val="FFFFFF"/>
                </a:solidFill>
              </a:defRPr>
            </a:pPr>
            <a:r>
              <a:t>บทเจรจาใช้ภาษารุนแรงก้าวร้าว</a:t>
            </a:r>
          </a:p>
          <a:p>
            <a:pPr marL="301752" indent="-301752" defTabSz="804672">
              <a:buChar char="•"/>
              <a:defRPr sz="3168" b="1">
                <a:solidFill>
                  <a:srgbClr val="FFFFFF"/>
                </a:solidFill>
              </a:defRPr>
            </a:pPr>
            <a:r>
              <a:t>ทำให้ดูด้อยคุณค่าในทัศนะการวิจารณ์ละครในปัจจุบัน</a:t>
            </a:r>
          </a:p>
          <a:p>
            <a:pPr marL="301752" indent="-301752" defTabSz="804672">
              <a:buChar char="•"/>
              <a:defRPr sz="3168" b="1">
                <a:solidFill>
                  <a:srgbClr val="FFFFFF"/>
                </a:solidFill>
              </a:defRPr>
            </a:pPr>
            <a:r>
              <a:t>แต่บทละครของ เซเนก้า ก็มีอิทธิพลอย่างมากต่อนักเขียนยุคฟื้นฟู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1" animBg="1" advAuto="0"/>
      <p:bldP spid="55" grpId="2" build="p" animBg="1" advAuto="0"/>
    </p:bldLst>
  </p:timing>
</p:sld>
</file>

<file path=ppt/theme/theme1.xml><?xml version="1.0" encoding="utf-8"?>
<a:theme xmlns:a="http://schemas.openxmlformats.org/drawingml/2006/main" name="การออกแบบเริ่มต้น">
  <a:themeElements>
    <a:clrScheme name="การออกแบบเริ่มต้น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การออกแบบเริ่มต้น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การออกแบบเริ่มต้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700"/>
          </a:spcBef>
          <a:spcAft>
            <a:spcPts val="0"/>
          </a:spcAft>
          <a:buClrTx/>
          <a:buSzPct val="100000"/>
          <a:buFontTx/>
          <a:buChar char="•"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ngsana New"/>
            <a:ea typeface="Angsana New"/>
            <a:cs typeface="Angsana New"/>
            <a:sym typeface="Angsana Ne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700"/>
          </a:spcBef>
          <a:spcAft>
            <a:spcPts val="0"/>
          </a:spcAft>
          <a:buClrTx/>
          <a:buSzPct val="100000"/>
          <a:buFontTx/>
          <a:buChar char="•"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ngsana New"/>
            <a:ea typeface="Angsana New"/>
            <a:cs typeface="Angsana New"/>
            <a:sym typeface="Angsana Ne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การออกแบบเริ่มต้น">
  <a:themeElements>
    <a:clrScheme name="การออกแบบเริ่มต้น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การออกแบบเริ่มต้น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การออกแบบเริ่มต้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700"/>
          </a:spcBef>
          <a:spcAft>
            <a:spcPts val="0"/>
          </a:spcAft>
          <a:buClrTx/>
          <a:buSzPct val="100000"/>
          <a:buFontTx/>
          <a:buChar char="•"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ngsana New"/>
            <a:ea typeface="Angsana New"/>
            <a:cs typeface="Angsana New"/>
            <a:sym typeface="Angsana Ne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700"/>
          </a:spcBef>
          <a:spcAft>
            <a:spcPts val="0"/>
          </a:spcAft>
          <a:buClrTx/>
          <a:buSzPct val="100000"/>
          <a:buFontTx/>
          <a:buChar char="•"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ngsana New"/>
            <a:ea typeface="Angsana New"/>
            <a:cs typeface="Angsana New"/>
            <a:sym typeface="Angsana Ne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1173</Words>
  <Application>Microsoft Macintosh PowerPoint</Application>
  <PresentationFormat>On-screen Show (4:3)</PresentationFormat>
  <Paragraphs>129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8" baseType="lpstr">
      <vt:lpstr>Angsana New</vt:lpstr>
      <vt:lpstr>Arial</vt:lpstr>
      <vt:lpstr>การออกแบบเริ่มต้น</vt:lpstr>
      <vt:lpstr>ประวัติละครโรมัน</vt:lpstr>
      <vt:lpstr>PowerPoint Presentation</vt:lpstr>
      <vt:lpstr>PowerPoint Presentation</vt:lpstr>
      <vt:lpstr>ประวัติละครโรมัน</vt:lpstr>
      <vt:lpstr>Roman Drama (ละครโรมัน)         ( 200  B.C. - 600 A.D.)</vt:lpstr>
      <vt:lpstr>PowerPoint Presentation</vt:lpstr>
      <vt:lpstr>PowerPoint Presentation</vt:lpstr>
      <vt:lpstr>ประเภทของละครโรมัน</vt:lpstr>
      <vt:lpstr>ละคร tragedy โรมัน</vt:lpstr>
      <vt:lpstr>PowerPoint Presentation</vt:lpstr>
      <vt:lpstr>PowerPoint Presentation</vt:lpstr>
      <vt:lpstr>ละคร tragedy โรมัน</vt:lpstr>
      <vt:lpstr>นักเขียนละคร tragedy โรมัน</vt:lpstr>
      <vt:lpstr>PowerPoint Presentation</vt:lpstr>
      <vt:lpstr>ละคร comedy โรมัน</vt:lpstr>
      <vt:lpstr>PowerPoint Presentation</vt:lpstr>
      <vt:lpstr>PowerPoint Presentation</vt:lpstr>
      <vt:lpstr>นักเขียนละคร comedy โรมัน</vt:lpstr>
      <vt:lpstr>นักเขียนละคร comedy โรมัน</vt:lpstr>
      <vt:lpstr>PowerPoint Presentation</vt:lpstr>
      <vt:lpstr>ละครที่เป็นแบบฉบับของโรมันเอง</vt:lpstr>
      <vt:lpstr>ตัวละครใน     เฟบูลา อาเทลานา</vt:lpstr>
      <vt:lpstr>ละครที่เป็นแบบฉบับของโรมันเอง</vt:lpstr>
      <vt:lpstr>นักแสดงไมม์ ของโรมัน</vt:lpstr>
      <vt:lpstr>PowerPoint Presentation</vt:lpstr>
      <vt:lpstr>การแสดงละครไมม์ C.11</vt:lpstr>
      <vt:lpstr>ละครที่เป็นแบบฉบับของโรมันเอง</vt:lpstr>
      <vt:lpstr>PowerPoint Presentation</vt:lpstr>
      <vt:lpstr>ระเบียบแบบแผนและวิธีการแสดงละครโรมัน</vt:lpstr>
      <vt:lpstr>โรงละครโรมัน</vt:lpstr>
      <vt:lpstr>องค์ประกอบของโรงละครโรมัน</vt:lpstr>
      <vt:lpstr>องค์ประกอบของโรงละครโรมัน</vt:lpstr>
      <vt:lpstr>องค์ประกอบของโรงละครโรมัน</vt:lpstr>
      <vt:lpstr>โคลอสเซี่ยมของโรมัน</vt:lpstr>
      <vt:lpstr>โคลอสเซี่ยมของโรมัน</vt:lpstr>
      <vt:lpstr>โคลอสเซี่ยมของโรมัน</vt:lpstr>
      <vt:lpstr>ระบบส่งน้ำของโรมัน</vt:lpstr>
      <vt:lpstr>การแสดงที่ชาวโรมันชื่นชอบ</vt:lpstr>
      <vt:lpstr>การแสดงที่ชาวโรมันชื่นชอบ</vt:lpstr>
      <vt:lpstr>โรงละครของโรมัน</vt:lpstr>
      <vt:lpstr>โรงละครของโรมัน</vt:lpstr>
      <vt:lpstr>โรงละครของโรมัน</vt:lpstr>
      <vt:lpstr>โรงละครของโรมัน</vt:lpstr>
      <vt:lpstr>โรงละครของโรมัน</vt:lpstr>
      <vt:lpstr>ละครโรมัน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ประวัติละครโรมัน</dc:title>
  <cp:lastModifiedBy>CHUTIMA  MANEEWATTANA  PLENGKHOM</cp:lastModifiedBy>
  <cp:revision>2</cp:revision>
  <cp:lastPrinted>2021-07-14T23:45:57Z</cp:lastPrinted>
  <dcterms:modified xsi:type="dcterms:W3CDTF">2021-09-02T03:10:04Z</dcterms:modified>
</cp:coreProperties>
</file>