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1pPr>
    <a:lvl2pPr marL="45720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2pPr>
    <a:lvl3pPr marL="91440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3pPr>
    <a:lvl4pPr marL="137160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4pPr>
    <a:lvl5pPr marL="182880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5pPr>
    <a:lvl6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6pPr>
    <a:lvl7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7pPr>
    <a:lvl8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8pPr>
    <a:lvl9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5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4EF748-CD7E-9845-A8C1-E0DFB3934E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2B863B-1525-4D46-93B9-F47E533092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E8073-4A19-2D48-9D0E-F4724770C6AC}" type="datetime1">
              <a:rPr lang="en-US" smtClean="0"/>
              <a:t>7/15/21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68C46-04EE-1A44-8D32-FB4AD8E8BC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F04CA-A731-4842-93A6-12B73A442D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CB00E-869F-F34D-8F7B-09222161C3AE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16910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chemeClr val="accent2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4859" y="6245225"/>
            <a:ext cx="281941" cy="3200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spcBef>
                <a:spcPts val="0"/>
              </a:spcBef>
              <a:buSzTx/>
              <a:buNone/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sldNum="0" hdr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1pPr>
      <a:lvl2pPr marL="4572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2pPr>
      <a:lvl3pPr marL="9144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3pPr>
      <a:lvl4pPr marL="13716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4pPr>
      <a:lvl5pPr marL="18288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ประวัติละครตะวันตก: ยุคโบราณ - ยุคกรีก"/>
          <p:cNvSpPr txBox="1">
            <a:spLocks noGrp="1"/>
          </p:cNvSpPr>
          <p:nvPr>
            <p:ph type="title" idx="4294967295"/>
          </p:nvPr>
        </p:nvSpPr>
        <p:spPr>
          <a:xfrm>
            <a:off x="228600" y="1143000"/>
            <a:ext cx="86868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85800">
              <a:defRPr sz="4050" b="1">
                <a:solidFill>
                  <a:srgbClr val="FFFFFF"/>
                </a:solidFill>
              </a:defRPr>
            </a:pPr>
            <a:r>
              <a:t>ประวัติละครตะวันตก</a:t>
            </a:r>
            <a:r>
              <a:rPr sz="3000">
                <a:latin typeface="+mj-lt"/>
                <a:ea typeface="+mj-ea"/>
                <a:cs typeface="+mj-cs"/>
                <a:sym typeface="Arial"/>
              </a:rPr>
              <a:t>:</a:t>
            </a:r>
            <a:r>
              <a:rPr>
                <a:latin typeface="+mj-lt"/>
                <a:ea typeface="+mj-ea"/>
                <a:cs typeface="+mj-cs"/>
                <a:sym typeface="Arial"/>
              </a:rPr>
              <a:t> ยุคโบราณ</a:t>
            </a:r>
            <a:r>
              <a:rPr sz="3000">
                <a:latin typeface="+mj-lt"/>
                <a:ea typeface="+mj-ea"/>
                <a:cs typeface="+mj-cs"/>
                <a:sym typeface="Arial"/>
              </a:rPr>
              <a:t> -</a:t>
            </a:r>
            <a:r>
              <a:rPr>
                <a:latin typeface="+mj-lt"/>
                <a:ea typeface="+mj-ea"/>
                <a:cs typeface="+mj-cs"/>
                <a:sym typeface="Arial"/>
              </a:rPr>
              <a:t> ยุคกรีก</a:t>
            </a:r>
          </a:p>
        </p:txBody>
      </p:sp>
      <p:sp>
        <p:nvSpPr>
          <p:cNvPr id="28" name="โดย  ผู้ช่วยศาสตราจารย์ ดร. ชุติมา   มณีวัฒนา"/>
          <p:cNvSpPr txBox="1">
            <a:spLocks noGrp="1"/>
          </p:cNvSpPr>
          <p:nvPr>
            <p:ph type="body" idx="4294967295"/>
          </p:nvPr>
        </p:nvSpPr>
        <p:spPr>
          <a:xfrm>
            <a:off x="457200" y="2209800"/>
            <a:ext cx="8229600" cy="3230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SzTx/>
              <a:buNone/>
              <a:defRPr b="1">
                <a:solidFill>
                  <a:srgbClr val="FFFFFF"/>
                </a:solidFill>
              </a:defRPr>
            </a:pPr>
            <a:endParaRPr/>
          </a:p>
          <a:p>
            <a:pPr algn="ctr">
              <a:buSzTx/>
              <a:buNone/>
              <a:defRPr b="1">
                <a:solidFill>
                  <a:srgbClr val="FFFFFF"/>
                </a:solidFill>
              </a:defRPr>
            </a:pPr>
            <a:endParaRPr/>
          </a:p>
          <a:p>
            <a:pPr algn="ctr">
              <a:buSzTx/>
              <a:buNone/>
              <a:defRPr b="1">
                <a:solidFill>
                  <a:srgbClr val="FFFFFF"/>
                </a:solidFill>
              </a:defRPr>
            </a:pPr>
            <a:endParaRPr/>
          </a:p>
          <a:p>
            <a:pPr algn="ctr">
              <a:buSzTx/>
              <a:buNone/>
              <a:defRPr b="1">
                <a:solidFill>
                  <a:srgbClr val="FFFFFF"/>
                </a:solidFill>
              </a:defRPr>
            </a:pPr>
            <a:r>
              <a:t>โดย  ผู้ช่วยศาสตราจารย์ ดร. ชุติมา   มณีวัฒนา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75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 advAuto="0"/>
      <p:bldP spid="28" grpId="2" build="p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onysus – เทพแห่งการละคร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Dionysus – เทพแห่งการละคร</a:t>
            </a:r>
          </a:p>
        </p:txBody>
      </p:sp>
      <p:pic>
        <p:nvPicPr>
          <p:cNvPr id="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74" y="1620930"/>
            <a:ext cx="7185252" cy="4044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ity Dionysia - เทศกาลบวงสรวงเทพแห่งเหล้าองุ่น"/>
          <p:cNvSpPr txBox="1"/>
          <p:nvPr/>
        </p:nvSpPr>
        <p:spPr>
          <a:xfrm>
            <a:off x="595889" y="833851"/>
            <a:ext cx="7681844" cy="55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400"/>
              </a:spcBef>
              <a:buSzTx/>
              <a:buNone/>
              <a:defRPr sz="2800" b="1">
                <a:solidFill>
                  <a:srgbClr val="FFFFCC"/>
                </a:solidFill>
              </a:defRPr>
            </a:lvl1pPr>
          </a:lstStyle>
          <a:p>
            <a:r>
              <a:t>City Dionysia - เทศกาลบวงสรวงเทพแห่งเหล้าองุ่น</a:t>
            </a: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37" y="1722644"/>
            <a:ext cx="6389747" cy="4333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ithyramb – เพลงบวงสรวง"/>
          <p:cNvSpPr txBox="1">
            <a:spLocks noGrp="1"/>
          </p:cNvSpPr>
          <p:nvPr>
            <p:ph type="body" sz="quarter" idx="4294967295"/>
          </p:nvPr>
        </p:nvSpPr>
        <p:spPr>
          <a:xfrm>
            <a:off x="874643" y="864704"/>
            <a:ext cx="4038601" cy="8207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2325" indent="-322325" defTabSz="859536">
              <a:spcBef>
                <a:spcPts val="600"/>
              </a:spcBef>
              <a:buSzTx/>
              <a:buNone/>
              <a:defRPr sz="2632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Dithyramb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เพลงบวงสรวง</a:t>
            </a:r>
          </a:p>
        </p:txBody>
      </p:sp>
      <p:pic>
        <p:nvPicPr>
          <p:cNvPr id="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69" y="2089150"/>
            <a:ext cx="6340833" cy="3378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horus – กลุ่มนักร้อง / นักเต้นระบำ"/>
          <p:cNvSpPr txBox="1">
            <a:spLocks noGrp="1"/>
          </p:cNvSpPr>
          <p:nvPr>
            <p:ph type="body" sz="quarter" idx="4294967295"/>
          </p:nvPr>
        </p:nvSpPr>
        <p:spPr>
          <a:xfrm>
            <a:off x="2196306" y="5698227"/>
            <a:ext cx="4751388" cy="8207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4606" indent="-284606" defTabSz="758951">
              <a:spcBef>
                <a:spcPts val="500"/>
              </a:spcBef>
              <a:buChar char="•"/>
              <a:defRPr sz="2324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Chorus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กลุ่มนักร้อง / นักเต้นระบำ</a:t>
            </a:r>
          </a:p>
        </p:txBody>
      </p:sp>
      <p:pic>
        <p:nvPicPr>
          <p:cNvPr id="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82" y="959126"/>
            <a:ext cx="8014904" cy="4207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atyr – การแต่งกายของนักร้อง เป็นรูปครึ่งคนครึ่งแพะ หรือตัวแซเทอร์ ซึ่งเป็นผู้ติดตามเทพไดโอไนซุส"/>
          <p:cNvSpPr txBox="1">
            <a:spLocks noGrp="1"/>
          </p:cNvSpPr>
          <p:nvPr>
            <p:ph type="body" sz="half" idx="4294967295"/>
          </p:nvPr>
        </p:nvSpPr>
        <p:spPr>
          <a:xfrm>
            <a:off x="284093" y="1307409"/>
            <a:ext cx="4038601" cy="452596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Satyr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การแต่งกายของนักร้อง เป็นรูปครึ่งคนครึ่งแพะ หรือตัวแซเทอร์ ซึ่งเป็นผู้ติดตามเทพไดโอไนซุส</a:t>
            </a:r>
          </a:p>
        </p:txBody>
      </p:sp>
      <p:pic>
        <p:nvPicPr>
          <p:cNvPr id="65" name="p2" descr="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836612"/>
            <a:ext cx="4364038" cy="5184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atyr"/>
          <p:cNvSpPr txBox="1">
            <a:spLocks noGrp="1"/>
          </p:cNvSpPr>
          <p:nvPr>
            <p:ph type="body" sz="quarter" idx="4294967295"/>
          </p:nvPr>
        </p:nvSpPr>
        <p:spPr>
          <a:xfrm>
            <a:off x="323850" y="333375"/>
            <a:ext cx="2376488" cy="9350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har char="•"/>
              <a:defRPr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Satyr</a:t>
            </a:r>
          </a:p>
        </p:txBody>
      </p:sp>
      <p:pic>
        <p:nvPicPr>
          <p:cNvPr id="68" name="p2" descr="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2" y="1125537"/>
            <a:ext cx="6696076" cy="4810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การจัดการแสดงละครสมัย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877823">
              <a:defRPr sz="5184" b="1">
                <a:solidFill>
                  <a:srgbClr val="FFFFFF"/>
                </a:solidFill>
              </a:defRPr>
            </a:lvl1pPr>
          </a:lstStyle>
          <a:p>
            <a:r>
              <a:t>การจัดการแสดงละครสมัยกรีก</a:t>
            </a:r>
          </a:p>
        </p:txBody>
      </p:sp>
      <p:sp>
        <p:nvSpPr>
          <p:cNvPr id="71" name="มีความสำคัญมาก ได้รับการยกย่องว่าเป็นพิธีกรรมที่สำคัญ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 b="1">
                <a:solidFill>
                  <a:srgbClr val="FFFFFF"/>
                </a:solidFill>
              </a:defRPr>
            </a:pPr>
            <a:endParaRPr/>
          </a:p>
          <a:p>
            <a:pPr>
              <a:spcBef>
                <a:spcPts val="600"/>
              </a:spcBef>
              <a:buChar char="•"/>
              <a:defRPr sz="2800" b="1">
                <a:solidFill>
                  <a:srgbClr val="FFFFFF"/>
                </a:solidFill>
              </a:defRPr>
            </a:pPr>
            <a:r>
              <a:t>มีความสำคัญมาก ได้รับการยกย่องว่าเป็นพิธีกรรมที่สำคัญ</a:t>
            </a:r>
          </a:p>
          <a:p>
            <a:pPr>
              <a:spcBef>
                <a:spcPts val="600"/>
              </a:spcBef>
              <a:buChar char="•"/>
              <a:defRPr sz="2800" b="1">
                <a:solidFill>
                  <a:srgbClr val="FFFFFF"/>
                </a:solidFill>
              </a:defRPr>
            </a:pPr>
            <a:r>
              <a:t>มีการจัดประกวดละคร 3 เรื่อง เรียกว่า Trilogy  ในเทศกาล City Dionysia</a:t>
            </a:r>
          </a:p>
        </p:txBody>
      </p:sp>
      <p:pic>
        <p:nvPicPr>
          <p:cNvPr id="72" name="scan0003" descr="scan0003"/>
          <p:cNvPicPr>
            <a:picLocks noChangeAspect="1"/>
          </p:cNvPicPr>
          <p:nvPr/>
        </p:nvPicPr>
        <p:blipFill>
          <a:blip r:embed="rId2"/>
          <a:srcRect l="1922" t="5825" r="7693" b="3883"/>
          <a:stretch>
            <a:fillRect/>
          </a:stretch>
        </p:blipFill>
        <p:spPr>
          <a:xfrm>
            <a:off x="4716462" y="1412875"/>
            <a:ext cx="3671888" cy="2424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637" y="4076700"/>
            <a:ext cx="4062413" cy="249872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ntr" presetSubtype="1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1" animBg="1" advAuto="0"/>
      <p:bldP spid="71" grpId="3" build="p" animBg="1" advAuto="0"/>
      <p:bldP spid="72" grpId="2" animBg="1" advAuto="0"/>
      <p:bldP spid="73" grpId="4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ประเภทขอ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ประเภทของละครกรีก</a:t>
            </a:r>
          </a:p>
        </p:txBody>
      </p:sp>
      <p:sp>
        <p:nvSpPr>
          <p:cNvPr id="76" name="Tragedy - ละครโศกนาฏกรรม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Tragedy -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ละครโศกนาฏกรรม</a:t>
            </a:r>
          </a:p>
          <a:p>
            <a:pPr>
              <a:buChar char="•"/>
              <a:defRPr b="1">
                <a:solidFill>
                  <a:srgbClr val="FFFFFF"/>
                </a:solidFill>
              </a:defRPr>
            </a:pP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>
              <a:buChar char="•"/>
              <a:defRPr b="1">
                <a:solidFill>
                  <a:srgbClr val="FFFFFF"/>
                </a:solidFill>
              </a:defRPr>
            </a:pPr>
            <a:r>
              <a:t>Comedy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- </a:t>
            </a:r>
            <a:r>
              <a:t>ละครสุขนาฏกรรม</a:t>
            </a:r>
          </a:p>
          <a:p>
            <a:pPr>
              <a:buChar char="•"/>
              <a:defRPr b="1">
                <a:solidFill>
                  <a:srgbClr val="FFFFFF"/>
                </a:solidFill>
              </a:defRPr>
            </a:pPr>
            <a:endParaRPr/>
          </a:p>
          <a:p>
            <a:pPr>
              <a:buChar char="•"/>
              <a:defRPr b="1">
                <a:solidFill>
                  <a:srgbClr val="FFFFFF"/>
                </a:solidFill>
              </a:defRPr>
            </a:pPr>
            <a:r>
              <a:t>Satyr Play - ละครตลกสั้นๆ ล้อเลียนเทวตำนานของกรีก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1" animBg="1" advAuto="0"/>
      <p:bldP spid="76" grpId="2" build="p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ragedy (ละครโศกนาฏกรรม)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9536">
              <a:defRPr sz="6204" b="1">
                <a:latin typeface="Cordia New"/>
                <a:ea typeface="Cordia New"/>
                <a:cs typeface="Cordia New"/>
                <a:sym typeface="Cordia New"/>
              </a:defRPr>
            </a:pPr>
            <a:r>
              <a:t>Tragedy </a:t>
            </a:r>
            <a:r>
              <a:rPr sz="4512"/>
              <a:t>(ละครโศกนาฏกรรม)</a:t>
            </a:r>
          </a:p>
        </p:txBody>
      </p:sp>
      <p:sp>
        <p:nvSpPr>
          <p:cNvPr id="79" name="เรื่องเครียด  จบลงอย่างเศร้าโศก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435975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899" indent="-342899">
              <a:buChar char="•"/>
              <a:defRPr sz="2500">
                <a:solidFill>
                  <a:srgbClr val="FF3300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เรื่องเครียด  จบลงอย่างเศร้าโศก </a:t>
            </a:r>
          </a:p>
          <a:p>
            <a:pPr marL="342899" indent="-342899">
              <a:buChar char="•"/>
              <a:defRPr sz="2500">
                <a:solidFill>
                  <a:srgbClr val="FF3300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นำเสนอความหายนะของตัวละครเอก (Tragic Hero)  </a:t>
            </a:r>
          </a:p>
          <a:p>
            <a:pPr marL="342899" indent="-342899">
              <a:buChar char="•"/>
              <a:defRPr sz="2500">
                <a:solidFill>
                  <a:srgbClr val="FF3300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ซึ่งเป็นผู้มีความสูงส่งด้านฐานะและลักษณะนิสัย</a:t>
            </a:r>
          </a:p>
          <a:p>
            <a:pPr marL="342899" indent="-342899">
              <a:buChar char="•"/>
              <a:defRPr sz="2500">
                <a:solidFill>
                  <a:srgbClr val="FF3300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แต่มีข้อบกพร่องบางประการ  </a:t>
            </a:r>
          </a:p>
          <a:p>
            <a:pPr marL="342899" indent="-342899">
              <a:buChar char="•"/>
              <a:defRPr sz="2500">
                <a:solidFill>
                  <a:srgbClr val="FF3300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เมื่อคนดูแล้วจะเกิดความสงสารและกลัวในชะตากรรมที่ตัวละครได้รับ</a:t>
            </a:r>
          </a:p>
          <a:p>
            <a:pPr marL="342899" indent="-342899">
              <a:buChar char="•"/>
              <a:defRPr sz="2500">
                <a:solidFill>
                  <a:srgbClr val="FF3300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สุดท้ายก็ได้ชำระล้างจิตใจให้บริสุทธิ์ (catharsis)</a:t>
            </a:r>
          </a:p>
        </p:txBody>
      </p:sp>
      <p:sp>
        <p:nvSpPr>
          <p:cNvPr id="80" name="นำมาซึ่งความหายนะของเขา"/>
          <p:cNvSpPr txBox="1"/>
          <p:nvPr/>
        </p:nvSpPr>
        <p:spPr>
          <a:xfrm>
            <a:off x="656907" y="5373687"/>
            <a:ext cx="2859724" cy="380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600"/>
              </a:spcBef>
              <a:buSzTx/>
              <a:buNone/>
              <a:defRPr sz="1800" b="1"/>
            </a:lvl1pPr>
          </a:lstStyle>
          <a:p>
            <a:r>
              <a:t>นำมาซึ่งความหายนะของเขา</a:t>
            </a:r>
          </a:p>
        </p:txBody>
      </p:sp>
      <p:sp>
        <p:nvSpPr>
          <p:cNvPr id="81" name="ทำให้คนดูเกิดความสงสารและกลัว"/>
          <p:cNvSpPr txBox="1"/>
          <p:nvPr/>
        </p:nvSpPr>
        <p:spPr>
          <a:xfrm>
            <a:off x="5669376" y="5373687"/>
            <a:ext cx="3509010" cy="380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600"/>
              </a:spcBef>
              <a:buSzTx/>
              <a:buNone/>
              <a:defRPr sz="1800" b="1"/>
            </a:lvl1pPr>
          </a:lstStyle>
          <a:p>
            <a:r>
              <a:t>ทำให้คนดูเกิดความสงสารและกลัว</a:t>
            </a:r>
          </a:p>
        </p:txBody>
      </p:sp>
      <p:sp>
        <p:nvSpPr>
          <p:cNvPr id="82" name="เข้าใจในความไม่แน่นอนของชีวิต"/>
          <p:cNvSpPr txBox="1"/>
          <p:nvPr/>
        </p:nvSpPr>
        <p:spPr>
          <a:xfrm>
            <a:off x="729932" y="6021387"/>
            <a:ext cx="3509011" cy="40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600"/>
              </a:spcBef>
              <a:buSzTx/>
              <a:buNone/>
              <a:defRPr sz="1900" b="1"/>
            </a:lvl1pPr>
          </a:lstStyle>
          <a:p>
            <a:r>
              <a:t>เข้าใจในความไม่แน่นอนของชีวิต</a:t>
            </a:r>
          </a:p>
        </p:txBody>
      </p:sp>
      <p:sp>
        <p:nvSpPr>
          <p:cNvPr id="83" name="Line"/>
          <p:cNvSpPr/>
          <p:nvPr/>
        </p:nvSpPr>
        <p:spPr>
          <a:xfrm rot="20591924" flipH="1">
            <a:off x="252390" y="3700388"/>
            <a:ext cx="536596" cy="1819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2"/>
                </a:moveTo>
                <a:cubicBezTo>
                  <a:pt x="1353" y="182"/>
                  <a:pt x="2740" y="0"/>
                  <a:pt x="4132" y="0"/>
                </a:cubicBezTo>
                <a:cubicBezTo>
                  <a:pt x="13779" y="1"/>
                  <a:pt x="21600" y="8556"/>
                  <a:pt x="21600" y="19110"/>
                </a:cubicBezTo>
                <a:cubicBezTo>
                  <a:pt x="21600" y="19942"/>
                  <a:pt x="21550" y="20775"/>
                  <a:pt x="21450" y="21600"/>
                </a:cubicBezTo>
              </a:path>
            </a:pathLst>
          </a:custGeom>
          <a:ln w="25400">
            <a:solidFill>
              <a:srgbClr val="000000"/>
            </a:solidFill>
            <a:tailEnd type="stealth"/>
          </a:ln>
        </p:spPr>
        <p:txBody>
          <a:bodyPr lIns="45719" rIns="45719" anchor="ctr"/>
          <a:lstStyle/>
          <a:p>
            <a:pPr defTabSz="457200">
              <a:spcBef>
                <a:spcPts val="400"/>
              </a:spcBef>
              <a:defRPr sz="1800"/>
            </a:pPr>
            <a:endParaRPr/>
          </a:p>
        </p:txBody>
      </p:sp>
      <p:sp>
        <p:nvSpPr>
          <p:cNvPr id="84" name="Line"/>
          <p:cNvSpPr/>
          <p:nvPr/>
        </p:nvSpPr>
        <p:spPr>
          <a:xfrm>
            <a:off x="6122021" y="3404420"/>
            <a:ext cx="1160551" cy="200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3"/>
                </a:moveTo>
                <a:cubicBezTo>
                  <a:pt x="807" y="58"/>
                  <a:pt x="1620" y="0"/>
                  <a:pt x="2435" y="0"/>
                </a:cubicBezTo>
                <a:cubicBezTo>
                  <a:pt x="13019" y="1"/>
                  <a:pt x="21600" y="9512"/>
                  <a:pt x="21600" y="21246"/>
                </a:cubicBezTo>
                <a:cubicBezTo>
                  <a:pt x="21600" y="21364"/>
                  <a:pt x="21598" y="21482"/>
                  <a:pt x="21596" y="21600"/>
                </a:cubicBezTo>
              </a:path>
            </a:pathLst>
          </a:custGeom>
          <a:ln w="25400">
            <a:solidFill>
              <a:srgbClr val="000000"/>
            </a:solidFill>
            <a:tailEnd type="stealth"/>
          </a:ln>
        </p:spPr>
        <p:txBody>
          <a:bodyPr lIns="45719" rIns="45719" anchor="ctr"/>
          <a:lstStyle/>
          <a:p>
            <a:pPr defTabSz="457200">
              <a:spcBef>
                <a:spcPts val="400"/>
              </a:spcBef>
              <a:defRPr sz="1800"/>
            </a:pPr>
            <a:endParaRPr/>
          </a:p>
        </p:txBody>
      </p:sp>
      <p:sp>
        <p:nvSpPr>
          <p:cNvPr id="85" name="Line"/>
          <p:cNvSpPr/>
          <p:nvPr/>
        </p:nvSpPr>
        <p:spPr>
          <a:xfrm flipH="1">
            <a:off x="4140200" y="5949949"/>
            <a:ext cx="1584326" cy="358777"/>
          </a:xfrm>
          <a:prstGeom prst="line">
            <a:avLst/>
          </a:prstGeom>
          <a:ln w="38100">
            <a:solidFill>
              <a:srgbClr val="993366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1" build="p" animBg="1" advAuto="0"/>
      <p:bldP spid="80" grpId="3" animBg="1" advAuto="0"/>
      <p:bldP spid="81" grpId="5" animBg="1" advAuto="0"/>
      <p:bldP spid="82" grpId="7" animBg="1" advAuto="0"/>
      <p:bldP spid="83" grpId="2" animBg="1" advAuto="0"/>
      <p:bldP spid="84" grpId="4" animBg="1" advAuto="0"/>
      <p:bldP spid="85" grpId="6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ลักษณะของละคร trag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1">
              <a:defRPr sz="5022" b="1">
                <a:solidFill>
                  <a:srgbClr val="FFFFFF"/>
                </a:solidFill>
              </a:defRPr>
            </a:pPr>
            <a:r>
              <a:t>ลักษณะของละคร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tragedy </a:t>
            </a:r>
            <a:r>
              <a:t>กรีก</a:t>
            </a:r>
          </a:p>
        </p:txBody>
      </p:sp>
      <p:sp>
        <p:nvSpPr>
          <p:cNvPr id="88" name="แสดงความทุกข์ และความหายนะของตัวละครเอก…"/>
          <p:cNvSpPr txBox="1">
            <a:spLocks noGrp="1"/>
          </p:cNvSpPr>
          <p:nvPr>
            <p:ph type="body" idx="4294967295"/>
          </p:nvPr>
        </p:nvSpPr>
        <p:spPr>
          <a:xfrm>
            <a:off x="457200" y="1371599"/>
            <a:ext cx="8229600" cy="49530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8897" indent="-318897" defTabSz="850391">
              <a:buChar char="•"/>
              <a:defRPr sz="2976" b="1">
                <a:solidFill>
                  <a:srgbClr val="FFFFFF"/>
                </a:solidFill>
              </a:defRPr>
            </a:pPr>
            <a:r>
              <a:t>แสดงความทุกข์ และความหายนะของตัวละครเอก</a:t>
            </a:r>
          </a:p>
          <a:p>
            <a:pPr marL="318897" indent="-318897" defTabSz="850391">
              <a:buChar char="•"/>
              <a:defRPr sz="2976" b="1">
                <a:solidFill>
                  <a:srgbClr val="FFFFFF"/>
                </a:solidFill>
              </a:defRPr>
            </a:pPr>
            <a:r>
              <a:t>ตัวละครเอกจะมี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tragic greatness &amp; tragic flaw</a:t>
            </a:r>
          </a:p>
          <a:p>
            <a:pPr marL="318897" indent="-318897" defTabSz="850391">
              <a:buChar char="•"/>
              <a:defRPr sz="2976" b="1">
                <a:solidFill>
                  <a:srgbClr val="FFFFFF"/>
                </a:solidFill>
              </a:defRPr>
            </a:pPr>
            <a:r>
              <a:t>เมื่อดูแล้วจะเกิด</a:t>
            </a:r>
          </a:p>
          <a:p>
            <a:pPr marL="690943" lvl="1" indent="-265747" defTabSz="850391">
              <a:spcBef>
                <a:spcPts val="0"/>
              </a:spcBef>
              <a:defRPr sz="2232" b="1">
                <a:solidFill>
                  <a:srgbClr val="FFFFFF"/>
                </a:solidFill>
              </a:defRPr>
            </a:pPr>
            <a:r>
              <a:t>involvement</a:t>
            </a:r>
          </a:p>
          <a:p>
            <a:pPr marL="690943" lvl="1" indent="-265747" defTabSz="850391">
              <a:spcBef>
                <a:spcPts val="0"/>
              </a:spcBef>
              <a:defRPr sz="2232" b="1">
                <a:solidFill>
                  <a:srgbClr val="FFFFFF"/>
                </a:solidFill>
              </a:defRPr>
            </a:pPr>
            <a:r>
              <a:t> identification</a:t>
            </a:r>
          </a:p>
          <a:p>
            <a:pPr marL="690943" lvl="1" indent="-265747" defTabSz="850391">
              <a:spcBef>
                <a:spcPts val="0"/>
              </a:spcBef>
              <a:defRPr sz="2232" b="1">
                <a:solidFill>
                  <a:srgbClr val="FFFFFF"/>
                </a:solidFill>
              </a:defRPr>
            </a:pPr>
            <a:r>
              <a:t> pity &amp; fear</a:t>
            </a:r>
          </a:p>
          <a:p>
            <a:pPr marL="318897" indent="-318897" defTabSz="850391">
              <a:buChar char="•"/>
              <a:defRPr sz="2976" b="1">
                <a:solidFill>
                  <a:srgbClr val="FFFFFF"/>
                </a:solidFill>
              </a:defRPr>
            </a:pPr>
            <a:r>
              <a:t>เมื่อพิจารณาหาสาเหตุของความหายนะของตัวละครเอกแล้ว จะเกิด</a:t>
            </a:r>
          </a:p>
          <a:p>
            <a:pPr marL="690943" lvl="1" indent="-265747" defTabSz="850391">
              <a:spcBef>
                <a:spcPts val="0"/>
              </a:spcBef>
              <a:defRPr sz="2232" b="1">
                <a:solidFill>
                  <a:srgbClr val="FFFFFF"/>
                </a:solidFill>
              </a:defRPr>
            </a:pPr>
            <a:r>
              <a:t>Enlightenment / Exaltation</a:t>
            </a:r>
          </a:p>
          <a:p>
            <a:pPr marL="690943" lvl="1" indent="-265747" defTabSz="850391">
              <a:spcBef>
                <a:spcPts val="0"/>
              </a:spcBef>
              <a:defRPr sz="2232" b="1">
                <a:solidFill>
                  <a:srgbClr val="FFFFFF"/>
                </a:solidFill>
              </a:defRPr>
            </a:pPr>
            <a:r>
              <a:t> Catharsis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1" animBg="1" advAuto="0"/>
      <p:bldP spid="88" grpId="2" build="p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ประวัติละครตะวันต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ประวัติละครตะวันตก</a:t>
            </a:r>
          </a:p>
        </p:txBody>
      </p:sp>
      <p:sp>
        <p:nvSpPr>
          <p:cNvPr id="31" name="Primitive Drama / Prehistoric Drama (ละครสมัยดึกดำบรรพ์ / ละครก่อนประวัติศาสตร์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Primitive Drama / Prehistoric Drama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(ละครสมัยดึกดำบรรพ์ / ละครก่อนประวัติศาสตร์) </a:t>
            </a:r>
          </a:p>
          <a:p>
            <a:pPr>
              <a:buChar char="•"/>
              <a:defRPr b="1">
                <a:solidFill>
                  <a:srgbClr val="FFFFFF"/>
                </a:solidFill>
              </a:defRPr>
            </a:pP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>
              <a:buChar char="•"/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Historic Drama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(ละครในประวัติศาสตร์)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animBg="1" advAuto="0"/>
      <p:bldP spid="31" grpId="2" build="p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เนื้อเรื่องของละคร tragedy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เนื้อเรื่องของละคร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tragedy</a:t>
            </a:r>
          </a:p>
        </p:txBody>
      </p:sp>
      <p:sp>
        <p:nvSpPr>
          <p:cNvPr id="91" name="Tragedy มาจากคำว่า tragos (แพะ) + Ode (เพลง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Tragedy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มาจากคำว่า </a:t>
            </a:r>
            <a:r>
              <a:t>tragos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(แพะ) </a:t>
            </a:r>
            <a:r>
              <a:t>+ Ode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(เพลง)</a:t>
            </a:r>
            <a:r>
              <a:t> </a:t>
            </a: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FF"/>
                </a:solidFill>
              </a:defRPr>
            </a:pPr>
            <a:r>
              <a:t>มาจากเทวตำนาน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Mythology -- </a:t>
            </a:r>
            <a:r>
              <a:t>เนื้อเรื่องมาจาก        มหากาพย์ของ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Homer  </a:t>
            </a:r>
          </a:p>
          <a:p>
            <a:pPr marL="676084" lvl="1" indent="-260032" defTabSz="832104">
              <a:spcBef>
                <a:spcPts val="0"/>
              </a:spcBef>
              <a:defRPr sz="2548" b="1">
                <a:solidFill>
                  <a:srgbClr val="FFFFFF"/>
                </a:solidFill>
              </a:defRPr>
            </a:pPr>
            <a:r>
              <a:t> </a:t>
            </a:r>
            <a:r>
              <a:rPr i="1" u="sng">
                <a:latin typeface="+mj-lt"/>
                <a:ea typeface="+mj-ea"/>
                <a:cs typeface="+mj-cs"/>
                <a:sym typeface="Arial"/>
              </a:rPr>
              <a:t>Iliad</a:t>
            </a:r>
          </a:p>
          <a:p>
            <a:pPr marL="676084" lvl="1" indent="-260032" defTabSz="832104">
              <a:spcBef>
                <a:spcPts val="0"/>
              </a:spcBef>
              <a:defRPr sz="2548" b="1" i="1" u="sng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Odyssey</a:t>
            </a: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FF"/>
                </a:solidFill>
              </a:defRPr>
            </a:pPr>
            <a:r>
              <a:t>มาจากประวัติศาสตร์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History -- e.g. </a:t>
            </a:r>
            <a:r>
              <a:rPr i="1" u="sng">
                <a:latin typeface="+mj-lt"/>
                <a:ea typeface="+mj-ea"/>
                <a:cs typeface="+mj-cs"/>
                <a:sym typeface="Arial"/>
              </a:rPr>
              <a:t>The Persians</a:t>
            </a:r>
          </a:p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FF"/>
                </a:solidFill>
              </a:defRPr>
            </a:pPr>
            <a:r>
              <a:t>แม้ที่มาจะมีน้อย แต่มี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Interpretation </a:t>
            </a:r>
            <a:r>
              <a:t>ใหม่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1" animBg="1" advAuto="0"/>
      <p:bldP spid="91" grpId="2" build="p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โครงสร้างของละคร tragedy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โครงสร้างของละคร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tragedy</a:t>
            </a:r>
          </a:p>
        </p:txBody>
      </p:sp>
      <p:sp>
        <p:nvSpPr>
          <p:cNvPr id="94" name="1. โพรลอก (Prologue) การให้ข้อมูลเกี่ยวกับเหตุการณ์ที่เกิดขึ้นก่อนหน้าเรื่องราวในละคร หรือก่อนที่คอรัสจะปรากฏตัว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8035" indent="-288035" defTabSz="768095">
              <a:spcBef>
                <a:spcPts val="600"/>
              </a:spcBef>
              <a:buSzTx/>
              <a:buNone/>
              <a:defRPr sz="2688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1. </a:t>
            </a:r>
            <a:r>
              <a:rPr sz="2351">
                <a:latin typeface="Angsana New"/>
                <a:ea typeface="Angsana New"/>
                <a:cs typeface="Angsana New"/>
                <a:sym typeface="Angsana New"/>
              </a:rPr>
              <a:t>โพรลอก (</a:t>
            </a:r>
            <a:r>
              <a:rPr sz="2351"/>
              <a:t>Prologue) </a:t>
            </a:r>
            <a:r>
              <a:rPr sz="2351">
                <a:latin typeface="Angsana New"/>
                <a:ea typeface="Angsana New"/>
                <a:cs typeface="Angsana New"/>
                <a:sym typeface="Angsana New"/>
              </a:rPr>
              <a:t>การให้ข้อมูลเกี่ยวกับเหตุการณ์ที่เกิดขึ้นก่อนหน้าเรื่องราวในละคร หรือก่อนที่คอรัสจะปรากฏตัว</a:t>
            </a:r>
          </a:p>
          <a:p>
            <a:pPr marL="288035" indent="-288035" defTabSz="768095">
              <a:spcBef>
                <a:spcPts val="500"/>
              </a:spcBef>
              <a:buSzTx/>
              <a:buNone/>
              <a:defRPr sz="2351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2.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พาราดอส </a:t>
            </a:r>
            <a:r>
              <a:t>(Parados)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เป็นการปรากฏตัวของคอรัสเพื่อปูพื้นเรื่อง และเตรียมอารมณ์ผู้ชม</a:t>
            </a:r>
          </a:p>
          <a:p>
            <a:pPr marL="288035" indent="-288035" defTabSz="768095">
              <a:spcBef>
                <a:spcPts val="500"/>
              </a:spcBef>
              <a:buSzTx/>
              <a:buNone/>
              <a:defRPr sz="2351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3.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เอพิโสดส์ </a:t>
            </a:r>
            <a:r>
              <a:t>(Episodes)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การแสดงฉากย่อยๆ ซึ่งถูกแบ่งโดยบทเพลงของคอรัส</a:t>
            </a:r>
          </a:p>
          <a:p>
            <a:pPr marL="288035" indent="-288035" defTabSz="768095">
              <a:spcBef>
                <a:spcPts val="500"/>
              </a:spcBef>
              <a:buSzTx/>
              <a:buNone/>
              <a:defRPr sz="2351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4.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สตัสซิมา (</a:t>
            </a:r>
            <a:r>
              <a:t>Stasima)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คือบทเพลงของคอรัสที่แบ่งเอพิโสดส์ออกจากกัน</a:t>
            </a:r>
          </a:p>
          <a:p>
            <a:pPr marL="288035" indent="-288035" defTabSz="768095">
              <a:spcBef>
                <a:spcPts val="500"/>
              </a:spcBef>
              <a:buSzTx/>
              <a:buNone/>
              <a:defRPr sz="2351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5.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เอ็กโซดอส </a:t>
            </a:r>
            <a:r>
              <a:t>(Exodos)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คือฉากสรุป ต่อจากบทเพลงสุดท้ายของคลอรัสตัวละครและคอรัสจะเข้าฉากไป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1" animBg="1" advAuto="0"/>
      <p:bldP spid="94" grpId="2" build="p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นักเขียน Tragedy 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นักเขียน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Tragedy </a:t>
            </a:r>
            <a:r>
              <a:rPr b="0"/>
              <a:t>ของกรีก</a:t>
            </a:r>
          </a:p>
        </p:txBody>
      </p:sp>
      <p:sp>
        <p:nvSpPr>
          <p:cNvPr id="97" name="1. เอสคิลุส (Aeschylus) 525 - 456  BC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2039" indent="-312039" defTabSz="832104">
              <a:spcBef>
                <a:spcPts val="900"/>
              </a:spcBef>
              <a:buSzTx/>
              <a:buNone/>
              <a:defRPr sz="4004" b="1">
                <a:latin typeface="Cordia New"/>
                <a:ea typeface="Cordia New"/>
                <a:cs typeface="Cordia New"/>
                <a:sym typeface="Cordia New"/>
              </a:defRPr>
            </a:pPr>
            <a:r>
              <a:t>	</a:t>
            </a:r>
            <a:r>
              <a:rPr sz="3276" u="sng">
                <a:solidFill>
                  <a:srgbClr val="FFFFCC"/>
                </a:solidFill>
              </a:rPr>
              <a:t>1. เอสคิลุส</a:t>
            </a:r>
            <a:r>
              <a:rPr sz="3276">
                <a:solidFill>
                  <a:srgbClr val="FFFFCC"/>
                </a:solidFill>
              </a:rPr>
              <a:t> (Aeschylus) </a:t>
            </a:r>
            <a:r>
              <a:rPr sz="3276" b="0">
                <a:solidFill>
                  <a:srgbClr val="FFFFCC"/>
                </a:solidFill>
              </a:rPr>
              <a:t>525 - 456  BC</a:t>
            </a:r>
            <a:r>
              <a:rPr sz="3276">
                <a:solidFill>
                  <a:srgbClr val="FFFFCC"/>
                </a:solidFill>
              </a:rPr>
              <a:t>  </a:t>
            </a:r>
          </a:p>
          <a:p>
            <a:pPr marL="312039" indent="-312039" defTabSz="832104">
              <a:buChar char="•"/>
              <a:defRPr sz="327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ละครของเขาเริ่มมีนักแสดงคนที่ </a:t>
            </a:r>
            <a:r>
              <a:rPr b="0"/>
              <a:t>2 </a:t>
            </a:r>
          </a:p>
          <a:p>
            <a:pPr marL="312039" indent="-312039" defTabSz="832104">
              <a:buSzTx/>
              <a:buNone/>
              <a:defRPr sz="327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(ตัวละครเริ่มมีความ  สำคัญมากกว่าคอรัส)</a:t>
            </a:r>
          </a:p>
          <a:p>
            <a:pPr marL="312039" indent="-312039" defTabSz="832104">
              <a:buChar char="•"/>
              <a:defRPr sz="327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บทละครยังเน้นอำนาจของพระเจ้า เชื่อว่าการเชื่อฟังบูชาพระเจ้าจะนำไปสู่ชีวิตที่ดี</a:t>
            </a:r>
          </a:p>
          <a:p>
            <a:pPr marL="312039" indent="-312039" defTabSz="832104">
              <a:buChar char="•"/>
              <a:defRPr sz="327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บทละครเด่น ได้แก่  </a:t>
            </a:r>
            <a:r>
              <a:rPr i="1" u="sng"/>
              <a:t>The Persians*</a:t>
            </a:r>
            <a:r>
              <a:rPr i="1"/>
              <a:t> ,  </a:t>
            </a:r>
            <a:r>
              <a:rPr i="1" u="sng"/>
              <a:t>Agamenon</a:t>
            </a:r>
          </a:p>
        </p:txBody>
      </p:sp>
      <p:pic>
        <p:nvPicPr>
          <p:cNvPr id="98" name="aeschylus" descr="aeschyl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174" y="4682421"/>
            <a:ext cx="1579505" cy="1804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1" animBg="1" advAuto="0"/>
      <p:bldP spid="97" grpId="2" build="p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นักเขียน Tragedy 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นักเขียน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Tragedy </a:t>
            </a:r>
            <a:r>
              <a:rPr b="0"/>
              <a:t>ของกรีก</a:t>
            </a:r>
          </a:p>
        </p:txBody>
      </p:sp>
      <p:sp>
        <p:nvSpPr>
          <p:cNvPr id="101" name="2. โซโฟคลีส (Sophocles) 497 - 405 BC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0317" indent="-250317" defTabSz="667512">
              <a:spcBef>
                <a:spcPts val="600"/>
              </a:spcBef>
              <a:buSzTx/>
              <a:buNone/>
              <a:defRPr sz="2628" b="1" u="sng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2. โซโฟคลีส</a:t>
            </a:r>
            <a:r>
              <a:rPr u="none"/>
              <a:t> (Sophocles) </a:t>
            </a:r>
            <a:r>
              <a:rPr b="0" u="none"/>
              <a:t>497 - 405 BC </a:t>
            </a:r>
          </a:p>
          <a:p>
            <a:pPr marL="250317" indent="-250317" defTabSz="667512">
              <a:spcBef>
                <a:spcPts val="600"/>
              </a:spcBef>
              <a:buChar char="•"/>
              <a:defRPr sz="262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ละครของเขาเริ่มมีนักแสดงคนที่ </a:t>
            </a:r>
            <a:r>
              <a:rPr b="0"/>
              <a:t>3   </a:t>
            </a:r>
          </a:p>
          <a:p>
            <a:pPr marL="250317" indent="-250317" defTabSz="667512">
              <a:spcBef>
                <a:spcPts val="500"/>
              </a:spcBef>
              <a:buSzTx/>
              <a:buNone/>
              <a:defRPr sz="2628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b="0"/>
          </a:p>
          <a:p>
            <a:pPr marL="250317" indent="-250317" defTabSz="667512">
              <a:spcBef>
                <a:spcPts val="600"/>
              </a:spcBef>
              <a:buChar char="•"/>
              <a:defRPr sz="262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มุ่งเน้นความยิ่งใหญ่ของตัวมนุษย์ภายใต้ชะตากรรมของพระเจ้า</a:t>
            </a:r>
          </a:p>
          <a:p>
            <a:pPr marL="250317" indent="-250317" defTabSz="667512">
              <a:spcBef>
                <a:spcPts val="600"/>
              </a:spcBef>
              <a:buChar char="•"/>
              <a:defRPr sz="262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อริสโตเติ้ลยกย่องบทละครของเขามากที่สุด ในด้าน ตัวละคร และโครงสร้างเรื่องที่ดำเนินอย่างเข้มข้น ไปสู่จุดสุดยอด</a:t>
            </a:r>
          </a:p>
          <a:p>
            <a:pPr marL="250317" indent="-250317" defTabSz="667512">
              <a:spcBef>
                <a:spcPts val="600"/>
              </a:spcBef>
              <a:buChar char="•"/>
              <a:defRPr sz="262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บทละครเด่น </a:t>
            </a:r>
            <a:r>
              <a:rPr i="1" u="sng"/>
              <a:t>Oedipus Rex</a:t>
            </a:r>
            <a:r>
              <a:rPr i="1"/>
              <a:t> , </a:t>
            </a:r>
            <a:r>
              <a:rPr i="1" u="sng"/>
              <a:t>Antigony</a:t>
            </a:r>
            <a:r>
              <a:t> , </a:t>
            </a:r>
            <a:r>
              <a:rPr u="sng"/>
              <a:t>Elextra</a:t>
            </a:r>
          </a:p>
        </p:txBody>
      </p:sp>
      <p:pic>
        <p:nvPicPr>
          <p:cNvPr id="102" name="sophocles" descr="sophocl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337" y="1398945"/>
            <a:ext cx="1512260" cy="1683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animBg="1" advAuto="0"/>
      <p:bldP spid="101" grpId="2" build="p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นักเขียน Tragedy 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นักเขียน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Tragedy </a:t>
            </a:r>
            <a:r>
              <a:rPr b="0"/>
              <a:t>ของกรีก</a:t>
            </a:r>
          </a:p>
        </p:txBody>
      </p:sp>
      <p:sp>
        <p:nvSpPr>
          <p:cNvPr id="105" name="3. ยูริพิดิส (Euripedes)…"/>
          <p:cNvSpPr txBox="1">
            <a:spLocks noGrp="1"/>
          </p:cNvSpPr>
          <p:nvPr>
            <p:ph type="body" idx="4294967295"/>
          </p:nvPr>
        </p:nvSpPr>
        <p:spPr>
          <a:xfrm>
            <a:off x="457200" y="1776370"/>
            <a:ext cx="8229600" cy="45259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40029" indent="-240029" defTabSz="640079">
              <a:spcBef>
                <a:spcPts val="500"/>
              </a:spcBef>
              <a:buSzTx/>
              <a:buNone/>
              <a:defRPr sz="2240" b="1">
                <a:latin typeface="Cordia New"/>
                <a:ea typeface="Cordia New"/>
                <a:cs typeface="Cordia New"/>
                <a:sym typeface="Cordia New"/>
              </a:defRPr>
            </a:pPr>
            <a:r>
              <a:t>    </a:t>
            </a:r>
            <a:r>
              <a:rPr u="sng">
                <a:solidFill>
                  <a:srgbClr val="FFFFCC"/>
                </a:solidFill>
              </a:rPr>
              <a:t>3. ยูริพิดิส</a:t>
            </a:r>
            <a:r>
              <a:rPr>
                <a:solidFill>
                  <a:srgbClr val="FFFFCC"/>
                </a:solidFill>
              </a:rPr>
              <a:t> (Euripedes) </a:t>
            </a:r>
          </a:p>
          <a:p>
            <a:pPr marL="240029" indent="-240029" defTabSz="640079">
              <a:spcBef>
                <a:spcPts val="500"/>
              </a:spcBef>
              <a:buChar char="•"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ลดความสำคัญของคอรัสลง  และเน้นตัวละครมากขึ้น</a:t>
            </a:r>
          </a:p>
          <a:p>
            <a:pPr marL="240029" indent="-240029" defTabSz="640079">
              <a:spcBef>
                <a:spcPts val="500"/>
              </a:spcBef>
              <a:buSzTx/>
              <a:buNone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/>
          </a:p>
          <a:p>
            <a:pPr marL="240029" indent="-240029" defTabSz="640079">
              <a:spcBef>
                <a:spcPts val="500"/>
              </a:spcBef>
              <a:buChar char="•"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อริสโตเติลยกย่องละครของเขาว่า เขียนได้เศร้าที่สุด และสมัยใหม่ที่สุด </a:t>
            </a:r>
          </a:p>
          <a:p>
            <a:pPr marL="240029" indent="-240029" defTabSz="640079">
              <a:spcBef>
                <a:spcPts val="500"/>
              </a:spcBef>
              <a:buChar char="•"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เน้นความขัดแย้งภายในจิตใจ และจิตวิเคราะห์ (มี inner conflict, มีเหตุผลของการกระทำ)</a:t>
            </a:r>
          </a:p>
          <a:p>
            <a:pPr marL="240029" indent="-240029" defTabSz="640079">
              <a:spcBef>
                <a:spcPts val="500"/>
              </a:spcBef>
              <a:buChar char="•"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ชอบเขียนละครขึ้นเพื่อวิพากษ์วิจารณ์สังคม และโจมตีเทพเจ้า</a:t>
            </a:r>
          </a:p>
          <a:p>
            <a:pPr marL="240029" indent="-240029" defTabSz="640079">
              <a:spcBef>
                <a:spcPts val="500"/>
              </a:spcBef>
              <a:buChar char="•"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นำเนื้อเรื่องมาจากเทวตำนาน แต่ใช้ภาษาชาวบ้าน</a:t>
            </a:r>
          </a:p>
          <a:p>
            <a:pPr marL="240029" indent="-240029" defTabSz="640079">
              <a:spcBef>
                <a:spcPts val="500"/>
              </a:spcBef>
              <a:buChar char="•"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บทละครเด่น </a:t>
            </a:r>
            <a:r>
              <a:rPr i="1" u="sng"/>
              <a:t>Medea</a:t>
            </a:r>
            <a:r>
              <a:rPr i="1"/>
              <a:t> , </a:t>
            </a:r>
            <a:r>
              <a:rPr i="1" u="sng"/>
              <a:t>Trojan Women</a:t>
            </a:r>
            <a:r>
              <a:rPr i="1"/>
              <a:t> (ตัวเอกมักเป็นหญิง)</a:t>
            </a:r>
          </a:p>
        </p:txBody>
      </p:sp>
      <p:pic>
        <p:nvPicPr>
          <p:cNvPr id="106" name="171" descr="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719" y="1304238"/>
            <a:ext cx="1549187" cy="1755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1" animBg="1" advAuto="0"/>
      <p:bldP spid="105" grpId="2" build="p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ละคร Comedy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t>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Comedy</a:t>
            </a:r>
            <a:r>
              <a:t> </a:t>
            </a:r>
          </a:p>
        </p:txBody>
      </p:sp>
      <p:sp>
        <p:nvSpPr>
          <p:cNvPr id="109" name="Comedy มาจากคำว่า  Comus (ตลก) + Ode (เพลง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Comedy มาจากคำว่า  Comus (ตลก) + Ode (เพลง)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เกิดจากพิธีเฉลิมฉลองเทพเจ้า Dionysus เช่นเดียวกับ tragedy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มีลักษณะตรงข้ามกับ tragedy เนื่องจากนำความบกพร่องของมนุษย์มานำเสนอ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เรื่องราวมักนำมาจากเรื่องใกล้ตัวที่เกิดขึ้นในสมัยนั้น เช่น เรื่องการเมือง, เรื่องสงครามและสันติภาพ , ทัศนะเกี่ยวกับศิลปะ หรือการโจมตีและเสียดสีคนสำคัญสมัยนั้น  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การแสดงใช้ลีลาเกินจริง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 advAuto="0"/>
      <p:bldP spid="109" grpId="2" build="p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รูปแบบของละคร Com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1">
              <a:defRPr sz="5022">
                <a:solidFill>
                  <a:srgbClr val="FFFFFF"/>
                </a:solidFill>
              </a:defRPr>
            </a:pPr>
            <a:r>
              <a:t>รูปแบบของละคร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Comedy</a:t>
            </a:r>
            <a:r>
              <a:t> กรีก</a:t>
            </a:r>
          </a:p>
        </p:txBody>
      </p:sp>
      <p:sp>
        <p:nvSpPr>
          <p:cNvPr id="112" name="1. Comedy เก่า  คือละครคอเมดีช่วงแรกสุด ซึ่งมีโครงสร้างดังนี้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spcBef>
                <a:spcPts val="600"/>
              </a:spcBef>
              <a:buSzTx/>
              <a:buNone/>
              <a:defRPr sz="2528" b="1" u="sng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1. Comedy เก่า</a:t>
            </a:r>
            <a:r>
              <a:rPr u="none"/>
              <a:t>  คือละครคอเมดีช่วงแรกสุด ซึ่งมีโครงสร้างดังนี้</a:t>
            </a:r>
          </a:p>
          <a:p>
            <a:pPr marL="270890" indent="-270890" defTabSz="722376">
              <a:spcBef>
                <a:spcPts val="600"/>
              </a:spcBef>
              <a:buSzTx/>
              <a:buNone/>
              <a:defRPr sz="252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</a:t>
            </a:r>
            <a:r>
              <a:rPr sz="2212"/>
              <a:t>1) โพรลอก (Prologue) เป็นการสร้างอารมณ์ให้ผู้ชม และเสนอความคิด “Happy Idea”</a:t>
            </a:r>
          </a:p>
          <a:p>
            <a:pPr marL="270890" indent="-270890" defTabSz="722376">
              <a:spcBef>
                <a:spcPts val="500"/>
              </a:spcBef>
              <a:buSzTx/>
              <a:buNone/>
              <a:defRPr sz="22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2) พาราดอส (Parados) เป็นการปรากฏตัวของคอรัส</a:t>
            </a:r>
          </a:p>
          <a:p>
            <a:pPr marL="270890" indent="-270890" defTabSz="722376">
              <a:spcBef>
                <a:spcPts val="500"/>
              </a:spcBef>
              <a:buSzTx/>
              <a:buNone/>
              <a:defRPr sz="22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3) อากอน (Agon) การถกเถียงกันของ Happy Idea และจบลงด้วยฝ่ายใดผ่ายหนึ่งชนะ</a:t>
            </a:r>
          </a:p>
          <a:p>
            <a:pPr marL="270890" indent="-270890" defTabSz="722376">
              <a:spcBef>
                <a:spcPts val="500"/>
              </a:spcBef>
              <a:buSzTx/>
              <a:buNone/>
              <a:defRPr sz="22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4) พาราเบสิส (Parabasis) คอรัสพูดถึงความคิดของผู้เขียนกับผู้ชม</a:t>
            </a:r>
          </a:p>
          <a:p>
            <a:pPr marL="270890" indent="-270890" defTabSz="722376">
              <a:spcBef>
                <a:spcPts val="500"/>
              </a:spcBef>
              <a:buSzTx/>
              <a:buNone/>
              <a:defRPr sz="22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5) เอพิโสดส์ (Episode) ฉากย่อยๆ ที่แสดงผลของ Happy Idea</a:t>
            </a:r>
          </a:p>
          <a:p>
            <a:pPr marL="270890" indent="-270890" defTabSz="722376">
              <a:spcBef>
                <a:spcPts val="600"/>
              </a:spcBef>
              <a:buSzTx/>
              <a:buNone/>
              <a:defRPr sz="22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6) โคมอส (Komos) การลงเอยกันของตัวละคร และมีการเลี้ยงฉลอง</a:t>
            </a:r>
            <a:r>
              <a:rPr sz="2528"/>
              <a:t>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1" animBg="1" advAuto="0"/>
      <p:bldP spid="112" grpId="2" build="p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รูปแบบของละคร Com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1">
              <a:defRPr sz="5022">
                <a:solidFill>
                  <a:srgbClr val="FFFFFF"/>
                </a:solidFill>
              </a:defRPr>
            </a:pPr>
            <a:r>
              <a:t>รูปแบบของละคร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Comedy</a:t>
            </a:r>
            <a:r>
              <a:t> กรีก</a:t>
            </a:r>
          </a:p>
        </p:txBody>
      </p:sp>
      <p:sp>
        <p:nvSpPr>
          <p:cNvPr id="115" name="2. Comedy กลาง  (400 BC) โครงสร้างจะเปลี่ยนไปจาก Comedy เก่า ดังนี้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5180" indent="-305180" defTabSz="813816">
              <a:spcBef>
                <a:spcPts val="600"/>
              </a:spcBef>
              <a:buSzTx/>
              <a:buNone/>
              <a:defRPr sz="2848" b="1" u="sng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2. Comedy กลาง</a:t>
            </a:r>
            <a:r>
              <a:rPr u="none"/>
              <a:t>  (400 BC) โครงสร้างจะเปลี่ยนไปจาก Comedy เก่า ดังนี้</a:t>
            </a:r>
          </a:p>
          <a:p>
            <a:pPr marL="305180" indent="-305180" defTabSz="813816">
              <a:spcBef>
                <a:spcPts val="600"/>
              </a:spcBef>
              <a:buSzTx/>
              <a:buNone/>
              <a:defRPr sz="284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1) ลดความสำคัญของคอรัสลง</a:t>
            </a:r>
          </a:p>
          <a:p>
            <a:pPr marL="305180" indent="-305180" defTabSz="813816">
              <a:spcBef>
                <a:spcPts val="600"/>
              </a:spcBef>
              <a:buSzTx/>
              <a:buNone/>
              <a:defRPr sz="284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2) ตัดส่วน พาราเบสิส ออก</a:t>
            </a:r>
          </a:p>
          <a:p>
            <a:pPr marL="305180" indent="-305180" defTabSz="813816">
              <a:spcBef>
                <a:spcPts val="600"/>
              </a:spcBef>
              <a:buSzTx/>
              <a:buNone/>
              <a:defRPr sz="284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3) โครงเรื่องเน้นถึงสถานการณ์ต่างๆ  เช่น ในร้านอาหาร , สถานการณ์เรื่องเพศ</a:t>
            </a:r>
          </a:p>
          <a:p>
            <a:pPr marL="305180" indent="-305180" defTabSz="813816">
              <a:spcBef>
                <a:spcPts val="600"/>
              </a:spcBef>
              <a:buSzTx/>
              <a:buNone/>
              <a:defRPr sz="284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4) มีความสมจริงมากขึ้น ใช้ภาษาในชีวิตประจำวัน</a:t>
            </a:r>
          </a:p>
          <a:p>
            <a:pPr marL="305180" indent="-305180" defTabSz="813816">
              <a:spcBef>
                <a:spcPts val="600"/>
              </a:spcBef>
              <a:buSzTx/>
              <a:buNone/>
              <a:defRPr sz="284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5) อาจมีการล้อเลียนตำนานต่างๆ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1" animBg="1" advAuto="0"/>
      <p:bldP spid="115" grpId="2" build="p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รูปแบบของละคร Com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1">
              <a:defRPr sz="5022">
                <a:solidFill>
                  <a:srgbClr val="FFFFFF"/>
                </a:solidFill>
              </a:defRPr>
            </a:pPr>
            <a:r>
              <a:t>รูปแบบของละคร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Comedy</a:t>
            </a:r>
            <a:r>
              <a:t> กรีก</a:t>
            </a:r>
          </a:p>
        </p:txBody>
      </p:sp>
      <p:sp>
        <p:nvSpPr>
          <p:cNvPr id="118" name="3. Comedy ใหม่  (323 BC เป็นต้นมา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4032" indent="-264032" defTabSz="704087">
              <a:spcBef>
                <a:spcPts val="500"/>
              </a:spcBef>
              <a:buSzTx/>
              <a:buNone/>
              <a:defRPr sz="2464" b="1" u="sng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3. Comedy ใหม่</a:t>
            </a:r>
            <a:r>
              <a:rPr u="none"/>
              <a:t>  (323 BC เป็นต้นมา) 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ยุคนี้กรีกถูกเรียกว่า ยุคเฮเลนนิสติค (Hellenistic)  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Comedy ถูกเรียกเป็นชื่อเฉพาะว่า คอเมดี ออฟ แมนเนอร์ส (Comedy of Manners)  ซึ่งมีลักษณะดังนี้ :-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15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เสียดสีมารยาท สมบัติผู้ดีของสังคมชั้นสูง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15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ความสนุกเกิดจาก วิธีการที่ตัวละครพยายามหลีกเลี่ยงกฎเกณฑ์ของสังคม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15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โครงเรื่องมักเกี่ยวกับคู่รักที่ยุ่งยาก มักจะหักมุมจบ อย่างมีความสุข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15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โครงสร้าง เริ่มต้นด้วยโพรลอก ตามด้วย 5 เอพิโสดส์ โดยมีคอรัสร้องรำสลับฉากเท่านั้น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1" animBg="1" advAuto="0"/>
      <p:bldP spid="118" grpId="2" build="p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นักเขียน Comedy 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นักเขียน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Comedy </a:t>
            </a:r>
            <a:r>
              <a:rPr b="0"/>
              <a:t>ของกรีก</a:t>
            </a:r>
          </a:p>
        </p:txBody>
      </p:sp>
      <p:sp>
        <p:nvSpPr>
          <p:cNvPr id="121" name="1. อริสโตฟานิส (Aristophanes) 446 - 385  BC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46888" indent="-246888" defTabSz="658368">
              <a:buSzTx/>
              <a:buNone/>
              <a:defRPr sz="3168" b="1">
                <a:latin typeface="Cordia New"/>
                <a:ea typeface="Cordia New"/>
                <a:cs typeface="Cordia New"/>
                <a:sym typeface="Cordia New"/>
              </a:defRPr>
            </a:pPr>
            <a:r>
              <a:t>	</a:t>
            </a:r>
            <a:r>
              <a:rPr sz="2592" u="sng">
                <a:solidFill>
                  <a:srgbClr val="FFFFCC"/>
                </a:solidFill>
              </a:rPr>
              <a:t>1. อริสโตฟานิส</a:t>
            </a:r>
            <a:r>
              <a:rPr sz="2592">
                <a:solidFill>
                  <a:srgbClr val="FFFFCC"/>
                </a:solidFill>
              </a:rPr>
              <a:t> (Aristophanes) </a:t>
            </a:r>
            <a:r>
              <a:rPr sz="2592" b="0">
                <a:solidFill>
                  <a:srgbClr val="FFFFCC"/>
                </a:solidFill>
              </a:rPr>
              <a:t>446 - 385  BC</a:t>
            </a:r>
            <a:r>
              <a:rPr sz="2592">
                <a:solidFill>
                  <a:srgbClr val="FFFFCC"/>
                </a:solidFill>
              </a:rPr>
              <a:t>  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เป็นนักแต่ง comedy ยุคเก่าที่ยิ่งใหญ่ที่สุด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อยู่ในช่วง comedy กลางด้วย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นำเสนอตัวละครที่เป็นตัวแทนของมนุษย์ที่บกพร่อง (คนไม่ดี)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ชอบเขียนเรื่องราวล้อเลียนบุคคลสำคัญ เช่น นักปราชญ์ นัการเมือง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บทละครเด่น ได้แก่  </a:t>
            </a:r>
            <a:r>
              <a:rPr i="1"/>
              <a:t>Lysistrata  ,  </a:t>
            </a:r>
            <a:r>
              <a:rPr i="1" u="sng"/>
              <a:t>The Frogs</a:t>
            </a:r>
            <a:r>
              <a:rPr i="1"/>
              <a:t> , </a:t>
            </a:r>
            <a:r>
              <a:rPr i="1" u="sng"/>
              <a:t>The Clouds</a:t>
            </a:r>
          </a:p>
        </p:txBody>
      </p:sp>
      <p:pic>
        <p:nvPicPr>
          <p:cNvPr id="122" name="aristophanes" descr="aristophan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972" y="1651463"/>
            <a:ext cx="1364056" cy="1572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1" animBg="1" advAuto="0"/>
      <p:bldP spid="121" grpId="2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imitive Drama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Primitive Drama</a:t>
            </a:r>
          </a:p>
        </p:txBody>
      </p:sp>
      <p:sp>
        <p:nvSpPr>
          <p:cNvPr id="34" name="ยุคหิน (stone age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>
                <a:solidFill>
                  <a:srgbClr val="FFFFCC"/>
                </a:solidFill>
              </a:defRPr>
            </a:pPr>
            <a:r>
              <a:t>ยุคหิน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(stone age)</a:t>
            </a:r>
          </a:p>
          <a:p>
            <a:pPr marL="742950" lvl="1" indent="-285750">
              <a:spcBef>
                <a:spcPts val="0"/>
              </a:spcBef>
              <a:defRPr sz="2800">
                <a:solidFill>
                  <a:srgbClr val="FFFFCC"/>
                </a:solidFill>
              </a:defRPr>
            </a:pPr>
            <a:r>
              <a:t>ยุคหินเก่า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(Old Stone Age)</a:t>
            </a:r>
          </a:p>
          <a:p>
            <a:pPr marL="742950" lvl="1" indent="-285750">
              <a:spcBef>
                <a:spcPts val="0"/>
              </a:spcBef>
              <a:defRPr sz="2800">
                <a:solidFill>
                  <a:srgbClr val="FFFFCC"/>
                </a:solidFill>
              </a:defRPr>
            </a:pPr>
            <a:r>
              <a:t>ยุคหินใหม่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(New Stone Age)</a:t>
            </a:r>
          </a:p>
          <a:p>
            <a:pPr>
              <a:buChar char="•"/>
              <a:defRPr>
                <a:solidFill>
                  <a:srgbClr val="FFFFCC"/>
                </a:solidFill>
              </a:defRPr>
            </a:pPr>
            <a:endParaRPr>
              <a:latin typeface="+mj-lt"/>
              <a:ea typeface="+mj-ea"/>
              <a:cs typeface="+mj-cs"/>
              <a:sym typeface="Arial"/>
            </a:endParaRPr>
          </a:p>
          <a:p>
            <a:pPr>
              <a:buChar char="•"/>
              <a:defRPr>
                <a:solidFill>
                  <a:srgbClr val="FFFFCC"/>
                </a:solidFill>
              </a:defRPr>
            </a:pPr>
            <a:r>
              <a:t>ละครสมัยอียิปต์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(Egyptian Drama)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 animBg="1" advAuto="0"/>
      <p:bldP spid="34" grpId="2" build="p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นักเขียน Comedy 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นักเขียน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Comedy </a:t>
            </a:r>
            <a:r>
              <a:rPr b="0"/>
              <a:t>ของกรีก</a:t>
            </a:r>
          </a:p>
        </p:txBody>
      </p:sp>
      <p:sp>
        <p:nvSpPr>
          <p:cNvPr id="125" name="1. มีนานเดอร์ (Manander) 342 - 291  BC…"/>
          <p:cNvSpPr txBox="1">
            <a:spLocks noGrp="1"/>
          </p:cNvSpPr>
          <p:nvPr>
            <p:ph type="body" idx="4294967295"/>
          </p:nvPr>
        </p:nvSpPr>
        <p:spPr>
          <a:xfrm>
            <a:off x="150756" y="1628058"/>
            <a:ext cx="8229601" cy="45259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8322" indent="-298322" defTabSz="795527">
              <a:spcBef>
                <a:spcPts val="900"/>
              </a:spcBef>
              <a:buSzTx/>
              <a:buNone/>
              <a:defRPr sz="3828" b="1">
                <a:latin typeface="Cordia New"/>
                <a:ea typeface="Cordia New"/>
                <a:cs typeface="Cordia New"/>
                <a:sym typeface="Cordia New"/>
              </a:defRPr>
            </a:pPr>
            <a:r>
              <a:t>	</a:t>
            </a:r>
            <a:r>
              <a:rPr sz="3132" u="sng">
                <a:solidFill>
                  <a:srgbClr val="FFFFCC"/>
                </a:solidFill>
              </a:rPr>
              <a:t>1. มีนานเดอร์</a:t>
            </a:r>
            <a:r>
              <a:rPr sz="3132">
                <a:solidFill>
                  <a:srgbClr val="FFFFCC"/>
                </a:solidFill>
              </a:rPr>
              <a:t> (Manander) </a:t>
            </a:r>
            <a:r>
              <a:rPr sz="3132" b="0">
                <a:solidFill>
                  <a:srgbClr val="FFFFCC"/>
                </a:solidFill>
              </a:rPr>
              <a:t>342 - 291  BC</a:t>
            </a:r>
            <a:r>
              <a:rPr sz="3132">
                <a:solidFill>
                  <a:srgbClr val="FFFFCC"/>
                </a:solidFill>
              </a:rPr>
              <a:t>  </a:t>
            </a:r>
          </a:p>
          <a:p>
            <a:pPr marL="298322" indent="-298322" defTabSz="795527">
              <a:buChar char="•"/>
              <a:defRPr sz="313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ได้รับยกย่องเป็นบิดาของ comedy ใหม่</a:t>
            </a:r>
          </a:p>
          <a:p>
            <a:pPr marL="298322" indent="-298322" defTabSz="795527">
              <a:buChar char="•"/>
              <a:defRPr sz="313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เขียนถึงชีวิตของคนชั้นกลาง เรื่องราวภายในบ้าน ชีวิตประจำวัน ซึ่งสะท้อนภาพสังคมสมัยนั้นได้ดี</a:t>
            </a:r>
          </a:p>
          <a:p>
            <a:pPr marL="298322" indent="-298322" defTabSz="795527">
              <a:buChar char="•"/>
              <a:defRPr sz="313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มีนานเดอร์ มีอิทธิพลต่องานเขียนของนักเขียน comedy สมัยโรมันผู้โด่งดัง คือ เพลาตัส Plautus (ตัวละครเป็น Stock Character)</a:t>
            </a:r>
          </a:p>
        </p:txBody>
      </p:sp>
      <p:pic>
        <p:nvPicPr>
          <p:cNvPr id="126" name="menander_selcuk-large" descr="menander_selcuk-lar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630" y="4996956"/>
            <a:ext cx="1450664" cy="1574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  <p:bldP spid="125" grpId="2" build="p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นักเขียน Comedy 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นักเขียน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Comedy </a:t>
            </a:r>
            <a:r>
              <a:rPr b="0"/>
              <a:t>ของกรีก</a:t>
            </a:r>
          </a:p>
        </p:txBody>
      </p:sp>
      <p:sp>
        <p:nvSpPr>
          <p:cNvPr id="129" name="1. มีนานเดอร์ (Manander) 342 - 291  BC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8322" indent="-298322" defTabSz="795527">
              <a:spcBef>
                <a:spcPts val="900"/>
              </a:spcBef>
              <a:buSzTx/>
              <a:buNone/>
              <a:defRPr sz="3828" b="1">
                <a:latin typeface="Cordia New"/>
                <a:ea typeface="Cordia New"/>
                <a:cs typeface="Cordia New"/>
                <a:sym typeface="Cordia New"/>
              </a:defRPr>
            </a:pPr>
            <a:r>
              <a:t>	</a:t>
            </a:r>
            <a:r>
              <a:rPr sz="3132" u="sng">
                <a:solidFill>
                  <a:srgbClr val="FFFFCC"/>
                </a:solidFill>
              </a:rPr>
              <a:t>1. มีนานเดอร์</a:t>
            </a:r>
            <a:r>
              <a:rPr sz="3132">
                <a:solidFill>
                  <a:srgbClr val="FFFFCC"/>
                </a:solidFill>
              </a:rPr>
              <a:t> (Manander) </a:t>
            </a:r>
            <a:r>
              <a:rPr sz="3132" b="0">
                <a:solidFill>
                  <a:srgbClr val="FFFFCC"/>
                </a:solidFill>
              </a:rPr>
              <a:t>342 - 291  BC</a:t>
            </a:r>
            <a:r>
              <a:rPr sz="3132">
                <a:solidFill>
                  <a:srgbClr val="FFFFCC"/>
                </a:solidFill>
              </a:rPr>
              <a:t>  </a:t>
            </a:r>
          </a:p>
          <a:p>
            <a:pPr marL="298322" indent="-298322" defTabSz="795527">
              <a:buChar char="•"/>
              <a:defRPr sz="313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ได้รับยกย่องเป็นบิดาของ comedy ใหม่</a:t>
            </a:r>
          </a:p>
          <a:p>
            <a:pPr marL="298322" indent="-298322" defTabSz="795527">
              <a:buChar char="•"/>
              <a:defRPr sz="313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เขียนถึงชีวิตของคนชั้นกลาง เรื่องราวภายในบ้าน ชีวิตประจำวัน ซึ่งสะท้อนภาพสังคมสมัยนั้นได้ดี</a:t>
            </a:r>
          </a:p>
          <a:p>
            <a:pPr marL="298322" indent="-298322" defTabSz="795527">
              <a:buChar char="•"/>
              <a:defRPr sz="313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มีนานเดอร์ มีอิทธิพลต่องานเขียนของนักเขียน comedy สมัยโรมันผู้โด่งดัง คือ เพลาตัส Plautus (ตัวละครเป็น Stock Character)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1" animBg="1" advAuto="0"/>
      <p:bldP spid="129" grpId="2" build="p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458200" cy="632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969696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atyr Play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 Satyr Play </a:t>
            </a:r>
          </a:p>
        </p:txBody>
      </p:sp>
      <p:sp>
        <p:nvSpPr>
          <p:cNvPr id="134" name="ใช้แสดงปิดท้ายการประกวดละคร trilogy - เพื่อให้ผู้ชมผ่อนคลาย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4606" indent="-284606" defTabSz="758951">
              <a:buChar char="•"/>
              <a:defRPr sz="298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ใช้แสดงปิดท้ายการประกวดละคร trilogy - เพื่อให้ผู้ชมผ่อนคลาย</a:t>
            </a:r>
          </a:p>
          <a:p>
            <a:pPr marL="284606" indent="-284606" defTabSz="758951">
              <a:spcBef>
                <a:spcPts val="600"/>
              </a:spcBef>
              <a:buChar char="•"/>
              <a:defRPr sz="298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/>
          </a:p>
          <a:p>
            <a:pPr marL="284606" indent="-284606" defTabSz="758951">
              <a:buChar char="•"/>
              <a:defRPr sz="298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เป็นเรื่องราวเบ็ดเตล็ด ตลกล้อเลียนเทพกรีกตามตำนาน </a:t>
            </a:r>
          </a:p>
          <a:p>
            <a:pPr marL="284606" indent="-284606" defTabSz="758951">
              <a:spcBef>
                <a:spcPts val="600"/>
              </a:spcBef>
              <a:buChar char="•"/>
              <a:defRPr sz="298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/>
          </a:p>
          <a:p>
            <a:pPr marL="284606" indent="-284606" defTabSz="758951">
              <a:buChar char="•"/>
              <a:defRPr sz="298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คอรัสจะแต่งตัวเป็นแซเทอร์หรือครึ่งคนครึ่งแพะในการแสดง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animBg="1" advAuto="0"/>
      <p:bldP spid="134" grpId="2" build="p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ระเบียบแบบแผนและการแสด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667512">
              <a:defRPr sz="3942">
                <a:solidFill>
                  <a:srgbClr val="FFFFFF"/>
                </a:solidFill>
              </a:defRPr>
            </a:lvl1pPr>
          </a:lstStyle>
          <a:p>
            <a:r>
              <a:t>ระเบียบแบบแผนและการแสดงละครกรีก</a:t>
            </a:r>
          </a:p>
        </p:txBody>
      </p:sp>
      <p:sp>
        <p:nvSpPr>
          <p:cNvPr id="137" name="แสดงแบบเกินจริง / ผิดธรรมชาติ (stylization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แสดงแบบเกินจริง / ผิดธรรมชาติ (stylization)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มีคอรัสเล่าเรื่อง  มีนักแสดงเพียง 3 คน เล่นได้หลายบทบาท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ไม่มีการใช้ม่านเปิด - ปิด การแสดง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แสดงตอนกลางวันในที่โล่งแจ้ง / ไม่มีการใช้ไฟประกอบ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ไม่มีฉากหวาดเสียว หรือทารุณบนเวที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1" animBg="1" advAuto="0"/>
      <p:bldP spid="137" grpId="2" build="p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93" y="1892700"/>
            <a:ext cx="8286286" cy="3793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ระเบียบแบบแผนและการแสด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667512">
              <a:defRPr sz="3942">
                <a:solidFill>
                  <a:srgbClr val="FFFFFF"/>
                </a:solidFill>
              </a:defRPr>
            </a:lvl1pPr>
          </a:lstStyle>
          <a:p>
            <a:r>
              <a:t>ระเบียบแบบแผนและการแสดงละครกรีก</a:t>
            </a:r>
          </a:p>
        </p:txBody>
      </p:sp>
      <p:sp>
        <p:nvSpPr>
          <p:cNvPr id="142" name="ละครจำคำนึงถึง Three Unity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/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ละครจำคำนึงถึง Three Unity </a:t>
            </a:r>
          </a:p>
          <a:p>
            <a:pPr marL="742950" lvl="1" indent="-285750">
              <a:spcBef>
                <a:spcPts val="0"/>
              </a:spcBef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Unity of Action </a:t>
            </a:r>
          </a:p>
          <a:p>
            <a:pPr marL="742950" lvl="1" indent="-285750">
              <a:spcBef>
                <a:spcPts val="0"/>
              </a:spcBef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Unity of Time</a:t>
            </a:r>
          </a:p>
          <a:p>
            <a:pPr marL="742950" lvl="1" indent="-285750">
              <a:spcBef>
                <a:spcPts val="0"/>
              </a:spcBef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Unity of Place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1" animBg="1" advAuto="0"/>
      <p:bldP spid="142" grpId="2" build="p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อุปกรณ์ในการแสด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>
                <a:solidFill>
                  <a:srgbClr val="FFFFFF"/>
                </a:solidFill>
              </a:defRPr>
            </a:lvl1pPr>
          </a:lstStyle>
          <a:p>
            <a:r>
              <a:t>อุปกรณ์ในการแสดงละครกรีก</a:t>
            </a:r>
          </a:p>
        </p:txBody>
      </p:sp>
      <p:sp>
        <p:nvSpPr>
          <p:cNvPr id="145" name="1. หน้ากาก  แกะสลักจากไม้  มีขนาดใหญ่มาก คลุมหน้าทั้งหมด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1. </a:t>
            </a:r>
            <a:r>
              <a:rPr u="sng"/>
              <a:t>หน้ากาก</a:t>
            </a:r>
            <a:r>
              <a:rPr b="0"/>
              <a:t>  </a:t>
            </a:r>
            <a:r>
              <a:t>แกะสลักจากไม้  มีขนาดใหญ่มาก คลุมหน้าทั้งหมด  </a:t>
            </a:r>
          </a:p>
          <a:p>
            <a:pPr>
              <a:buSzTx/>
              <a:buNone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 ทำไมต้องมีหน้ากาก???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แสดงอารมณ์พื้นฐานของตัวละคร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ใช้เปลี่ยน character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ทำหน้าที่ไมโครโฟน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แบ่งฐานะทางสังคมของตัวละคร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  <p:bldP spid="145" grpId="2" build="p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99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หน้ากากตัวละคร com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68680">
              <a:defRPr sz="5130">
                <a:solidFill>
                  <a:srgbClr val="FFFFFF"/>
                </a:solidFill>
              </a:defRPr>
            </a:pPr>
            <a:r>
              <a:t>หน้ากากตัวละคร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comedy </a:t>
            </a:r>
            <a:r>
              <a:t>กรีก</a:t>
            </a:r>
          </a:p>
        </p:txBody>
      </p:sp>
      <p:pic>
        <p:nvPicPr>
          <p:cNvPr id="14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810000"/>
            <a:ext cx="1676400" cy="182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828800"/>
            <a:ext cx="1371600" cy="1647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038600"/>
            <a:ext cx="1600200" cy="160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1828800"/>
            <a:ext cx="1371600" cy="1781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676400"/>
            <a:ext cx="1371600" cy="1838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3962400"/>
            <a:ext cx="1371600" cy="161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.png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1828800"/>
            <a:ext cx="1828800" cy="182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  <p:bldP spid="148" grpId="7" animBg="1" advAuto="0"/>
      <p:bldP spid="149" grpId="4" animBg="1" advAuto="0"/>
      <p:bldP spid="150" grpId="6" animBg="1" advAuto="0"/>
      <p:bldP spid="151" grpId="3" animBg="1" advAuto="0"/>
      <p:bldP spid="152" grpId="5" animBg="1" advAuto="0"/>
      <p:bldP spid="153" grpId="8" animBg="1" advAuto="0"/>
      <p:bldP spid="154" grpId="2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99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หน้ากากตัวละคร com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56356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40079">
              <a:defRPr sz="2800" b="1">
                <a:solidFill>
                  <a:srgbClr val="FFFFFF"/>
                </a:solidFill>
              </a:defRPr>
            </a:pPr>
            <a:r>
              <a:t>หน้ากากตัวละคร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comedy </a:t>
            </a:r>
            <a:r>
              <a:t>กรีก</a:t>
            </a:r>
          </a:p>
        </p:txBody>
      </p:sp>
      <p:pic>
        <p:nvPicPr>
          <p:cNvPr id="15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19200"/>
            <a:ext cx="3354388" cy="525780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1" animBg="1" advAuto="0"/>
      <p:bldP spid="157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1" descr="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908050"/>
            <a:ext cx="8137526" cy="548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99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หน้ากากตัวละคร trag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77823">
              <a:defRPr sz="5184">
                <a:solidFill>
                  <a:srgbClr val="FFFFFF"/>
                </a:solidFill>
              </a:defRPr>
            </a:pPr>
            <a:r>
              <a:t>หน้ากากตัวละคร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tragedy </a:t>
            </a:r>
            <a:r>
              <a:t>กรีก</a:t>
            </a:r>
          </a:p>
        </p:txBody>
      </p:sp>
      <p:pic>
        <p:nvPicPr>
          <p:cNvPr id="16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810000"/>
            <a:ext cx="1714500" cy="2266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752600"/>
            <a:ext cx="2057400" cy="213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886200"/>
            <a:ext cx="2057400" cy="2028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4191000"/>
            <a:ext cx="1371600" cy="1476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4114800"/>
            <a:ext cx="1371600" cy="15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1752600"/>
            <a:ext cx="4648200" cy="182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animBg="1" advAuto="0"/>
      <p:bldP spid="160" grpId="4" animBg="1" advAuto="0"/>
      <p:bldP spid="161" grpId="3" animBg="1" advAuto="0"/>
      <p:bldP spid="162" grpId="5" animBg="1" advAuto="0"/>
      <p:bldP spid="163" grpId="6" animBg="1" advAuto="0"/>
      <p:bldP spid="164" grpId="7" animBg="1" advAuto="0"/>
      <p:bldP spid="165" grpId="2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045495"/>
            <a:ext cx="8128000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อุปกรณ์ในการแสด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>
                <a:solidFill>
                  <a:srgbClr val="FFFFFF"/>
                </a:solidFill>
              </a:defRPr>
            </a:lvl1pPr>
          </a:lstStyle>
          <a:p>
            <a:r>
              <a:t>อุปกรณ์ในการแสดงละครกรีก</a:t>
            </a:r>
          </a:p>
        </p:txBody>
      </p:sp>
      <p:sp>
        <p:nvSpPr>
          <p:cNvPr id="170" name="2. เสื้อผ้า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2039" indent="-312039" defTabSz="832104">
              <a:spcBef>
                <a:spcPts val="600"/>
              </a:spcBef>
              <a:buSzTx/>
              <a:buNone/>
              <a:defRPr sz="29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/>
          </a:p>
          <a:p>
            <a:pPr marL="312039" indent="-312039" defTabSz="832104">
              <a:spcBef>
                <a:spcPts val="600"/>
              </a:spcBef>
              <a:buSzTx/>
              <a:buNone/>
              <a:defRPr sz="29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2. </a:t>
            </a:r>
            <a:r>
              <a:rPr u="sng"/>
              <a:t>เสื้อผ้า</a:t>
            </a:r>
            <a:r>
              <a:rPr b="0"/>
              <a:t>  </a:t>
            </a:r>
            <a:r>
              <a:t>  </a:t>
            </a:r>
          </a:p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Chiton - เสื้อคลุมยาวกรอมเท้า  ขนาดใหญ่ มีเสริมไหล่</a:t>
            </a:r>
          </a:p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Cothurnus -  รองเท้าสูงทั้งพื้นทั้งส้น มีลวดลายตาม character</a:t>
            </a:r>
          </a:p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onkos - เครื่องประดับศีรษะ  แสดงฐานะของตัวละคร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  <p:bldP spid="170" grpId="2" build="p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การแต่งกายขอ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การแต่งกายของละครกรีก</a:t>
            </a:r>
          </a:p>
        </p:txBody>
      </p:sp>
      <p:pic>
        <p:nvPicPr>
          <p:cNvPr id="17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752600"/>
            <a:ext cx="32766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557337"/>
            <a:ext cx="3889376" cy="464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1" animBg="1" advAuto="0"/>
      <p:bldP spid="173" grpId="2" animBg="1" advAuto="0"/>
      <p:bldP spid="174" grpId="3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การแต่งกายขอ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การแต่งกายของละครกรีก</a:t>
            </a:r>
          </a:p>
        </p:txBody>
      </p:sp>
      <p:pic>
        <p:nvPicPr>
          <p:cNvPr id="17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00200"/>
            <a:ext cx="6400800" cy="478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524125"/>
            <a:ext cx="1514475" cy="1809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  <p:bldP spid="177" grpId="3" animBg="1" advAuto="0"/>
      <p:bldP spid="178" grpId="2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400437563_4121f67ede" descr="400437563_4121f67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71" y="1001824"/>
            <a:ext cx="6288858" cy="5156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65E00"/>
            </a:gs>
            <a:gs pos="50000">
              <a:srgbClr val="FFCC00"/>
            </a:gs>
            <a:gs pos="100000">
              <a:srgbClr val="765E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2" descr="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78" y="332581"/>
            <a:ext cx="4365626" cy="6192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2" descr="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642" y="306408"/>
            <a:ext cx="4242473" cy="6245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animBg="1" advAuto="0"/>
      <p:bldP spid="183" grpId="2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400"/>
            </a:gs>
            <a:gs pos="50000">
              <a:srgbClr val="E0B500"/>
            </a:gs>
            <a:gs pos="100000">
              <a:srgbClr val="6854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การแต่งกายตัวละครแทรจิดี"/>
          <p:cNvSpPr txBox="1">
            <a:spLocks noGrp="1"/>
          </p:cNvSpPr>
          <p:nvPr>
            <p:ph type="title" idx="4294967295"/>
          </p:nvPr>
        </p:nvSpPr>
        <p:spPr>
          <a:xfrm>
            <a:off x="2916237" y="549274"/>
            <a:ext cx="5472113" cy="1143002"/>
          </a:xfrm>
          <a:prstGeom prst="rect">
            <a:avLst/>
          </a:prstGeom>
        </p:spPr>
        <p:txBody>
          <a:bodyPr>
            <a:normAutofit/>
          </a:bodyPr>
          <a:lstStyle>
            <a:lvl1pPr defTabSz="868680">
              <a:defRPr sz="3800" b="1">
                <a:solidFill>
                  <a:srgbClr val="FFFFFF"/>
                </a:solidFill>
              </a:defRPr>
            </a:lvl1pPr>
          </a:lstStyle>
          <a:p>
            <a:r>
              <a:t>การแต่งกายตัวละครแทรจิดี</a:t>
            </a:r>
          </a:p>
        </p:txBody>
      </p:sp>
      <p:pic>
        <p:nvPicPr>
          <p:cNvPr id="186" name="p5" descr="p5"/>
          <p:cNvPicPr>
            <a:picLocks noChangeAspect="1"/>
          </p:cNvPicPr>
          <p:nvPr/>
        </p:nvPicPr>
        <p:blipFill>
          <a:blip r:embed="rId2"/>
          <a:srcRect t="10171"/>
          <a:stretch>
            <a:fillRect/>
          </a:stretch>
        </p:blipFill>
        <p:spPr>
          <a:xfrm>
            <a:off x="468312" y="620712"/>
            <a:ext cx="2351088" cy="5688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5" descr="p5"/>
          <p:cNvPicPr>
            <a:picLocks noChangeAspect="1"/>
          </p:cNvPicPr>
          <p:nvPr/>
        </p:nvPicPr>
        <p:blipFill>
          <a:blip r:embed="rId2"/>
          <a:srcRect b="88845"/>
          <a:stretch>
            <a:fillRect/>
          </a:stretch>
        </p:blipFill>
        <p:spPr>
          <a:xfrm>
            <a:off x="3059112" y="2276475"/>
            <a:ext cx="5329238" cy="160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การแต่งกายตัวละครคอเมดี"/>
          <p:cNvSpPr txBox="1">
            <a:spLocks noGrp="1"/>
          </p:cNvSpPr>
          <p:nvPr>
            <p:ph type="title" idx="4294967295"/>
          </p:nvPr>
        </p:nvSpPr>
        <p:spPr>
          <a:xfrm>
            <a:off x="304800" y="533400"/>
            <a:ext cx="4267200" cy="990600"/>
          </a:xfrm>
          <a:prstGeom prst="rect">
            <a:avLst/>
          </a:prstGeom>
        </p:spPr>
        <p:txBody>
          <a:bodyPr>
            <a:normAutofit/>
          </a:bodyPr>
          <a:lstStyle>
            <a:lvl1pPr defTabSz="676655">
              <a:defRPr sz="2960" b="1">
                <a:solidFill>
                  <a:srgbClr val="FFFFFF"/>
                </a:solidFill>
              </a:defRPr>
            </a:lvl1pPr>
          </a:lstStyle>
          <a:p>
            <a:r>
              <a:t>การแต่งกายตัวละครคอเมดี</a:t>
            </a:r>
          </a:p>
        </p:txBody>
      </p:sp>
      <p:pic>
        <p:nvPicPr>
          <p:cNvPr id="19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609600"/>
            <a:ext cx="3794125" cy="5943600"/>
          </a:xfrm>
          <a:prstGeom prst="rect">
            <a:avLst/>
          </a:prstGeom>
          <a:ln w="38100">
            <a:solidFill>
              <a:srgbClr val="993366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  <p:bldP spid="190" grpId="2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การแต่งกายตัวละครคอเมดี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การแต่งกายตัวละครคอเมดี</a:t>
            </a:r>
          </a:p>
        </p:txBody>
      </p:sp>
      <p:pic>
        <p:nvPicPr>
          <p:cNvPr id="19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0200"/>
            <a:ext cx="6324600" cy="452755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  <p:bldP spid="193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5751513" cy="647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ละครคอเมดี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563563"/>
          </a:xfrm>
          <a:prstGeom prst="rect">
            <a:avLst/>
          </a:prstGeom>
        </p:spPr>
        <p:txBody>
          <a:bodyPr>
            <a:normAutofit/>
          </a:bodyPr>
          <a:lstStyle>
            <a:lvl1pPr defTabSz="649223">
              <a:defRPr sz="2840" b="1">
                <a:solidFill>
                  <a:srgbClr val="FFFFFF"/>
                </a:solidFill>
              </a:defRPr>
            </a:lvl1pPr>
          </a:lstStyle>
          <a:p>
            <a:r>
              <a:t>ละครคอเมดีของกรีก</a:t>
            </a:r>
          </a:p>
        </p:txBody>
      </p:sp>
      <p:pic>
        <p:nvPicPr>
          <p:cNvPr id="19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90600"/>
            <a:ext cx="5265738" cy="55626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1" animBg="1" advAuto="0"/>
      <p:bldP spid="196" grpId="2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65E00"/>
            </a:gs>
            <a:gs pos="50000">
              <a:srgbClr val="FFCC00"/>
            </a:gs>
            <a:gs pos="100000">
              <a:srgbClr val="765E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ตัวละครคอเมดี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ตัวละครคอเมดี</a:t>
            </a:r>
          </a:p>
        </p:txBody>
      </p:sp>
      <p:pic>
        <p:nvPicPr>
          <p:cNvPr id="199" name="p4" descr="p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268412"/>
            <a:ext cx="6626225" cy="5214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1" animBg="1" advAuto="0"/>
      <p:bldP spid="199" grpId="2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ตัวละครละครคอเมดี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284662" y="2205037"/>
            <a:ext cx="4500563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704087">
              <a:defRPr sz="3080" b="1">
                <a:solidFill>
                  <a:srgbClr val="FFFFFF"/>
                </a:solidFill>
              </a:defRPr>
            </a:lvl1pPr>
          </a:lstStyle>
          <a:p>
            <a:r>
              <a:t>ตัวละครละครคอเมดีของกรีก</a:t>
            </a:r>
          </a:p>
        </p:txBody>
      </p:sp>
      <p:pic>
        <p:nvPicPr>
          <p:cNvPr id="202" name="p4" descr="p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620712"/>
            <a:ext cx="3581401" cy="5616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1" animBg="1" advAuto="0"/>
      <p:bldP spid="202" grpId="2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การแสดงละครคอเมดีของกรีก"/>
          <p:cNvSpPr txBox="1"/>
          <p:nvPr/>
        </p:nvSpPr>
        <p:spPr>
          <a:xfrm>
            <a:off x="502919" y="178416"/>
            <a:ext cx="8138161" cy="756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spcBef>
                <a:spcPts val="0"/>
              </a:spcBef>
              <a:buSzTx/>
              <a:buNone/>
              <a:defRPr sz="4000" b="1">
                <a:solidFill>
                  <a:srgbClr val="FFFFFF"/>
                </a:solidFill>
              </a:defRPr>
            </a:lvl1pPr>
          </a:lstStyle>
          <a:p>
            <a:r>
              <a:t>การแสดงละครคอเมดีของกรีก</a:t>
            </a:r>
          </a:p>
        </p:txBody>
      </p:sp>
      <p:sp>
        <p:nvSpPr>
          <p:cNvPr id="205" name="Double-click to edi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206" name="p4" descr="p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1052512"/>
            <a:ext cx="7058026" cy="553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1" animBg="1" advAuto="0"/>
      <p:bldP spid="206" grpId="2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315200" cy="5332413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209" name="การแสดงละครคอเมดี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563563"/>
          </a:xfrm>
          <a:prstGeom prst="rect">
            <a:avLst/>
          </a:prstGeom>
        </p:spPr>
        <p:txBody>
          <a:bodyPr>
            <a:normAutofit/>
          </a:bodyPr>
          <a:lstStyle>
            <a:lvl1pPr defTabSz="649223">
              <a:defRPr sz="2840" b="1">
                <a:solidFill>
                  <a:srgbClr val="FFFFFF"/>
                </a:solidFill>
              </a:defRPr>
            </a:lvl1pPr>
          </a:lstStyle>
          <a:p>
            <a:r>
              <a:t>การแสดงละครคอเมดีของกรีก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2" animBg="1" advAuto="0"/>
      <p:bldP spid="209" grpId="1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ornithes" descr="ornith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7" y="836612"/>
            <a:ext cx="7416801" cy="5381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อุปกรณ์ในการแสด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>
                <a:solidFill>
                  <a:srgbClr val="FFFFFF"/>
                </a:solidFill>
              </a:defRPr>
            </a:lvl1pPr>
          </a:lstStyle>
          <a:p>
            <a:r>
              <a:t>อุปกรณ์ในการแสดงละครกรีก</a:t>
            </a:r>
          </a:p>
        </p:txBody>
      </p:sp>
      <p:sp>
        <p:nvSpPr>
          <p:cNvPr id="214" name="3. อุปกรณ์ประกอบฉาก…"/>
          <p:cNvSpPr txBox="1">
            <a:spLocks noGrp="1"/>
          </p:cNvSpPr>
          <p:nvPr>
            <p:ph type="body" idx="4294967295"/>
          </p:nvPr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3. </a:t>
            </a:r>
            <a:r>
              <a:rPr u="sng"/>
              <a:t>อุปกรณ์ประกอบฉาก</a:t>
            </a:r>
            <a:r>
              <a:rPr b="0"/>
              <a:t>  </a:t>
            </a:r>
            <a:r>
              <a:t>  </a:t>
            </a:r>
          </a:p>
          <a:p>
            <a:pPr marL="742950" lvl="1" indent="-285750">
              <a:spcBef>
                <a:spcPts val="0"/>
              </a:spcBef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Machina / Machine กระเช้าโหนตัวนักแสดงลงมา </a:t>
            </a:r>
          </a:p>
          <a:p>
            <a:pPr>
              <a:buSzTx/>
              <a:buNone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						deus ex mechina =</a:t>
            </a:r>
          </a:p>
          <a:p>
            <a:pPr>
              <a:buSzTx/>
              <a:buNone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						god from the machine</a:t>
            </a:r>
          </a:p>
        </p:txBody>
      </p:sp>
      <p:pic>
        <p:nvPicPr>
          <p:cNvPr id="21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95" y="3564921"/>
            <a:ext cx="3886201" cy="281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3810000"/>
            <a:ext cx="3019425" cy="304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1" animBg="1" advAuto="0"/>
      <p:bldP spid="214" grpId="3" build="p" animBg="1" advAuto="0"/>
      <p:bldP spid="215" grpId="2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อุปกรณ์ในการแสด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>
                <a:solidFill>
                  <a:srgbClr val="FFFFFF"/>
                </a:solidFill>
              </a:defRPr>
            </a:lvl1pPr>
          </a:lstStyle>
          <a:p>
            <a:r>
              <a:t>อุปกรณ์ในการแสดงละครกรีก</a:t>
            </a:r>
          </a:p>
        </p:txBody>
      </p:sp>
      <p:sp>
        <p:nvSpPr>
          <p:cNvPr id="219" name="3. อุปกรณ์ประกอบฉาก…"/>
          <p:cNvSpPr txBox="1">
            <a:spLocks noGrp="1"/>
          </p:cNvSpPr>
          <p:nvPr>
            <p:ph type="body" idx="4294967295"/>
          </p:nvPr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3. </a:t>
            </a:r>
            <a:r>
              <a:rPr u="sng"/>
              <a:t>อุปกรณ์ประกอบฉาก</a:t>
            </a:r>
            <a:r>
              <a:rPr b="0"/>
              <a:t>  </a:t>
            </a:r>
            <a:r>
              <a:t>  </a:t>
            </a:r>
          </a:p>
          <a:p>
            <a:pPr marL="742950" lvl="1" indent="-285750">
              <a:spcBef>
                <a:spcPts val="0"/>
              </a:spcBef>
              <a:defRPr sz="360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eccyclema / exaustra  แท่นติดล้อเลื่อน เพื่อแสดงเหตุการณ์ที่เป็นภาพนิ่ง</a:t>
            </a:r>
            <a:r>
              <a:rPr sz="2800"/>
              <a:t> </a:t>
            </a:r>
          </a:p>
        </p:txBody>
      </p:sp>
      <p:pic>
        <p:nvPicPr>
          <p:cNvPr id="22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62" y="3429000"/>
            <a:ext cx="4514851" cy="2876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" animBg="1" advAuto="0"/>
      <p:bldP spid="219" grpId="2" build="p" animBg="1" advAuto="0"/>
      <p:bldP spid="220" grpId="3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969696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คอรัส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คอรัส</a:t>
            </a:r>
          </a:p>
        </p:txBody>
      </p:sp>
      <p:sp>
        <p:nvSpPr>
          <p:cNvPr id="223" name="คือ กลุ่มนักร้องประสานเสียง ในละครกรีก จะมีจำนวนลดลงเรื่อยๆ ผกผันกับจำนวนนักแสดง    หน้าที่ของคอรัส ???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4032" indent="-264032" defTabSz="704087">
              <a:spcBef>
                <a:spcPts val="500"/>
              </a:spcBef>
              <a:buSzTx/>
              <a:buNone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  	คือ กลุ่มนักร้องประสานเสียง ในละครกรีก จะมีจำนวนลดลงเรื่อยๆ ผกผันกับจำนวนนักแสดง   	</a:t>
            </a:r>
            <a:r>
              <a:rPr u="sng"/>
              <a:t>หน้าที่ของคอรัส ???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เป็นตัวละครตัวหนึ่ง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เป็นตัวแทนของมาตรฐาน หรือศีลธรรมของตัวเอก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เป็นคนดูในอุดมคติ (มีปฏิกิริยาต่อสิ่งที่เกิดบนเวทีได้)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สร้างบรรยากาศให้เรื่อง เช่น ร้องเพลงตามบรรยากาศ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สร้างสีสันบนเวที เช่น ร่ายรำ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เป็นผู้กำหนดจังหวะของเรื่อง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1" animBg="1" advAuto="0"/>
      <p:bldP spid="223" grpId="2" build="p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009999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โรงละครกรีก</a:t>
            </a:r>
          </a:p>
        </p:txBody>
      </p:sp>
      <p:sp>
        <p:nvSpPr>
          <p:cNvPr id="226" name="สร้างตามเชิงเขา สกัดหินเป็นที่นั่งรูปครึ่งวงกลม เรียกว่า amphitheater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/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สร้างตามเชิงเขา สกัดหินเป็นที่นั่งรูปครึ่งวงกลม เรียกว่า amphitheater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อยู่กลางแจ้ง (ใช้แสดงธรรมชาติ)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จุคนดูได้ถึง 15,000 - 17,000 คน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โรงละครที่มีชื่อในยุคนี้คือ Theatre of Dionysus ณ กรุงเอเธนส์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ละครนับเป็นพิธีกรรม โรงละครมักอยู่ใกล้วิหาร ( e.g. วิหารพาเทนนอน)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1" animBg="1" advAuto="0"/>
      <p:bldP spid="226" grpId="2" build="p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imitive Drama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                       Primitive Drama</a:t>
            </a:r>
          </a:p>
        </p:txBody>
      </p:sp>
      <p:pic>
        <p:nvPicPr>
          <p:cNvPr id="4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4016375" cy="678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องค์ประกอบของ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 b="1">
                <a:solidFill>
                  <a:srgbClr val="FFFFFF"/>
                </a:solidFill>
              </a:defRPr>
            </a:lvl1pPr>
          </a:lstStyle>
          <a:p>
            <a:r>
              <a:t>องค์ประกอบของโรงละครกรีก</a:t>
            </a:r>
          </a:p>
        </p:txBody>
      </p:sp>
      <p:sp>
        <p:nvSpPr>
          <p:cNvPr id="229" name="1. Orchestra (dancing place)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2613" indent="-332613" defTabSz="886968">
              <a:buSzTx/>
              <a:buNone/>
              <a:defRPr sz="310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1. </a:t>
            </a:r>
            <a:r>
              <a:rPr>
                <a:solidFill>
                  <a:srgbClr val="FFFFFF"/>
                </a:solidFill>
              </a:rPr>
              <a:t>Orchestra </a:t>
            </a:r>
            <a:r>
              <a:t>(dancing place)  </a:t>
            </a:r>
          </a:p>
          <a:p>
            <a:pPr marL="332613" indent="-332613" defTabSz="886968">
              <a:buChar char="•"/>
              <a:defRPr sz="310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เป็นรูปวงกลม (ต่อมาค่อยๆ ลดลงจนเหลือครึ่งวงกลมในสมัยโรมัน)</a:t>
            </a:r>
          </a:p>
          <a:p>
            <a:pPr marL="332613" indent="-332613" defTabSz="886968">
              <a:buChar char="•"/>
              <a:defRPr sz="310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เป็นพื้นที่สำหรับคอรัสเต้นระบำ  และพื้นที่การแสดง</a:t>
            </a:r>
          </a:p>
          <a:p>
            <a:pPr marL="332613" indent="-332613" defTabSz="886968">
              <a:buChar char="•"/>
              <a:defRPr sz="310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ตรงกลางจะมีแทนบูชา เรียกว่า </a:t>
            </a:r>
            <a:r>
              <a:rPr>
                <a:solidFill>
                  <a:srgbClr val="CC3300"/>
                </a:solidFill>
              </a:rPr>
              <a:t>altar (Thymele)</a:t>
            </a:r>
            <a:r>
              <a:t> </a:t>
            </a:r>
          </a:p>
          <a:p>
            <a:pPr marL="332613" indent="-332613" defTabSz="886968">
              <a:buChar char="•"/>
              <a:defRPr sz="310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ถูกโอบล้อมด้วยที่นั่งคนดูทั้ง 3 ด้าน</a:t>
            </a:r>
          </a:p>
        </p:txBody>
      </p:sp>
      <p:grpSp>
        <p:nvGrpSpPr>
          <p:cNvPr id="232" name="Group"/>
          <p:cNvGrpSpPr/>
          <p:nvPr/>
        </p:nvGrpSpPr>
        <p:grpSpPr>
          <a:xfrm>
            <a:off x="7012107" y="5181730"/>
            <a:ext cx="1585241" cy="1285331"/>
            <a:chOff x="0" y="0"/>
            <a:chExt cx="1585240" cy="1285329"/>
          </a:xfrm>
        </p:grpSpPr>
        <p:sp>
          <p:nvSpPr>
            <p:cNvPr id="230" name="Oval"/>
            <p:cNvSpPr/>
            <p:nvPr/>
          </p:nvSpPr>
          <p:spPr>
            <a:xfrm>
              <a:off x="0" y="-1"/>
              <a:ext cx="1585241" cy="1285331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31" name="Rectangle"/>
            <p:cNvSpPr/>
            <p:nvPr/>
          </p:nvSpPr>
          <p:spPr>
            <a:xfrm>
              <a:off x="661026" y="602236"/>
              <a:ext cx="293791" cy="133832"/>
            </a:xfrm>
            <a:prstGeom prst="rect">
              <a:avLst/>
            </a:pr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1" animBg="1" advAuto="0"/>
      <p:bldP spid="229" grpId="2" build="p" animBg="1" advAuto="0"/>
      <p:bldP spid="232" grpId="3" animBg="1" advAuto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องค์ประกอบของ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 b="1">
                <a:solidFill>
                  <a:srgbClr val="FFFFFF"/>
                </a:solidFill>
              </a:defRPr>
            </a:lvl1pPr>
          </a:lstStyle>
          <a:p>
            <a:r>
              <a:t>องค์ประกอบของโรงละครกรีก</a:t>
            </a:r>
          </a:p>
        </p:txBody>
      </p:sp>
      <p:sp>
        <p:nvSpPr>
          <p:cNvPr id="235" name="2. Theatron (seeing place / viewing place)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2. </a:t>
            </a:r>
            <a:r>
              <a:rPr>
                <a:solidFill>
                  <a:srgbClr val="FF99FF"/>
                </a:solidFill>
              </a:rPr>
              <a:t>Theatron </a:t>
            </a:r>
            <a:r>
              <a:t>(seeing place / viewing place)  </a:t>
            </a:r>
          </a:p>
          <a:p>
            <a:pPr>
              <a:buChar char="•"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คือที่นั่งคนดูซึ่งโอบล้อม 2 / 3 ของออเครสตร้า</a:t>
            </a:r>
          </a:p>
          <a:p>
            <a:pPr>
              <a:buChar char="•"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มีลักษณะเป็นขั้นบันได ที่เซาะจากหิน</a:t>
            </a:r>
          </a:p>
        </p:txBody>
      </p:sp>
      <p:grpSp>
        <p:nvGrpSpPr>
          <p:cNvPr id="242" name="Group"/>
          <p:cNvGrpSpPr/>
          <p:nvPr/>
        </p:nvGrpSpPr>
        <p:grpSpPr>
          <a:xfrm>
            <a:off x="3173895" y="3664225"/>
            <a:ext cx="3276601" cy="2895602"/>
            <a:chOff x="0" y="0"/>
            <a:chExt cx="3276600" cy="2895600"/>
          </a:xfrm>
        </p:grpSpPr>
        <p:sp>
          <p:nvSpPr>
            <p:cNvPr id="236" name="Oval"/>
            <p:cNvSpPr/>
            <p:nvPr/>
          </p:nvSpPr>
          <p:spPr>
            <a:xfrm>
              <a:off x="0" y="-1"/>
              <a:ext cx="3276600" cy="2799686"/>
            </a:xfrm>
            <a:prstGeom prst="ellipse">
              <a:avLst/>
            </a:prstGeom>
            <a:solidFill>
              <a:srgbClr val="CC99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37" name="Rectangle"/>
            <p:cNvSpPr/>
            <p:nvPr/>
          </p:nvSpPr>
          <p:spPr>
            <a:xfrm>
              <a:off x="196444" y="2242340"/>
              <a:ext cx="2978521" cy="653261"/>
            </a:xfrm>
            <a:prstGeom prst="rect">
              <a:avLst/>
            </a:prstGeom>
            <a:solidFill>
              <a:srgbClr val="3333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38" name="Oval"/>
            <p:cNvSpPr/>
            <p:nvPr/>
          </p:nvSpPr>
          <p:spPr>
            <a:xfrm>
              <a:off x="655319" y="746582"/>
              <a:ext cx="1964445" cy="1991752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39" name="Rectangle"/>
            <p:cNvSpPr/>
            <p:nvPr/>
          </p:nvSpPr>
          <p:spPr>
            <a:xfrm>
              <a:off x="1474469" y="1679811"/>
              <a:ext cx="364068" cy="207385"/>
            </a:xfrm>
            <a:prstGeom prst="rect">
              <a:avLst/>
            </a:pr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40" name="Line"/>
            <p:cNvSpPr/>
            <p:nvPr/>
          </p:nvSpPr>
          <p:spPr>
            <a:xfrm>
              <a:off x="327659" y="2239747"/>
              <a:ext cx="43688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1" name="Line"/>
            <p:cNvSpPr/>
            <p:nvPr/>
          </p:nvSpPr>
          <p:spPr>
            <a:xfrm>
              <a:off x="2512060" y="2239747"/>
              <a:ext cx="43688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1" animBg="1" advAuto="0"/>
      <p:bldP spid="235" grpId="2" build="p" animBg="1" advAuto="0"/>
      <p:bldP spid="242" grpId="3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องค์ประกอบของ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 b="1">
                <a:solidFill>
                  <a:srgbClr val="FFFFFF"/>
                </a:solidFill>
              </a:defRPr>
            </a:lvl1pPr>
          </a:lstStyle>
          <a:p>
            <a:r>
              <a:t>องค์ประกอบของโรงละครกรีก</a:t>
            </a:r>
          </a:p>
        </p:txBody>
      </p:sp>
      <p:sp>
        <p:nvSpPr>
          <p:cNvPr id="245" name="3. Skene (hut / tent)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3. </a:t>
            </a:r>
            <a:r>
              <a:rPr>
                <a:solidFill>
                  <a:srgbClr val="FF9966"/>
                </a:solidFill>
              </a:rPr>
              <a:t>Skene</a:t>
            </a:r>
            <a:r>
              <a:t> (hut / tent)  </a:t>
            </a:r>
          </a:p>
          <a:p>
            <a:pPr>
              <a:spcBef>
                <a:spcPts val="600"/>
              </a:spcBef>
              <a:buChar char="•"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คือเต็นท์ชั่วคราว ตั้งอยู่ขอบออเครสตร้า ตรงข้ามที่นั่งคนดู</a:t>
            </a:r>
          </a:p>
          <a:p>
            <a:pPr>
              <a:spcBef>
                <a:spcPts val="600"/>
              </a:spcBef>
              <a:buChar char="•"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ใช้เป็นที่นักแสดงเปลี่ยนเสื้อผ้า และเป็นทางเข้าออกของนักแสดง (ทางเข้า - ออก เรียกว่า </a:t>
            </a:r>
            <a:r>
              <a:rPr i="1">
                <a:solidFill>
                  <a:srgbClr val="FF33CC"/>
                </a:solidFill>
              </a:rPr>
              <a:t>parados</a:t>
            </a:r>
            <a:r>
              <a:t>)</a:t>
            </a:r>
          </a:p>
        </p:txBody>
      </p:sp>
      <p:grpSp>
        <p:nvGrpSpPr>
          <p:cNvPr id="265" name="Group"/>
          <p:cNvGrpSpPr/>
          <p:nvPr/>
        </p:nvGrpSpPr>
        <p:grpSpPr>
          <a:xfrm>
            <a:off x="3648619" y="4200495"/>
            <a:ext cx="2775373" cy="2435532"/>
            <a:chOff x="0" y="0"/>
            <a:chExt cx="2775372" cy="2435530"/>
          </a:xfrm>
        </p:grpSpPr>
        <p:sp>
          <p:nvSpPr>
            <p:cNvPr id="246" name="Oval"/>
            <p:cNvSpPr/>
            <p:nvPr/>
          </p:nvSpPr>
          <p:spPr>
            <a:xfrm>
              <a:off x="0" y="0"/>
              <a:ext cx="2775373" cy="1948425"/>
            </a:xfrm>
            <a:prstGeom prst="ellipse">
              <a:avLst/>
            </a:prstGeom>
            <a:solidFill>
              <a:srgbClr val="CC99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47" name="Rectangle"/>
            <p:cNvSpPr/>
            <p:nvPr/>
          </p:nvSpPr>
          <p:spPr>
            <a:xfrm>
              <a:off x="297853" y="1657513"/>
              <a:ext cx="2179666" cy="196197"/>
            </a:xfrm>
            <a:prstGeom prst="rect">
              <a:avLst/>
            </a:prstGeom>
            <a:solidFill>
              <a:srgbClr val="80808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48" name="Oval"/>
            <p:cNvSpPr/>
            <p:nvPr/>
          </p:nvSpPr>
          <p:spPr>
            <a:xfrm>
              <a:off x="495848" y="487106"/>
              <a:ext cx="1781955" cy="1559417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49" name="Rectangle"/>
            <p:cNvSpPr/>
            <p:nvPr/>
          </p:nvSpPr>
          <p:spPr>
            <a:xfrm>
              <a:off x="1239620" y="1217765"/>
              <a:ext cx="330566" cy="162369"/>
            </a:xfrm>
            <a:prstGeom prst="rect">
              <a:avLst/>
            </a:pr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50" name="Line"/>
            <p:cNvSpPr/>
            <p:nvPr/>
          </p:nvSpPr>
          <p:spPr>
            <a:xfrm>
              <a:off x="297853" y="1655822"/>
              <a:ext cx="29613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" name="Line"/>
            <p:cNvSpPr/>
            <p:nvPr/>
          </p:nvSpPr>
          <p:spPr>
            <a:xfrm>
              <a:off x="2181387" y="1655822"/>
              <a:ext cx="29613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" name="Rectangle"/>
            <p:cNvSpPr/>
            <p:nvPr/>
          </p:nvSpPr>
          <p:spPr>
            <a:xfrm>
              <a:off x="297853" y="2046522"/>
              <a:ext cx="2279525" cy="389009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53" name="Line"/>
            <p:cNvSpPr/>
            <p:nvPr/>
          </p:nvSpPr>
          <p:spPr>
            <a:xfrm flipH="1">
              <a:off x="395989" y="1850326"/>
              <a:ext cx="297854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" name="Line"/>
            <p:cNvSpPr/>
            <p:nvPr/>
          </p:nvSpPr>
          <p:spPr>
            <a:xfrm flipH="1">
              <a:off x="297853" y="1850326"/>
              <a:ext cx="296132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" name="Line"/>
            <p:cNvSpPr/>
            <p:nvPr/>
          </p:nvSpPr>
          <p:spPr>
            <a:xfrm flipH="1">
              <a:off x="495848" y="1850326"/>
              <a:ext cx="297854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" name="Line"/>
            <p:cNvSpPr/>
            <p:nvPr/>
          </p:nvSpPr>
          <p:spPr>
            <a:xfrm flipH="1">
              <a:off x="2081528" y="1850326"/>
              <a:ext cx="297855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" name="Line"/>
            <p:cNvSpPr/>
            <p:nvPr/>
          </p:nvSpPr>
          <p:spPr>
            <a:xfrm flipH="1">
              <a:off x="1981670" y="1850326"/>
              <a:ext cx="297854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" name="Line"/>
            <p:cNvSpPr/>
            <p:nvPr/>
          </p:nvSpPr>
          <p:spPr>
            <a:xfrm flipH="1">
              <a:off x="1883534" y="1850326"/>
              <a:ext cx="297854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" name="Line"/>
            <p:cNvSpPr/>
            <p:nvPr/>
          </p:nvSpPr>
          <p:spPr>
            <a:xfrm>
              <a:off x="297853" y="1850326"/>
              <a:ext cx="197996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" name="Line"/>
            <p:cNvSpPr/>
            <p:nvPr/>
          </p:nvSpPr>
          <p:spPr>
            <a:xfrm>
              <a:off x="395989" y="1850326"/>
              <a:ext cx="197996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" name="Line"/>
            <p:cNvSpPr/>
            <p:nvPr/>
          </p:nvSpPr>
          <p:spPr>
            <a:xfrm>
              <a:off x="495848" y="1850326"/>
              <a:ext cx="197996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" name="Line"/>
            <p:cNvSpPr/>
            <p:nvPr/>
          </p:nvSpPr>
          <p:spPr>
            <a:xfrm>
              <a:off x="1981670" y="1850326"/>
              <a:ext cx="199718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" name="Line"/>
            <p:cNvSpPr/>
            <p:nvPr/>
          </p:nvSpPr>
          <p:spPr>
            <a:xfrm>
              <a:off x="2181387" y="1850326"/>
              <a:ext cx="197996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" name="Line"/>
            <p:cNvSpPr/>
            <p:nvPr/>
          </p:nvSpPr>
          <p:spPr>
            <a:xfrm>
              <a:off x="2081529" y="1850326"/>
              <a:ext cx="197996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1" animBg="1" advAuto="0"/>
      <p:bldP spid="245" grpId="2" build="p" animBg="1" advAuto="0"/>
      <p:bldP spid="265" grpId="3" animBg="1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องค์ประกอบของ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 b="1">
                <a:solidFill>
                  <a:srgbClr val="FFFFFF"/>
                </a:solidFill>
              </a:defRPr>
            </a:lvl1pPr>
          </a:lstStyle>
          <a:p>
            <a:r>
              <a:t>องค์ประกอบของโรงละครกรีก</a:t>
            </a:r>
          </a:p>
        </p:txBody>
      </p:sp>
      <p:sp>
        <p:nvSpPr>
          <p:cNvPr id="268" name="3. Skene (hut / tent)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3. </a:t>
            </a:r>
            <a:r>
              <a:rPr>
                <a:solidFill>
                  <a:srgbClr val="FF9900"/>
                </a:solidFill>
              </a:rPr>
              <a:t>Skene</a:t>
            </a:r>
            <a:r>
              <a:t> (hut / tent)  </a:t>
            </a:r>
          </a:p>
          <a:p>
            <a:pPr>
              <a:spcBef>
                <a:spcPts val="600"/>
              </a:spcBef>
              <a:buChar char="•"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ต่อมาคนเริ่มเปลี่ยน skene เป็นฉาก จึงเป็นที่มาคำว่า scene</a:t>
            </a:r>
          </a:p>
          <a:p>
            <a:pPr>
              <a:spcBef>
                <a:spcPts val="600"/>
              </a:spcBef>
              <a:buSzTx/>
              <a:buNone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  มีการเปลี่ยนฉาก 2 วิธี คือ 1) วาดบนแผ่นไม้แล้วแปะ</a:t>
            </a:r>
          </a:p>
          <a:p>
            <a:pPr>
              <a:spcBef>
                <a:spcPts val="600"/>
              </a:spcBef>
              <a:buSzTx/>
              <a:buNone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  ไว้หน้า skene เรียกว่า </a:t>
            </a:r>
            <a:r>
              <a:rPr i="1">
                <a:solidFill>
                  <a:srgbClr val="FFCC00"/>
                </a:solidFill>
              </a:rPr>
              <a:t>pinakes (painted panels)</a:t>
            </a:r>
          </a:p>
          <a:p>
            <a:pPr>
              <a:spcBef>
                <a:spcPts val="600"/>
              </a:spcBef>
              <a:buSzTx/>
              <a:buNone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  2) วาดบนแทนปริซึม เรียกว่า </a:t>
            </a:r>
            <a:r>
              <a:rPr i="1">
                <a:solidFill>
                  <a:srgbClr val="111111"/>
                </a:solidFill>
              </a:rPr>
              <a:t>periaktoi</a:t>
            </a:r>
            <a:r>
              <a:rPr>
                <a:solidFill>
                  <a:srgbClr val="808080"/>
                </a:solidFill>
              </a:rPr>
              <a:t> </a:t>
            </a:r>
            <a:r>
              <a:t>(จุดที่วางเรียกว่า</a:t>
            </a:r>
          </a:p>
          <a:p>
            <a:pPr>
              <a:spcBef>
                <a:spcPts val="600"/>
              </a:spcBef>
              <a:buSzTx/>
              <a:buNone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 </a:t>
            </a:r>
            <a:r>
              <a:rPr>
                <a:solidFill>
                  <a:srgbClr val="6600FF"/>
                </a:solidFill>
              </a:rPr>
              <a:t> </a:t>
            </a:r>
            <a:r>
              <a:rPr i="1">
                <a:solidFill>
                  <a:srgbClr val="6600CC"/>
                </a:solidFill>
              </a:rPr>
              <a:t>paraskenion</a:t>
            </a:r>
            <a:r>
              <a:t>)</a:t>
            </a:r>
          </a:p>
        </p:txBody>
      </p:sp>
      <p:grpSp>
        <p:nvGrpSpPr>
          <p:cNvPr id="290" name="Group"/>
          <p:cNvGrpSpPr/>
          <p:nvPr/>
        </p:nvGrpSpPr>
        <p:grpSpPr>
          <a:xfrm>
            <a:off x="4802759" y="4771856"/>
            <a:ext cx="2083126" cy="1860858"/>
            <a:chOff x="0" y="0"/>
            <a:chExt cx="2083125" cy="1860856"/>
          </a:xfrm>
        </p:grpSpPr>
        <p:sp>
          <p:nvSpPr>
            <p:cNvPr id="269" name="Oval"/>
            <p:cNvSpPr/>
            <p:nvPr/>
          </p:nvSpPr>
          <p:spPr>
            <a:xfrm>
              <a:off x="0" y="-1"/>
              <a:ext cx="2083126" cy="1488687"/>
            </a:xfrm>
            <a:prstGeom prst="ellipse">
              <a:avLst/>
            </a:prstGeom>
            <a:solidFill>
              <a:srgbClr val="CC99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0" name="Rectangle"/>
            <p:cNvSpPr/>
            <p:nvPr/>
          </p:nvSpPr>
          <p:spPr>
            <a:xfrm>
              <a:off x="223302" y="1266933"/>
              <a:ext cx="1636521" cy="148869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1" name="Oval"/>
            <p:cNvSpPr/>
            <p:nvPr/>
          </p:nvSpPr>
          <p:spPr>
            <a:xfrm>
              <a:off x="372171" y="372171"/>
              <a:ext cx="1337750" cy="1191466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2" name="Rectangle"/>
            <p:cNvSpPr/>
            <p:nvPr/>
          </p:nvSpPr>
          <p:spPr>
            <a:xfrm>
              <a:off x="929911" y="930428"/>
              <a:ext cx="248115" cy="124058"/>
            </a:xfrm>
            <a:prstGeom prst="rect">
              <a:avLst/>
            </a:pr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3" name="Line"/>
            <p:cNvSpPr/>
            <p:nvPr/>
          </p:nvSpPr>
          <p:spPr>
            <a:xfrm>
              <a:off x="223302" y="1265382"/>
              <a:ext cx="223304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4" name="Line"/>
            <p:cNvSpPr/>
            <p:nvPr/>
          </p:nvSpPr>
          <p:spPr>
            <a:xfrm>
              <a:off x="1636520" y="1265382"/>
              <a:ext cx="223303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5" name="Rectangle"/>
            <p:cNvSpPr/>
            <p:nvPr/>
          </p:nvSpPr>
          <p:spPr>
            <a:xfrm>
              <a:off x="223302" y="1563119"/>
              <a:ext cx="1710956" cy="297738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6" name="Rectangle"/>
            <p:cNvSpPr/>
            <p:nvPr/>
          </p:nvSpPr>
          <p:spPr>
            <a:xfrm>
              <a:off x="223302" y="1563119"/>
              <a:ext cx="297738" cy="74435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7" name="Rectangle"/>
            <p:cNvSpPr/>
            <p:nvPr/>
          </p:nvSpPr>
          <p:spPr>
            <a:xfrm>
              <a:off x="1636520" y="1563119"/>
              <a:ext cx="297738" cy="74435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8" name="Line"/>
            <p:cNvSpPr/>
            <p:nvPr/>
          </p:nvSpPr>
          <p:spPr>
            <a:xfrm flipH="1">
              <a:off x="297737" y="1414251"/>
              <a:ext cx="223303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9" name="Line"/>
            <p:cNvSpPr/>
            <p:nvPr/>
          </p:nvSpPr>
          <p:spPr>
            <a:xfrm flipH="1">
              <a:off x="223302" y="1414251"/>
              <a:ext cx="223304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0" name="Line"/>
            <p:cNvSpPr/>
            <p:nvPr/>
          </p:nvSpPr>
          <p:spPr>
            <a:xfrm flipH="1">
              <a:off x="372171" y="1414251"/>
              <a:ext cx="222787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1" name="Line"/>
            <p:cNvSpPr/>
            <p:nvPr/>
          </p:nvSpPr>
          <p:spPr>
            <a:xfrm flipH="1">
              <a:off x="1562602" y="1414251"/>
              <a:ext cx="222787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2" name="Line"/>
            <p:cNvSpPr/>
            <p:nvPr/>
          </p:nvSpPr>
          <p:spPr>
            <a:xfrm flipH="1">
              <a:off x="1488168" y="1414251"/>
              <a:ext cx="222787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3" name="Line"/>
            <p:cNvSpPr/>
            <p:nvPr/>
          </p:nvSpPr>
          <p:spPr>
            <a:xfrm flipH="1">
              <a:off x="1413734" y="1414251"/>
              <a:ext cx="222787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4" name="Line"/>
            <p:cNvSpPr/>
            <p:nvPr/>
          </p:nvSpPr>
          <p:spPr>
            <a:xfrm>
              <a:off x="223302" y="1414251"/>
              <a:ext cx="148870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5" name="Line"/>
            <p:cNvSpPr/>
            <p:nvPr/>
          </p:nvSpPr>
          <p:spPr>
            <a:xfrm>
              <a:off x="297737" y="1414251"/>
              <a:ext cx="148869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6" name="Line"/>
            <p:cNvSpPr/>
            <p:nvPr/>
          </p:nvSpPr>
          <p:spPr>
            <a:xfrm>
              <a:off x="372171" y="1414251"/>
              <a:ext cx="148869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7" name="Line"/>
            <p:cNvSpPr/>
            <p:nvPr/>
          </p:nvSpPr>
          <p:spPr>
            <a:xfrm>
              <a:off x="1488168" y="1414251"/>
              <a:ext cx="148353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8" name="Line"/>
            <p:cNvSpPr/>
            <p:nvPr/>
          </p:nvSpPr>
          <p:spPr>
            <a:xfrm>
              <a:off x="1636520" y="1414251"/>
              <a:ext cx="148869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9" name="Line"/>
            <p:cNvSpPr/>
            <p:nvPr/>
          </p:nvSpPr>
          <p:spPr>
            <a:xfrm>
              <a:off x="1562602" y="1414251"/>
              <a:ext cx="148353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291" name="image.png" descr="image.png"/>
          <p:cNvPicPr>
            <a:picLocks noChangeAspect="1"/>
          </p:cNvPicPr>
          <p:nvPr/>
        </p:nvPicPr>
        <p:blipFill>
          <a:blip r:embed="rId2"/>
          <a:srcRect b="19537"/>
          <a:stretch>
            <a:fillRect/>
          </a:stretch>
        </p:blipFill>
        <p:spPr>
          <a:xfrm>
            <a:off x="7316571" y="5217249"/>
            <a:ext cx="1623677" cy="1430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1" animBg="1" advAuto="0"/>
      <p:bldP spid="268" grpId="2" build="p" animBg="1" advAuto="0"/>
      <p:bldP spid="290" grpId="3" animBg="1" advAuto="0"/>
      <p:bldP spid="291" grpId="4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องค์ประกอบของ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 b="1">
                <a:solidFill>
                  <a:srgbClr val="FFFFFF"/>
                </a:solidFill>
              </a:defRPr>
            </a:lvl1pPr>
          </a:lstStyle>
          <a:p>
            <a:r>
              <a:t>องค์ประกอบของโรงละครกรีก</a:t>
            </a:r>
          </a:p>
        </p:txBody>
      </p:sp>
      <p:sp>
        <p:nvSpPr>
          <p:cNvPr id="294" name="3. Proskenion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3. </a:t>
            </a:r>
            <a:r>
              <a:rPr>
                <a:solidFill>
                  <a:srgbClr val="00FFFF"/>
                </a:solidFill>
              </a:rPr>
              <a:t>Proskenion </a:t>
            </a:r>
            <a:r>
              <a:t> </a:t>
            </a:r>
          </a:p>
          <a:p>
            <a:pPr>
              <a:buChar char="•"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เป็นที่ใช้สำหรับแสดง ของนักแสดง</a:t>
            </a:r>
          </a:p>
          <a:p>
            <a:pPr>
              <a:buChar char="•"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อยู่ระหว่าง ออเครสตร้า และ สกินนี</a:t>
            </a:r>
          </a:p>
          <a:p>
            <a:pPr>
              <a:buChar char="•"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หลังๆ จะใหญ่ขึ้น และสูงขึ้นเรื่อยๆ </a:t>
            </a:r>
          </a:p>
        </p:txBody>
      </p:sp>
      <p:grpSp>
        <p:nvGrpSpPr>
          <p:cNvPr id="317" name="Group"/>
          <p:cNvGrpSpPr/>
          <p:nvPr/>
        </p:nvGrpSpPr>
        <p:grpSpPr>
          <a:xfrm>
            <a:off x="6419586" y="3426275"/>
            <a:ext cx="2646282" cy="3223349"/>
            <a:chOff x="0" y="0"/>
            <a:chExt cx="2646280" cy="3223347"/>
          </a:xfrm>
        </p:grpSpPr>
        <p:sp>
          <p:nvSpPr>
            <p:cNvPr id="295" name="Oval"/>
            <p:cNvSpPr/>
            <p:nvPr/>
          </p:nvSpPr>
          <p:spPr>
            <a:xfrm>
              <a:off x="0" y="-1"/>
              <a:ext cx="2646281" cy="2387667"/>
            </a:xfrm>
            <a:prstGeom prst="ellipse">
              <a:avLst/>
            </a:prstGeom>
            <a:solidFill>
              <a:srgbClr val="CC99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96" name="Rectangle"/>
            <p:cNvSpPr/>
            <p:nvPr/>
          </p:nvSpPr>
          <p:spPr>
            <a:xfrm>
              <a:off x="283670" y="2032002"/>
              <a:ext cx="2078940" cy="238767"/>
            </a:xfrm>
            <a:prstGeom prst="rect">
              <a:avLst/>
            </a:prstGeom>
            <a:solidFill>
              <a:srgbClr val="9696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97" name="Oval"/>
            <p:cNvSpPr/>
            <p:nvPr/>
          </p:nvSpPr>
          <p:spPr>
            <a:xfrm>
              <a:off x="472784" y="596916"/>
              <a:ext cx="1699399" cy="1910962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98" name="Rectangle"/>
            <p:cNvSpPr/>
            <p:nvPr/>
          </p:nvSpPr>
          <p:spPr>
            <a:xfrm>
              <a:off x="1181304" y="1492290"/>
              <a:ext cx="315191" cy="198973"/>
            </a:xfrm>
            <a:prstGeom prst="rect">
              <a:avLst/>
            </a:pr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99" name="Line"/>
            <p:cNvSpPr/>
            <p:nvPr/>
          </p:nvSpPr>
          <p:spPr>
            <a:xfrm>
              <a:off x="378227" y="2029515"/>
              <a:ext cx="189115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0" name="Line"/>
            <p:cNvSpPr/>
            <p:nvPr/>
          </p:nvSpPr>
          <p:spPr>
            <a:xfrm>
              <a:off x="2078939" y="2029515"/>
              <a:ext cx="190428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1" name="Rectangle"/>
            <p:cNvSpPr/>
            <p:nvPr/>
          </p:nvSpPr>
          <p:spPr>
            <a:xfrm>
              <a:off x="283670" y="2745814"/>
              <a:ext cx="2173497" cy="477534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302" name="Rectangle"/>
            <p:cNvSpPr/>
            <p:nvPr/>
          </p:nvSpPr>
          <p:spPr>
            <a:xfrm>
              <a:off x="283670" y="2745814"/>
              <a:ext cx="378229" cy="119385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303" name="Rectangle"/>
            <p:cNvSpPr/>
            <p:nvPr/>
          </p:nvSpPr>
          <p:spPr>
            <a:xfrm>
              <a:off x="2078939" y="2745814"/>
              <a:ext cx="378228" cy="119385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304" name="Rectangle"/>
            <p:cNvSpPr/>
            <p:nvPr/>
          </p:nvSpPr>
          <p:spPr>
            <a:xfrm>
              <a:off x="283670" y="2507048"/>
              <a:ext cx="2173497" cy="238767"/>
            </a:xfrm>
            <a:prstGeom prst="rect">
              <a:avLst/>
            </a:prstGeom>
            <a:solidFill>
              <a:srgbClr val="00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305" name="Line"/>
            <p:cNvSpPr/>
            <p:nvPr/>
          </p:nvSpPr>
          <p:spPr>
            <a:xfrm flipH="1">
              <a:off x="378227" y="2268281"/>
              <a:ext cx="283672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6" name="Line"/>
            <p:cNvSpPr/>
            <p:nvPr/>
          </p:nvSpPr>
          <p:spPr>
            <a:xfrm flipH="1">
              <a:off x="283670" y="2268281"/>
              <a:ext cx="283672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7" name="Line"/>
            <p:cNvSpPr/>
            <p:nvPr/>
          </p:nvSpPr>
          <p:spPr>
            <a:xfrm flipH="1">
              <a:off x="472784" y="2268281"/>
              <a:ext cx="2830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8" name="Line"/>
            <p:cNvSpPr/>
            <p:nvPr/>
          </p:nvSpPr>
          <p:spPr>
            <a:xfrm flipH="1">
              <a:off x="1985038" y="2268281"/>
              <a:ext cx="283016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9" name="Line"/>
            <p:cNvSpPr/>
            <p:nvPr/>
          </p:nvSpPr>
          <p:spPr>
            <a:xfrm flipH="1">
              <a:off x="1890482" y="2268281"/>
              <a:ext cx="2830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0" name="Line"/>
            <p:cNvSpPr/>
            <p:nvPr/>
          </p:nvSpPr>
          <p:spPr>
            <a:xfrm flipH="1">
              <a:off x="1795925" y="2268281"/>
              <a:ext cx="2830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1" name="Line"/>
            <p:cNvSpPr/>
            <p:nvPr/>
          </p:nvSpPr>
          <p:spPr>
            <a:xfrm>
              <a:off x="283670" y="2268281"/>
              <a:ext cx="1891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2" name="Line"/>
            <p:cNvSpPr/>
            <p:nvPr/>
          </p:nvSpPr>
          <p:spPr>
            <a:xfrm>
              <a:off x="378227" y="2268281"/>
              <a:ext cx="1891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3" name="Line"/>
            <p:cNvSpPr/>
            <p:nvPr/>
          </p:nvSpPr>
          <p:spPr>
            <a:xfrm>
              <a:off x="472784" y="2268281"/>
              <a:ext cx="1891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4" name="Line"/>
            <p:cNvSpPr/>
            <p:nvPr/>
          </p:nvSpPr>
          <p:spPr>
            <a:xfrm>
              <a:off x="1890481" y="2268281"/>
              <a:ext cx="188459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5" name="Line"/>
            <p:cNvSpPr/>
            <p:nvPr/>
          </p:nvSpPr>
          <p:spPr>
            <a:xfrm>
              <a:off x="2078939" y="2268281"/>
              <a:ext cx="1891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6" name="Line"/>
            <p:cNvSpPr/>
            <p:nvPr/>
          </p:nvSpPr>
          <p:spPr>
            <a:xfrm>
              <a:off x="1985038" y="2268281"/>
              <a:ext cx="188459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1" animBg="1" advAuto="0"/>
      <p:bldP spid="294" grpId="2" build="p" animBg="1" advAuto="0"/>
      <p:bldP spid="317" grpId="3" animBg="1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reek_roman_07_L" descr="greek_roman_07_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670" y="346075"/>
            <a:ext cx="4635501" cy="616585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ศิลปะกรีก"/>
          <p:cNvSpPr txBox="1">
            <a:spLocks noGrp="1"/>
          </p:cNvSpPr>
          <p:nvPr>
            <p:ph type="title" idx="4294967295"/>
          </p:nvPr>
        </p:nvSpPr>
        <p:spPr>
          <a:xfrm>
            <a:off x="95510" y="1235756"/>
            <a:ext cx="3841411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ศิลปะกรีก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1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ตัวอย่างภาพ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ตัวอย่างภาพโรงละครกรีก</a:t>
            </a:r>
          </a:p>
        </p:txBody>
      </p:sp>
      <p:pic>
        <p:nvPicPr>
          <p:cNvPr id="32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1371600"/>
            <a:ext cx="8069263" cy="48768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1" animBg="1" advAuto="0"/>
      <p:bldP spid="323" grpId="2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theater%20engraving" descr="theater%20engra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395287"/>
            <a:ext cx="9144000" cy="5913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โรงละครกรีกที่จำลองขึ้นมาใหม่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โรงละครกรีกที่จำลองขึ้นมาใหม่</a:t>
            </a:r>
          </a:p>
        </p:txBody>
      </p:sp>
      <p:pic>
        <p:nvPicPr>
          <p:cNvPr id="32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8001000" cy="4919663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" grpId="1" animBg="1" advAuto="0"/>
      <p:bldP spid="328" grpId="2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โรงละครกรีกที่จำลองขึ้นมาใหม่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โรงละครกรีกที่จำลองขึ้นมาใหม่</a:t>
            </a:r>
          </a:p>
        </p:txBody>
      </p:sp>
      <p:pic>
        <p:nvPicPr>
          <p:cNvPr id="33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8229600" cy="4879975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1" animBg="1" advAuto="0"/>
      <p:bldP spid="331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156325" cy="632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โรงละครกรีกที่จำลองขึ้นมาใหม่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โรงละครกรีกที่จำลองขึ้นมาใหม่</a:t>
            </a:r>
          </a:p>
        </p:txBody>
      </p:sp>
      <p:pic>
        <p:nvPicPr>
          <p:cNvPr id="33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6858000" cy="51435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1" animBg="1" advAuto="0"/>
      <p:bldP spid="334" grpId="2" animBg="1" advAuto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1600"/>
            <a:ext cx="7924800" cy="479583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โรงละครกรีก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2" animBg="1" advAuto="0"/>
      <p:bldP spid="337" grpId="1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โรงละครกรีก</a:t>
            </a:r>
          </a:p>
        </p:txBody>
      </p:sp>
      <p:pic>
        <p:nvPicPr>
          <p:cNvPr id="34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7543800" cy="48895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1" animBg="1" advAuto="0"/>
      <p:bldP spid="340" grpId="2" animBg="1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โรงละครกรีก</a:t>
            </a:r>
          </a:p>
        </p:txBody>
      </p:sp>
      <p:pic>
        <p:nvPicPr>
          <p:cNvPr id="34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8001000" cy="4560888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1" animBg="1" advAuto="0"/>
      <p:bldP spid="343" grpId="2" animBg="1" advAuto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17" y="585943"/>
            <a:ext cx="8690566" cy="5686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วิหารพาเธนอน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944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วิหารพาเธนอนของกรีก</a:t>
            </a:r>
          </a:p>
        </p:txBody>
      </p:sp>
      <p:pic>
        <p:nvPicPr>
          <p:cNvPr id="34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95400"/>
            <a:ext cx="5181600" cy="5103813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1" animBg="1" advAuto="0"/>
      <p:bldP spid="348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7" y="836612"/>
            <a:ext cx="3860801" cy="494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Egyptian Drama"/>
          <p:cNvSpPr txBox="1">
            <a:spLocks noGrp="1"/>
          </p:cNvSpPr>
          <p:nvPr>
            <p:ph type="title" idx="4294967295"/>
          </p:nvPr>
        </p:nvSpPr>
        <p:spPr>
          <a:xfrm>
            <a:off x="914400" y="26368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                       </a:t>
            </a:r>
            <a:r>
              <a:rPr>
                <a:solidFill>
                  <a:srgbClr val="FFFFFF"/>
                </a:solidFill>
              </a:rPr>
              <a:t>Egyptian Drama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reek Drama (ละครกรีก) (600 ปี BC)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41247">
              <a:defRPr sz="4048">
                <a:solidFill>
                  <a:srgbClr val="FFCC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Greek Drama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(ละครกรีก) (600 ปี </a:t>
            </a:r>
            <a:r>
              <a:t>BC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)</a:t>
            </a:r>
          </a:p>
        </p:txBody>
      </p:sp>
      <p:sp>
        <p:nvSpPr>
          <p:cNvPr id="49" name="Dionysus – เทพแห่งการละคร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Dionysus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เทพแห่งการละคร</a:t>
            </a:r>
          </a:p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</a:defRPr>
            </a:pP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City Dionysia -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เทศกาลบวงสรวงเทพแห่งเหล้าองุ่น</a:t>
            </a:r>
          </a:p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Dithyramb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เพลงบวงสรวง</a:t>
            </a:r>
          </a:p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Improvisation -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ด้นสด</a:t>
            </a:r>
            <a:r>
              <a:t> </a:t>
            </a:r>
          </a:p>
        </p:txBody>
      </p:sp>
      <p:sp>
        <p:nvSpPr>
          <p:cNvPr id="50" name="Chorus – กลุ่มนักร้อง / นักเต้นระบำ…"/>
          <p:cNvSpPr txBox="1"/>
          <p:nvPr/>
        </p:nvSpPr>
        <p:spPr>
          <a:xfrm>
            <a:off x="4693920" y="1600200"/>
            <a:ext cx="394716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74320" indent="-274320" defTabSz="731520">
              <a:spcBef>
                <a:spcPts val="500"/>
              </a:spcBef>
              <a:defRPr sz="2160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Chorus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กลุ่มนักร้อง / นักเต้นระบำ</a:t>
            </a:r>
          </a:p>
          <a:p>
            <a:pPr marL="274320" indent="-274320" defTabSz="731520">
              <a:spcBef>
                <a:spcPts val="500"/>
              </a:spcBef>
              <a:defRPr sz="2160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 marL="274320" indent="-274320" defTabSz="731520">
              <a:spcBef>
                <a:spcPts val="500"/>
              </a:spcBef>
              <a:defRPr sz="2160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Satyr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การแต่งกายของนักร้อง เป็นรูปครึ่งคนครึ่งแพะ หรือตัวแซเทอร์ ซึ่งเป็นผู้ติดตามเทพไดโอไนซุส</a:t>
            </a:r>
            <a:endParaRPr sz="2240"/>
          </a:p>
          <a:p>
            <a:pPr marL="274320" indent="-274320" defTabSz="731520">
              <a:spcBef>
                <a:spcPts val="500"/>
              </a:spcBef>
              <a:defRPr sz="2240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endParaRPr sz="2240"/>
          </a:p>
          <a:p>
            <a:pPr marL="274320" indent="-274320" defTabSz="731520">
              <a:spcBef>
                <a:spcPts val="500"/>
              </a:spcBef>
              <a:defRPr sz="2240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Thespis 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นักแสดงคนแรกที่มีบทเจรจาโต้ตอบกับ </a:t>
            </a:r>
            <a:r>
              <a:t>chorus (Thespians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แปลว่า นักแสดง)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" presetClass="entr" presetSubtype="1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1" animBg="1" advAuto="0"/>
      <p:bldP spid="49" grpId="2" build="p" animBg="1" advAuto="0"/>
      <p:bldP spid="50" grpId="3" build="p" animBg="1" advAuto="0"/>
    </p:bldLst>
  </p:timing>
</p:sld>
</file>

<file path=ppt/theme/theme1.xml><?xml version="1.0" encoding="utf-8"?>
<a:theme xmlns:a="http://schemas.openxmlformats.org/drawingml/2006/main" name="การออกแบบเริ่มต้น">
  <a:themeElements>
    <a:clrScheme name="การออกแบบเริ่มต้น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การออกแบบเริ่มต้น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การออกแบบเริ่มต้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Pct val="100000"/>
          <a:buFontTx/>
          <a:buChar char="•"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Pct val="100000"/>
          <a:buFontTx/>
          <a:buChar char="•"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การออกแบบเริ่มต้น">
  <a:themeElements>
    <a:clrScheme name="การออกแบบเริ่มต้น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การออกแบบเริ่มต้น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การออกแบบเริ่มต้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Pct val="100000"/>
          <a:buFontTx/>
          <a:buChar char="•"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Pct val="100000"/>
          <a:buFontTx/>
          <a:buChar char="•"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2192</Words>
  <Application>Microsoft Macintosh PowerPoint</Application>
  <PresentationFormat>On-screen Show (4:3)</PresentationFormat>
  <Paragraphs>249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Angsana New</vt:lpstr>
      <vt:lpstr>Arial</vt:lpstr>
      <vt:lpstr>Cordia New</vt:lpstr>
      <vt:lpstr>การออกแบบเริ่มต้น</vt:lpstr>
      <vt:lpstr>ประวัติละครตะวันตก: ยุคโบราณ - ยุคกรีก</vt:lpstr>
      <vt:lpstr>ประวัติละครตะวันตก</vt:lpstr>
      <vt:lpstr>Primitive Drama</vt:lpstr>
      <vt:lpstr>PowerPoint Presentation</vt:lpstr>
      <vt:lpstr>PowerPoint Presentation</vt:lpstr>
      <vt:lpstr>                       Primitive Drama</vt:lpstr>
      <vt:lpstr>PowerPoint Presentation</vt:lpstr>
      <vt:lpstr>                       Egyptian Drama</vt:lpstr>
      <vt:lpstr>Greek Drama (ละครกรีก) (600 ปี BC)</vt:lpstr>
      <vt:lpstr>Dionysus – เทพแห่งการละคร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การจัดการแสดงละครสมัยกรีก</vt:lpstr>
      <vt:lpstr>ประเภทของละครกรีก</vt:lpstr>
      <vt:lpstr>Tragedy (ละครโศกนาฏกรรม)</vt:lpstr>
      <vt:lpstr>ลักษณะของละคร tragedy กรีก</vt:lpstr>
      <vt:lpstr>เนื้อเรื่องของละคร tragedy</vt:lpstr>
      <vt:lpstr>โครงสร้างของละคร tragedy</vt:lpstr>
      <vt:lpstr>นักเขียน Tragedy ของกรีก</vt:lpstr>
      <vt:lpstr>นักเขียน Tragedy ของกรีก</vt:lpstr>
      <vt:lpstr>นักเขียน Tragedy ของกรีก</vt:lpstr>
      <vt:lpstr>ละคร Comedy </vt:lpstr>
      <vt:lpstr>รูปแบบของละคร Comedy กรีก</vt:lpstr>
      <vt:lpstr>รูปแบบของละคร Comedy กรีก</vt:lpstr>
      <vt:lpstr>รูปแบบของละคร Comedy กรีก</vt:lpstr>
      <vt:lpstr>นักเขียน Comedy ของกรีก</vt:lpstr>
      <vt:lpstr>นักเขียน Comedy ของกรีก</vt:lpstr>
      <vt:lpstr>นักเขียน Comedy ของกรีก</vt:lpstr>
      <vt:lpstr>PowerPoint Presentation</vt:lpstr>
      <vt:lpstr> Satyr Play </vt:lpstr>
      <vt:lpstr>ระเบียบแบบแผนและการแสดงละครกรีก</vt:lpstr>
      <vt:lpstr>PowerPoint Presentation</vt:lpstr>
      <vt:lpstr>ระเบียบแบบแผนและการแสดงละครกรีก</vt:lpstr>
      <vt:lpstr>อุปกรณ์ในการแสดงละครกรีก</vt:lpstr>
      <vt:lpstr>หน้ากากตัวละคร comedy กรีก</vt:lpstr>
      <vt:lpstr>หน้ากากตัวละคร comedy กรีก</vt:lpstr>
      <vt:lpstr>หน้ากากตัวละคร tragedy กรีก</vt:lpstr>
      <vt:lpstr>PowerPoint Presentation</vt:lpstr>
      <vt:lpstr>อุปกรณ์ในการแสดงละครกรีก</vt:lpstr>
      <vt:lpstr>การแต่งกายของละครกรีก</vt:lpstr>
      <vt:lpstr>การแต่งกายของละครกรีก</vt:lpstr>
      <vt:lpstr>PowerPoint Presentation</vt:lpstr>
      <vt:lpstr>PowerPoint Presentation</vt:lpstr>
      <vt:lpstr>การแต่งกายตัวละครแทรจิดี</vt:lpstr>
      <vt:lpstr>การแต่งกายตัวละครคอเมดี</vt:lpstr>
      <vt:lpstr>การแต่งกายตัวละครคอเมดี</vt:lpstr>
      <vt:lpstr>ละครคอเมดีของกรีก</vt:lpstr>
      <vt:lpstr>ตัวละครคอเมดี</vt:lpstr>
      <vt:lpstr>ตัวละครละครคอเมดีของกรีก</vt:lpstr>
      <vt:lpstr>PowerPoint Presentation</vt:lpstr>
      <vt:lpstr>การแสดงละครคอเมดีของกรีก</vt:lpstr>
      <vt:lpstr>PowerPoint Presentation</vt:lpstr>
      <vt:lpstr>อุปกรณ์ในการแสดงละครกรีก</vt:lpstr>
      <vt:lpstr>อุปกรณ์ในการแสดงละครกรีก</vt:lpstr>
      <vt:lpstr>คอรัส</vt:lpstr>
      <vt:lpstr>โรงละครกรีก</vt:lpstr>
      <vt:lpstr>องค์ประกอบของโรงละครกรีก</vt:lpstr>
      <vt:lpstr>องค์ประกอบของโรงละครกรีก</vt:lpstr>
      <vt:lpstr>องค์ประกอบของโรงละครกรีก</vt:lpstr>
      <vt:lpstr>องค์ประกอบของโรงละครกรีก</vt:lpstr>
      <vt:lpstr>องค์ประกอบของโรงละครกรีก</vt:lpstr>
      <vt:lpstr>ศิลปะกรีก</vt:lpstr>
      <vt:lpstr>ตัวอย่างภาพโรงละครกรีก</vt:lpstr>
      <vt:lpstr>PowerPoint Presentation</vt:lpstr>
      <vt:lpstr>โรงละครกรีกที่จำลองขึ้นมาใหม่</vt:lpstr>
      <vt:lpstr>โรงละครกรีกที่จำลองขึ้นมาใหม่</vt:lpstr>
      <vt:lpstr>โรงละครกรีกที่จำลองขึ้นมาใหม่</vt:lpstr>
      <vt:lpstr>โรงละครกรีก</vt:lpstr>
      <vt:lpstr>โรงละครกรีก</vt:lpstr>
      <vt:lpstr>โรงละครกรีก</vt:lpstr>
      <vt:lpstr>PowerPoint Presentation</vt:lpstr>
      <vt:lpstr>วิหารพาเธนอนของกรีก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ประวัติละครตะวันตก: ยุคโบราณ - ยุคกรีก</dc:title>
  <cp:lastModifiedBy>CHUTIMA  MANEEWATTANA  PLENGKHOM</cp:lastModifiedBy>
  <cp:revision>1</cp:revision>
  <dcterms:modified xsi:type="dcterms:W3CDTF">2021-07-14T23:53:00Z</dcterms:modified>
</cp:coreProperties>
</file>