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11E41-65AC-4766-B159-DA643D83E664}" type="datetimeFigureOut">
              <a:rPr lang="en-US" smtClean="0"/>
              <a:pPr/>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E41-65AC-4766-B159-DA643D83E664}" type="datetimeFigureOut">
              <a:rPr lang="en-US" smtClean="0"/>
              <a:pPr/>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E41-65AC-4766-B159-DA643D83E664}" type="datetimeFigureOut">
              <a:rPr lang="en-US" smtClean="0"/>
              <a:pPr/>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11E41-65AC-4766-B159-DA643D83E664}" type="datetimeFigureOut">
              <a:rPr lang="en-US" smtClean="0"/>
              <a:pPr/>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11E41-65AC-4766-B159-DA643D83E664}" type="datetimeFigureOut">
              <a:rPr lang="en-US" smtClean="0"/>
              <a:pPr/>
              <a:t>7/3/2015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11E41-65AC-4766-B159-DA643D83E664}" type="datetimeFigureOut">
              <a:rPr lang="en-US" smtClean="0"/>
              <a:pPr/>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11E41-65AC-4766-B159-DA643D83E664}" type="datetimeFigureOut">
              <a:rPr lang="en-US" smtClean="0"/>
              <a:pPr/>
              <a:t>7/3/2015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11E41-65AC-4766-B159-DA643D83E664}" type="datetimeFigureOut">
              <a:rPr lang="en-US" smtClean="0"/>
              <a:pPr/>
              <a:t>7/3/2015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11E41-65AC-4766-B159-DA643D83E664}" type="datetimeFigureOut">
              <a:rPr lang="en-US" smtClean="0"/>
              <a:pPr/>
              <a:t>7/3/2015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1E41-65AC-4766-B159-DA643D83E664}" type="datetimeFigureOut">
              <a:rPr lang="en-US" smtClean="0"/>
              <a:pPr/>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11E41-65AC-4766-B159-DA643D83E664}" type="datetimeFigureOut">
              <a:rPr lang="en-US" smtClean="0"/>
              <a:pPr/>
              <a:t>7/3/2015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1D13-CB5D-4970-9012-83346118E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11E41-65AC-4766-B159-DA643D83E664}" type="datetimeFigureOut">
              <a:rPr lang="en-US" smtClean="0"/>
              <a:pPr/>
              <a:t>7/3/2015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A1D13-CB5D-4970-9012-83346118E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http://personal.swu.ac.th/students/fa501010137/images/dr9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304800" y="304800"/>
            <a:ext cx="7772400" cy="1470025"/>
          </a:xfrm>
        </p:spPr>
        <p:txBody>
          <a:bodyPr>
            <a:normAutofit fontScale="90000"/>
          </a:bodyPr>
          <a:lstStyle/>
          <a:p>
            <a:r>
              <a:rPr lang="ar-SA" dirty="0" smtClean="0"/>
              <a:t>Formal </a:t>
            </a:r>
            <a:r>
              <a:rPr lang="ar-SA" dirty="0"/>
              <a:t>Thai National Costume in the reign of King Bhumibol Adulyadej</a:t>
            </a:r>
            <a:r>
              <a:rPr lang="en-US" dirty="0"/>
              <a:t>.</a:t>
            </a:r>
            <a:br>
              <a:rPr lang="en-US" dirty="0"/>
            </a:br>
            <a:endParaRPr lang="en-US" dirty="0"/>
          </a:p>
        </p:txBody>
      </p:sp>
      <p:sp>
        <p:nvSpPr>
          <p:cNvPr id="3" name="Subtitle 2"/>
          <p:cNvSpPr>
            <a:spLocks noGrp="1"/>
          </p:cNvSpPr>
          <p:nvPr>
            <p:ph type="subTitle" idx="1"/>
          </p:nvPr>
        </p:nvSpPr>
        <p:spPr>
          <a:xfrm>
            <a:off x="381000" y="4495800"/>
            <a:ext cx="6400800" cy="1752600"/>
          </a:xfrm>
        </p:spPr>
        <p:txBody>
          <a:bodyPr>
            <a:normAutofit/>
          </a:bodyPr>
          <a:lstStyle/>
          <a:p>
            <a:pPr algn="l"/>
            <a:r>
              <a:rPr lang="en-US" dirty="0" err="1" smtClean="0">
                <a:solidFill>
                  <a:schemeClr val="tx1"/>
                </a:solidFill>
              </a:rPr>
              <a:t>Chanoknart</a:t>
            </a:r>
            <a:r>
              <a:rPr lang="en-US" dirty="0" smtClean="0">
                <a:solidFill>
                  <a:schemeClr val="tx1"/>
                </a:solidFill>
              </a:rPr>
              <a:t> </a:t>
            </a:r>
            <a:r>
              <a:rPr lang="en-US" dirty="0" err="1" smtClean="0">
                <a:solidFill>
                  <a:schemeClr val="tx1"/>
                </a:solidFill>
              </a:rPr>
              <a:t>Mayusoh</a:t>
            </a:r>
            <a:endParaRPr lang="en-US" dirty="0" smtClean="0">
              <a:solidFill>
                <a:schemeClr val="tx1"/>
              </a:solidFill>
            </a:endParaRPr>
          </a:p>
          <a:p>
            <a:pPr algn="l"/>
            <a:r>
              <a:rPr lang="en-US" sz="2400" dirty="0" err="1" smtClean="0">
                <a:solidFill>
                  <a:schemeClr val="tx1"/>
                </a:solidFill>
              </a:rPr>
              <a:t>Suan</a:t>
            </a:r>
            <a:r>
              <a:rPr lang="en-US" sz="2400" dirty="0" smtClean="0">
                <a:solidFill>
                  <a:schemeClr val="tx1"/>
                </a:solidFill>
              </a:rPr>
              <a:t> </a:t>
            </a:r>
            <a:r>
              <a:rPr lang="en-US" sz="2400" dirty="0" err="1">
                <a:solidFill>
                  <a:schemeClr val="tx1"/>
                </a:solidFill>
              </a:rPr>
              <a:t>Sunandha</a:t>
            </a:r>
            <a:r>
              <a:rPr lang="en-US" sz="2400" dirty="0">
                <a:solidFill>
                  <a:schemeClr val="tx1"/>
                </a:solidFill>
              </a:rPr>
              <a:t> </a:t>
            </a:r>
            <a:r>
              <a:rPr lang="en-US" sz="2400" dirty="0" err="1">
                <a:solidFill>
                  <a:schemeClr val="tx1"/>
                </a:solidFill>
              </a:rPr>
              <a:t>Rajabhat</a:t>
            </a:r>
            <a:r>
              <a:rPr lang="en-US" sz="2400" dirty="0">
                <a:solidFill>
                  <a:schemeClr val="tx1"/>
                </a:solidFill>
              </a:rPr>
              <a:t> </a:t>
            </a:r>
            <a:r>
              <a:rPr lang="en-US" sz="2400" dirty="0" smtClean="0">
                <a:solidFill>
                  <a:schemeClr val="tx1"/>
                </a:solidFill>
              </a:rPr>
              <a:t>University,</a:t>
            </a:r>
            <a:r>
              <a:rPr lang="en-US" sz="2400" dirty="0">
                <a:solidFill>
                  <a:schemeClr val="tx1"/>
                </a:solidFill>
              </a:rPr>
              <a:t> </a:t>
            </a:r>
            <a:r>
              <a:rPr lang="en-US" sz="2400" dirty="0" smtClean="0">
                <a:solidFill>
                  <a:schemeClr val="tx1"/>
                </a:solidFill>
              </a:rPr>
              <a:t>Thailand</a:t>
            </a:r>
            <a:endParaRPr lang="en-US" sz="2400" dirty="0">
              <a:solidFill>
                <a:schemeClr val="tx1"/>
              </a:solidFill>
            </a:endParaRPr>
          </a:p>
        </p:txBody>
      </p:sp>
      <p:pic>
        <p:nvPicPr>
          <p:cNvPr id="6" name="Picture 5" descr="getstudentimage.jpg"/>
          <p:cNvPicPr>
            <a:picLocks noChangeAspect="1"/>
          </p:cNvPicPr>
          <p:nvPr/>
        </p:nvPicPr>
        <p:blipFill>
          <a:blip r:embed="rId3"/>
          <a:stretch>
            <a:fillRect/>
          </a:stretch>
        </p:blipFill>
        <p:spPr>
          <a:xfrm>
            <a:off x="457200" y="2057400"/>
            <a:ext cx="1981200" cy="2264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r>
              <a:rPr lang="en-US" sz="3200" dirty="0" smtClean="0"/>
              <a:t>Thai </a:t>
            </a:r>
            <a:r>
              <a:rPr lang="en-US" sz="3200" dirty="0" err="1" smtClean="0"/>
              <a:t>Amarin</a:t>
            </a:r>
            <a:r>
              <a:rPr lang="en-US" sz="3200" dirty="0" smtClean="0"/>
              <a:t> </a:t>
            </a:r>
            <a:endParaRPr lang="en-US" sz="6600" dirty="0" smtClean="0">
              <a:solidFill>
                <a:schemeClr val="tx1"/>
              </a:solidFill>
              <a:cs typeface="Arial" pitchFamily="34" charset="0"/>
            </a:endParaRPr>
          </a:p>
        </p:txBody>
      </p:sp>
      <p:sp>
        <p:nvSpPr>
          <p:cNvPr id="9" name="Content Placeholder 2"/>
          <p:cNvSpPr txBox="1">
            <a:spLocks/>
          </p:cNvSpPr>
          <p:nvPr/>
        </p:nvSpPr>
        <p:spPr>
          <a:xfrm>
            <a:off x="3810000" y="4343400"/>
            <a:ext cx="53340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7500" lnSpcReduction="20000"/>
          </a:bodyPr>
          <a:lstStyle/>
          <a:p>
            <a:pPr lvl="0" algn="thaiDist"/>
            <a:r>
              <a:rPr lang="en-US" sz="3200" dirty="0" smtClean="0"/>
              <a:t>Thai </a:t>
            </a:r>
            <a:r>
              <a:rPr lang="en-US" sz="3200" dirty="0" err="1" smtClean="0"/>
              <a:t>Amarin</a:t>
            </a:r>
            <a:r>
              <a:rPr lang="en-US" sz="3200" dirty="0" smtClean="0"/>
              <a:t> costume had similar appearance with Thai </a:t>
            </a:r>
            <a:r>
              <a:rPr lang="en-US" sz="3200" dirty="0" err="1" smtClean="0"/>
              <a:t>Chitralada</a:t>
            </a:r>
            <a:r>
              <a:rPr lang="en-US" sz="3200" dirty="0" smtClean="0"/>
              <a:t> costume but it was made from Learn silk and brocaded with gold lace match with fabric strip in the frontage.   </a:t>
            </a:r>
            <a:endParaRPr lang="en-US" sz="3200" dirty="0"/>
          </a:p>
        </p:txBody>
      </p:sp>
      <p:pic>
        <p:nvPicPr>
          <p:cNvPr id="21507" name="Picture 3" descr="pics03"/>
          <p:cNvPicPr>
            <a:picLocks noChangeAspect="1" noChangeArrowheads="1"/>
          </p:cNvPicPr>
          <p:nvPr/>
        </p:nvPicPr>
        <p:blipFill>
          <a:blip r:embed="rId3"/>
          <a:srcRect/>
          <a:stretch>
            <a:fillRect/>
          </a:stretch>
        </p:blipFill>
        <p:spPr bwMode="auto">
          <a:xfrm>
            <a:off x="533400" y="1143000"/>
            <a:ext cx="3200400" cy="48088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8" name="Picture 27"/>
          <p:cNvPicPr>
            <a:picLocks noChangeArrowheads="1"/>
          </p:cNvPicPr>
          <p:nvPr/>
        </p:nvPicPr>
        <p:blipFill>
          <a:blip r:embed="rId4"/>
          <a:srcRect/>
          <a:stretch>
            <a:fillRect/>
          </a:stretch>
        </p:blipFill>
        <p:spPr bwMode="auto">
          <a:xfrm>
            <a:off x="4495800" y="762001"/>
            <a:ext cx="2057399"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9" name="Picture 28"/>
          <p:cNvPicPr>
            <a:picLocks noChangeArrowheads="1"/>
          </p:cNvPicPr>
          <p:nvPr/>
        </p:nvPicPr>
        <p:blipFill>
          <a:blip r:embed="rId5"/>
          <a:srcRect/>
          <a:stretch>
            <a:fillRect/>
          </a:stretch>
        </p:blipFill>
        <p:spPr bwMode="auto">
          <a:xfrm>
            <a:off x="6682452" y="762000"/>
            <a:ext cx="2156748"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200" cap="small" dirty="0" smtClean="0"/>
          </a:p>
          <a:p>
            <a:pPr algn="ctr" fontAlgn="base">
              <a:spcBef>
                <a:spcPct val="0"/>
              </a:spcBef>
              <a:spcAft>
                <a:spcPct val="0"/>
              </a:spcAft>
            </a:pPr>
            <a:endParaRPr lang="en-US" sz="3200" cap="small" dirty="0" smtClean="0"/>
          </a:p>
          <a:p>
            <a:pPr algn="ctr" fontAlgn="base">
              <a:spcBef>
                <a:spcPct val="0"/>
              </a:spcBef>
              <a:spcAft>
                <a:spcPct val="0"/>
              </a:spcAft>
            </a:pPr>
            <a:r>
              <a:rPr lang="en-US" sz="3600" dirty="0" smtClean="0"/>
              <a:t>Thai </a:t>
            </a:r>
            <a:r>
              <a:rPr lang="en-US" sz="3600" dirty="0" err="1" smtClean="0"/>
              <a:t>Boromphiman</a:t>
            </a:r>
            <a:endParaRPr lang="en-US" sz="3600" dirty="0" smtClean="0"/>
          </a:p>
          <a:p>
            <a:pPr lvl="0" algn="ctr" fontAlgn="base">
              <a:spcBef>
                <a:spcPct val="0"/>
              </a:spcBef>
              <a:spcAft>
                <a:spcPct val="0"/>
              </a:spcAft>
            </a:pPr>
            <a:endParaRPr lang="en-US" sz="6600" dirty="0" smtClean="0">
              <a:solidFill>
                <a:schemeClr val="tx1"/>
              </a:solidFill>
              <a:cs typeface="Arial" pitchFamily="34" charset="0"/>
            </a:endParaRPr>
          </a:p>
        </p:txBody>
      </p:sp>
      <p:sp>
        <p:nvSpPr>
          <p:cNvPr id="9" name="Content Placeholder 2"/>
          <p:cNvSpPr txBox="1">
            <a:spLocks/>
          </p:cNvSpPr>
          <p:nvPr/>
        </p:nvSpPr>
        <p:spPr>
          <a:xfrm>
            <a:off x="3810000" y="4343400"/>
            <a:ext cx="53340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p>
            <a:pPr lvl="0" algn="thaiDist"/>
            <a:r>
              <a:rPr lang="en-US" sz="3200" dirty="0" smtClean="0"/>
              <a:t>Thai </a:t>
            </a:r>
            <a:r>
              <a:rPr lang="en-US" sz="3200" dirty="0" err="1" smtClean="0"/>
              <a:t>Boromphiman</a:t>
            </a:r>
            <a:r>
              <a:rPr lang="en-US" sz="3200" dirty="0" smtClean="0"/>
              <a:t> costume </a:t>
            </a:r>
            <a:r>
              <a:rPr lang="en-US" sz="3200" dirty="0" err="1" smtClean="0"/>
              <a:t>withround</a:t>
            </a:r>
            <a:r>
              <a:rPr lang="en-US" sz="3200" dirty="0" smtClean="0"/>
              <a:t> neck blouse and collar contained with zip behind its long sleeves to the wrist match with thin fabric gathered in folds and two ends of it fabric were twisted together and tucked up in the front.  </a:t>
            </a:r>
            <a:endParaRPr lang="en-US" sz="3200" dirty="0"/>
          </a:p>
        </p:txBody>
      </p:sp>
      <p:pic>
        <p:nvPicPr>
          <p:cNvPr id="22530" name="Picture 2" descr="180730-14-3692"/>
          <p:cNvPicPr>
            <a:picLocks noChangeAspect="1" noChangeArrowheads="1"/>
          </p:cNvPicPr>
          <p:nvPr/>
        </p:nvPicPr>
        <p:blipFill>
          <a:blip r:embed="rId3">
            <a:lum contrast="40000"/>
          </a:blip>
          <a:srcRect/>
          <a:stretch>
            <a:fillRect/>
          </a:stretch>
        </p:blipFill>
        <p:spPr bwMode="auto">
          <a:xfrm>
            <a:off x="436245" y="1219200"/>
            <a:ext cx="3373755"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531" name="Picture 3" descr="IMG_5956"/>
          <p:cNvPicPr>
            <a:picLocks noChangeAspect="1" noChangeArrowheads="1"/>
          </p:cNvPicPr>
          <p:nvPr/>
        </p:nvPicPr>
        <p:blipFill>
          <a:blip r:embed="rId4">
            <a:lum contrast="40000"/>
          </a:blip>
          <a:srcRect/>
          <a:stretch>
            <a:fillRect/>
          </a:stretch>
        </p:blipFill>
        <p:spPr bwMode="auto">
          <a:xfrm>
            <a:off x="4343400" y="762000"/>
            <a:ext cx="2120154"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532" name="Picture 4" descr="IMG_5962"/>
          <p:cNvPicPr>
            <a:picLocks noChangeAspect="1" noChangeArrowheads="1"/>
          </p:cNvPicPr>
          <p:nvPr/>
        </p:nvPicPr>
        <p:blipFill>
          <a:blip r:embed="rId5">
            <a:lum contrast="40000"/>
          </a:blip>
          <a:srcRect/>
          <a:stretch>
            <a:fillRect/>
          </a:stretch>
        </p:blipFill>
        <p:spPr bwMode="auto">
          <a:xfrm>
            <a:off x="6629400" y="781050"/>
            <a:ext cx="2205558" cy="3257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457200" y="228600"/>
            <a:ext cx="31242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r>
              <a:rPr lang="en-US" sz="4400" dirty="0" smtClean="0"/>
              <a:t>Thai </a:t>
            </a:r>
            <a:r>
              <a:rPr lang="en-US" sz="4400" dirty="0" err="1" smtClean="0"/>
              <a:t>Siwalai</a:t>
            </a:r>
            <a:r>
              <a:rPr lang="en-US" sz="4400" dirty="0" smtClean="0"/>
              <a:t> </a:t>
            </a:r>
            <a:endParaRPr lang="en-US" sz="4400" dirty="0" smtClean="0">
              <a:solidFill>
                <a:schemeClr val="tx1"/>
              </a:solidFill>
              <a:cs typeface="Arial" pitchFamily="34" charset="0"/>
            </a:endParaRPr>
          </a:p>
        </p:txBody>
      </p:sp>
      <p:sp>
        <p:nvSpPr>
          <p:cNvPr id="9" name="Content Placeholder 2"/>
          <p:cNvSpPr txBox="1">
            <a:spLocks/>
          </p:cNvSpPr>
          <p:nvPr/>
        </p:nvSpPr>
        <p:spPr>
          <a:xfrm>
            <a:off x="3581400" y="4343400"/>
            <a:ext cx="55626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p>
            <a:pPr lvl="0" algn="thaiDist"/>
            <a:r>
              <a:rPr lang="en-US" sz="3200" dirty="0" smtClean="0"/>
              <a:t>Thai </a:t>
            </a:r>
            <a:r>
              <a:rPr lang="en-US" sz="3200" dirty="0" err="1" smtClean="0"/>
              <a:t>Siwalai</a:t>
            </a:r>
            <a:r>
              <a:rPr lang="en-US" sz="3200" dirty="0" smtClean="0"/>
              <a:t> costume had similar design with Thai </a:t>
            </a:r>
            <a:r>
              <a:rPr lang="en-US" sz="3200" dirty="0" err="1" smtClean="0"/>
              <a:t>Boromphiman</a:t>
            </a:r>
            <a:r>
              <a:rPr lang="en-US" sz="3200" dirty="0" smtClean="0"/>
              <a:t> costume but contained with breast cloth without silk fabric gathered in folds match </a:t>
            </a:r>
            <a:r>
              <a:rPr lang="en-US" sz="3200" dirty="0" err="1" smtClean="0"/>
              <a:t>withthin</a:t>
            </a:r>
            <a:r>
              <a:rPr lang="en-US" sz="3200" dirty="0" smtClean="0"/>
              <a:t> fabric gathered in folds and two ends of it fabric were twisted together and tucked up in the front.  </a:t>
            </a:r>
            <a:endParaRPr lang="en-US" sz="3200" dirty="0"/>
          </a:p>
        </p:txBody>
      </p:sp>
      <p:pic>
        <p:nvPicPr>
          <p:cNvPr id="23554" name="Picture 2" descr="180730-35-8532"/>
          <p:cNvPicPr>
            <a:picLocks noChangeAspect="1" noChangeArrowheads="1"/>
          </p:cNvPicPr>
          <p:nvPr/>
        </p:nvPicPr>
        <p:blipFill>
          <a:blip r:embed="rId3">
            <a:lum contrast="20000"/>
          </a:blip>
          <a:srcRect/>
          <a:stretch>
            <a:fillRect/>
          </a:stretch>
        </p:blipFill>
        <p:spPr bwMode="auto">
          <a:xfrm>
            <a:off x="609600" y="1295400"/>
            <a:ext cx="2951274"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3555" name="Picture 6" descr="IMG_6178"/>
          <p:cNvPicPr>
            <a:picLocks noChangeAspect="1" noChangeArrowheads="1"/>
          </p:cNvPicPr>
          <p:nvPr/>
        </p:nvPicPr>
        <p:blipFill>
          <a:blip r:embed="rId4">
            <a:lum contrast="40000"/>
          </a:blip>
          <a:srcRect/>
          <a:stretch>
            <a:fillRect/>
          </a:stretch>
        </p:blipFill>
        <p:spPr bwMode="auto">
          <a:xfrm>
            <a:off x="4364324" y="762000"/>
            <a:ext cx="2188876"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3556" name="Picture 7" descr="IMG_6188"/>
          <p:cNvPicPr>
            <a:picLocks noChangeAspect="1" noChangeArrowheads="1"/>
          </p:cNvPicPr>
          <p:nvPr/>
        </p:nvPicPr>
        <p:blipFill>
          <a:blip r:embed="rId5">
            <a:lum contrast="40000"/>
          </a:blip>
          <a:srcRect/>
          <a:stretch>
            <a:fillRect/>
          </a:stretch>
        </p:blipFill>
        <p:spPr bwMode="auto">
          <a:xfrm>
            <a:off x="6629400" y="762000"/>
            <a:ext cx="2165323" cy="3295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r>
              <a:rPr lang="en-US" sz="4800" dirty="0" smtClean="0"/>
              <a:t>Thai </a:t>
            </a:r>
            <a:r>
              <a:rPr lang="en-US" sz="4800" dirty="0" err="1" smtClean="0"/>
              <a:t>Chakkri</a:t>
            </a:r>
            <a:r>
              <a:rPr lang="en-US" sz="4800" dirty="0" smtClean="0"/>
              <a:t> </a:t>
            </a:r>
            <a:endParaRPr lang="en-US" sz="4800" dirty="0" smtClean="0">
              <a:solidFill>
                <a:schemeClr val="tx1"/>
              </a:solidFill>
              <a:cs typeface="Arial" pitchFamily="34" charset="0"/>
            </a:endParaRPr>
          </a:p>
        </p:txBody>
      </p:sp>
      <p:sp>
        <p:nvSpPr>
          <p:cNvPr id="9" name="Content Placeholder 2"/>
          <p:cNvSpPr txBox="1">
            <a:spLocks/>
          </p:cNvSpPr>
          <p:nvPr/>
        </p:nvSpPr>
        <p:spPr>
          <a:xfrm>
            <a:off x="3733800" y="4343400"/>
            <a:ext cx="54102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lvl="0" algn="thaiDist"/>
            <a:r>
              <a:rPr lang="en-US" sz="2400" dirty="0" smtClean="0"/>
              <a:t>Thai </a:t>
            </a:r>
            <a:r>
              <a:rPr lang="en-US" sz="2400" dirty="0" err="1" smtClean="0"/>
              <a:t>Chakri</a:t>
            </a:r>
            <a:r>
              <a:rPr lang="en-US" sz="2400" dirty="0" smtClean="0"/>
              <a:t> costume with off-shoulder blouse covered with breast cloth match with thin fabric gathered in folds and two ends of it fabric were twisted together and tucked up in the front.  </a:t>
            </a:r>
            <a:endParaRPr lang="en-US" sz="2400" dirty="0"/>
          </a:p>
        </p:txBody>
      </p:sp>
      <p:pic>
        <p:nvPicPr>
          <p:cNvPr id="24578" name="Picture 47" descr="180730-36-5029"/>
          <p:cNvPicPr>
            <a:picLocks noChangeArrowheads="1"/>
          </p:cNvPicPr>
          <p:nvPr/>
        </p:nvPicPr>
        <p:blipFill>
          <a:blip r:embed="rId3"/>
          <a:srcRect/>
          <a:stretch>
            <a:fillRect/>
          </a:stretch>
        </p:blipFill>
        <p:spPr bwMode="auto">
          <a:xfrm>
            <a:off x="533400" y="1219200"/>
            <a:ext cx="3124200" cy="5016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4579" name="Picture 10" descr="IMG_5849"/>
          <p:cNvPicPr>
            <a:picLocks noChangeArrowheads="1"/>
          </p:cNvPicPr>
          <p:nvPr/>
        </p:nvPicPr>
        <p:blipFill>
          <a:blip r:embed="rId4"/>
          <a:srcRect/>
          <a:stretch>
            <a:fillRect/>
          </a:stretch>
        </p:blipFill>
        <p:spPr bwMode="auto">
          <a:xfrm>
            <a:off x="4343400" y="762000"/>
            <a:ext cx="2209800" cy="3377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4580" name="Picture 11" descr="IMG_5850"/>
          <p:cNvPicPr>
            <a:picLocks noChangeArrowheads="1"/>
          </p:cNvPicPr>
          <p:nvPr/>
        </p:nvPicPr>
        <p:blipFill>
          <a:blip r:embed="rId5"/>
          <a:srcRect/>
          <a:stretch>
            <a:fillRect/>
          </a:stretch>
        </p:blipFill>
        <p:spPr bwMode="auto">
          <a:xfrm>
            <a:off x="6654000" y="762000"/>
            <a:ext cx="21090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200" cap="small" dirty="0" smtClean="0"/>
          </a:p>
          <a:p>
            <a:pPr algn="ctr" fontAlgn="base">
              <a:spcBef>
                <a:spcPct val="0"/>
              </a:spcBef>
              <a:spcAft>
                <a:spcPct val="0"/>
              </a:spcAft>
            </a:pPr>
            <a:endParaRPr lang="en-US" sz="3200" cap="small" dirty="0" smtClean="0"/>
          </a:p>
          <a:p>
            <a:pPr algn="ctr" fontAlgn="base">
              <a:spcBef>
                <a:spcPct val="0"/>
              </a:spcBef>
              <a:spcAft>
                <a:spcPct val="0"/>
              </a:spcAft>
            </a:pPr>
            <a:r>
              <a:rPr lang="en-US" sz="4000" dirty="0" smtClean="0"/>
              <a:t>Thai </a:t>
            </a:r>
            <a:r>
              <a:rPr lang="en-US" sz="4000" dirty="0" err="1" smtClean="0"/>
              <a:t>Chakkraphat</a:t>
            </a:r>
            <a:endParaRPr lang="en-US" sz="4000" dirty="0" smtClean="0"/>
          </a:p>
          <a:p>
            <a:pPr lvl="0" algn="ctr" fontAlgn="base">
              <a:spcBef>
                <a:spcPct val="0"/>
              </a:spcBef>
              <a:spcAft>
                <a:spcPct val="0"/>
              </a:spcAft>
            </a:pPr>
            <a:endParaRPr lang="en-US" sz="6600" dirty="0" smtClean="0">
              <a:solidFill>
                <a:schemeClr val="tx1"/>
              </a:solidFill>
              <a:cs typeface="Arial" pitchFamily="34" charset="0"/>
            </a:endParaRPr>
          </a:p>
        </p:txBody>
      </p:sp>
      <p:sp>
        <p:nvSpPr>
          <p:cNvPr id="9" name="Content Placeholder 2"/>
          <p:cNvSpPr txBox="1">
            <a:spLocks/>
          </p:cNvSpPr>
          <p:nvPr/>
        </p:nvSpPr>
        <p:spPr>
          <a:xfrm>
            <a:off x="3810000" y="4343400"/>
            <a:ext cx="53340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47500" lnSpcReduction="20000"/>
          </a:bodyPr>
          <a:lstStyle/>
          <a:p>
            <a:pPr lvl="0" algn="thaiDist"/>
            <a:r>
              <a:rPr lang="en-US" sz="3200" dirty="0" smtClean="0"/>
              <a:t>Thai </a:t>
            </a:r>
            <a:r>
              <a:rPr lang="en-US" sz="3200" dirty="0" err="1" smtClean="0"/>
              <a:t>Chakkraphat</a:t>
            </a:r>
            <a:r>
              <a:rPr lang="en-US" sz="3200" dirty="0" smtClean="0"/>
              <a:t> costume consisted of 2 designs: one was similar to Thai </a:t>
            </a:r>
            <a:r>
              <a:rPr lang="en-US" sz="3200" dirty="0" err="1" smtClean="0"/>
              <a:t>Chakri</a:t>
            </a:r>
            <a:r>
              <a:rPr lang="en-US" sz="3200" dirty="0" smtClean="0"/>
              <a:t> costume and Thai </a:t>
            </a:r>
            <a:r>
              <a:rPr lang="en-US" sz="3200" dirty="0" err="1" smtClean="0"/>
              <a:t>Siwalai</a:t>
            </a:r>
            <a:r>
              <a:rPr lang="en-US" sz="3200" dirty="0" smtClean="0"/>
              <a:t> costume but covered with 2 layers of breast cloth, i.e., the first layer was silk fabric gathered in folds and covered with </a:t>
            </a:r>
            <a:r>
              <a:rPr lang="en-US" sz="3200" dirty="0" err="1" smtClean="0"/>
              <a:t>Krong</a:t>
            </a:r>
            <a:r>
              <a:rPr lang="en-US" sz="3200" dirty="0" smtClean="0"/>
              <a:t> Thong breast cloth or embroidered breast cloth with one of its end was left at the waist level and another one was surrounded under wearer’s right arm for leaving its end at the back side match with thin fabric gathered in folds and two ends of it fabric were twisted together and tucked up in the front.  </a:t>
            </a:r>
            <a:endParaRPr lang="en-US" sz="3200" dirty="0"/>
          </a:p>
        </p:txBody>
      </p:sp>
      <p:pic>
        <p:nvPicPr>
          <p:cNvPr id="25602" name="Picture 50" descr="180730-8-8383"/>
          <p:cNvPicPr>
            <a:picLocks noChangeArrowheads="1"/>
          </p:cNvPicPr>
          <p:nvPr/>
        </p:nvPicPr>
        <p:blipFill>
          <a:blip r:embed="rId3"/>
          <a:srcRect/>
          <a:stretch>
            <a:fillRect/>
          </a:stretch>
        </p:blipFill>
        <p:spPr bwMode="auto">
          <a:xfrm>
            <a:off x="381000" y="1219200"/>
            <a:ext cx="3354204"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3" name="Picture 51" descr="IMG_5833"/>
          <p:cNvPicPr>
            <a:picLocks noChangeArrowheads="1"/>
          </p:cNvPicPr>
          <p:nvPr/>
        </p:nvPicPr>
        <p:blipFill>
          <a:blip r:embed="rId4"/>
          <a:srcRect/>
          <a:stretch>
            <a:fillRect/>
          </a:stretch>
        </p:blipFill>
        <p:spPr bwMode="auto">
          <a:xfrm>
            <a:off x="4343400" y="762000"/>
            <a:ext cx="21336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604" name="Picture 52" descr="IMG_5835"/>
          <p:cNvPicPr>
            <a:picLocks noChangeArrowheads="1"/>
          </p:cNvPicPr>
          <p:nvPr/>
        </p:nvPicPr>
        <p:blipFill>
          <a:blip r:embed="rId5"/>
          <a:srcRect/>
          <a:stretch>
            <a:fillRect/>
          </a:stretch>
        </p:blipFill>
        <p:spPr bwMode="auto">
          <a:xfrm>
            <a:off x="6629400" y="762000"/>
            <a:ext cx="2133600" cy="3381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457200" y="228600"/>
            <a:ext cx="28956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200" cap="small" dirty="0" smtClean="0"/>
          </a:p>
          <a:p>
            <a:pPr algn="ctr" fontAlgn="base">
              <a:spcBef>
                <a:spcPct val="0"/>
              </a:spcBef>
              <a:spcAft>
                <a:spcPct val="0"/>
              </a:spcAft>
            </a:pPr>
            <a:endParaRPr lang="en-US" sz="3200" cap="small" dirty="0" smtClean="0"/>
          </a:p>
          <a:p>
            <a:pPr algn="ctr" fontAlgn="base">
              <a:spcBef>
                <a:spcPct val="0"/>
              </a:spcBef>
              <a:spcAft>
                <a:spcPct val="0"/>
              </a:spcAft>
            </a:pPr>
            <a:r>
              <a:rPr lang="en-US" sz="4400" dirty="0" smtClean="0"/>
              <a:t>Thai </a:t>
            </a:r>
            <a:r>
              <a:rPr lang="en-US" sz="4400" dirty="0" err="1" smtClean="0"/>
              <a:t>Dusit</a:t>
            </a:r>
            <a:r>
              <a:rPr lang="en-US" sz="4400" dirty="0" smtClean="0"/>
              <a:t> </a:t>
            </a:r>
          </a:p>
          <a:p>
            <a:pPr lvl="0" algn="ctr" fontAlgn="base">
              <a:spcBef>
                <a:spcPct val="0"/>
              </a:spcBef>
              <a:spcAft>
                <a:spcPct val="0"/>
              </a:spcAft>
            </a:pPr>
            <a:endParaRPr lang="en-US" sz="6600" dirty="0" smtClean="0">
              <a:solidFill>
                <a:schemeClr val="tx1"/>
              </a:solidFill>
              <a:cs typeface="Arial" pitchFamily="34" charset="0"/>
            </a:endParaRPr>
          </a:p>
        </p:txBody>
      </p:sp>
      <p:sp>
        <p:nvSpPr>
          <p:cNvPr id="9" name="Content Placeholder 2"/>
          <p:cNvSpPr txBox="1">
            <a:spLocks/>
          </p:cNvSpPr>
          <p:nvPr/>
        </p:nvSpPr>
        <p:spPr>
          <a:xfrm>
            <a:off x="3810000" y="4343400"/>
            <a:ext cx="53340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p>
            <a:pPr lvl="0" algn="thaiDist"/>
            <a:r>
              <a:rPr lang="en-US" sz="3200" dirty="0" smtClean="0"/>
              <a:t>Thai </a:t>
            </a:r>
            <a:r>
              <a:rPr lang="en-US" sz="3200" dirty="0" err="1" smtClean="0"/>
              <a:t>Dusit</a:t>
            </a:r>
            <a:r>
              <a:rPr lang="en-US" sz="3200" dirty="0" smtClean="0"/>
              <a:t> costume with sleeveless, backless and wide neck blouse with zip at the back and decorated with pearl or sequin match with thin fabric gathered in folds and two ends of it fabric were twisted together and tucked up in the front.  </a:t>
            </a:r>
            <a:endParaRPr lang="en-US" sz="3200" dirty="0"/>
          </a:p>
        </p:txBody>
      </p:sp>
      <p:pic>
        <p:nvPicPr>
          <p:cNvPr id="26626" name="Picture 53" descr="pics05"/>
          <p:cNvPicPr>
            <a:picLocks noChangeArrowheads="1"/>
          </p:cNvPicPr>
          <p:nvPr/>
        </p:nvPicPr>
        <p:blipFill>
          <a:blip r:embed="rId3"/>
          <a:srcRect/>
          <a:stretch>
            <a:fillRect/>
          </a:stretch>
        </p:blipFill>
        <p:spPr bwMode="auto">
          <a:xfrm>
            <a:off x="457200" y="1295400"/>
            <a:ext cx="3274790"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27" name="Picture 61" descr="IMG_5837"/>
          <p:cNvPicPr>
            <a:picLocks noChangeArrowheads="1"/>
          </p:cNvPicPr>
          <p:nvPr/>
        </p:nvPicPr>
        <p:blipFill>
          <a:blip r:embed="rId4"/>
          <a:srcRect/>
          <a:stretch>
            <a:fillRect/>
          </a:stretch>
        </p:blipFill>
        <p:spPr bwMode="auto">
          <a:xfrm>
            <a:off x="4343400" y="762000"/>
            <a:ext cx="2113692"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28" name="Picture 62" descr="IMG_5839"/>
          <p:cNvPicPr>
            <a:picLocks noChangeArrowheads="1"/>
          </p:cNvPicPr>
          <p:nvPr/>
        </p:nvPicPr>
        <p:blipFill>
          <a:blip r:embed="rId5"/>
          <a:srcRect/>
          <a:stretch>
            <a:fillRect/>
          </a:stretch>
        </p:blipFill>
        <p:spPr bwMode="auto">
          <a:xfrm>
            <a:off x="6553200" y="762001"/>
            <a:ext cx="2181654"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6"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r>
              <a:rPr lang="en-US" sz="3600" dirty="0" smtClean="0"/>
              <a:t>short-sleeve shirt</a:t>
            </a:r>
            <a:endParaRPr lang="en-US" sz="3600" dirty="0" smtClean="0">
              <a:solidFill>
                <a:schemeClr val="tx1"/>
              </a:solidFill>
              <a:cs typeface="Arial" pitchFamily="34" charset="0"/>
            </a:endParaRPr>
          </a:p>
        </p:txBody>
      </p:sp>
      <p:sp>
        <p:nvSpPr>
          <p:cNvPr id="10" name="Content Placeholder 2"/>
          <p:cNvSpPr txBox="1">
            <a:spLocks/>
          </p:cNvSpPr>
          <p:nvPr/>
        </p:nvSpPr>
        <p:spPr>
          <a:xfrm>
            <a:off x="3124200" y="4343400"/>
            <a:ext cx="6019800" cy="1981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short-sleeve shirt made of cotton fabric for casual wear.</a:t>
            </a: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pic>
        <p:nvPicPr>
          <p:cNvPr id="27650" name="Picture 63" descr="924749_orig"/>
          <p:cNvPicPr>
            <a:picLocks noChangeArrowheads="1"/>
          </p:cNvPicPr>
          <p:nvPr/>
        </p:nvPicPr>
        <p:blipFill>
          <a:blip r:embed="rId3"/>
          <a:srcRect/>
          <a:stretch>
            <a:fillRect/>
          </a:stretch>
        </p:blipFill>
        <p:spPr bwMode="auto">
          <a:xfrm>
            <a:off x="457200" y="1219200"/>
            <a:ext cx="2590800" cy="510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7651" name="Picture 65" descr="IMG_6370"/>
          <p:cNvPicPr>
            <a:picLocks noChangeArrowheads="1"/>
          </p:cNvPicPr>
          <p:nvPr/>
        </p:nvPicPr>
        <p:blipFill>
          <a:blip r:embed="rId4"/>
          <a:srcRect/>
          <a:stretch>
            <a:fillRect/>
          </a:stretch>
        </p:blipFill>
        <p:spPr bwMode="auto">
          <a:xfrm>
            <a:off x="5410200" y="457200"/>
            <a:ext cx="2514600" cy="3780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r>
              <a:rPr lang="en-US" sz="3600" dirty="0" smtClean="0"/>
              <a:t>long-sleeve shirt</a:t>
            </a:r>
            <a:endParaRPr lang="en-US" sz="3600" dirty="0" smtClean="0">
              <a:solidFill>
                <a:schemeClr val="tx1"/>
              </a:solidFill>
              <a:cs typeface="Arial" pitchFamily="34" charset="0"/>
            </a:endParaRPr>
          </a:p>
        </p:txBody>
      </p:sp>
      <p:sp>
        <p:nvSpPr>
          <p:cNvPr id="6" name="Content Placeholder 2"/>
          <p:cNvSpPr txBox="1">
            <a:spLocks/>
          </p:cNvSpPr>
          <p:nvPr/>
        </p:nvSpPr>
        <p:spPr>
          <a:xfrm>
            <a:off x="3657600" y="4343400"/>
            <a:ext cx="5486400" cy="1981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long-sleeve shirt made of silk for special occasion.</a:t>
            </a:r>
            <a:endParaRPr kumimoji="0" lang="en-US" sz="3200" b="0" i="0" u="none" strike="noStrike" kern="1200" cap="none" spc="0" normalizeH="0" baseline="0" noProof="0" dirty="0">
              <a:ln>
                <a:noFill/>
              </a:ln>
              <a:solidFill>
                <a:schemeClr val="dk1"/>
              </a:solidFill>
              <a:effectLst/>
              <a:uLnTx/>
              <a:uFillTx/>
              <a:latin typeface="+mn-lt"/>
              <a:ea typeface="+mn-ea"/>
              <a:cs typeface="+mn-cs"/>
            </a:endParaRPr>
          </a:p>
        </p:txBody>
      </p:sp>
      <p:pic>
        <p:nvPicPr>
          <p:cNvPr id="28674" name="Picture 64" descr="102363775"/>
          <p:cNvPicPr>
            <a:picLocks noChangeArrowheads="1"/>
          </p:cNvPicPr>
          <p:nvPr/>
        </p:nvPicPr>
        <p:blipFill>
          <a:blip r:embed="rId3"/>
          <a:srcRect/>
          <a:stretch>
            <a:fillRect/>
          </a:stretch>
        </p:blipFill>
        <p:spPr bwMode="auto">
          <a:xfrm>
            <a:off x="304800" y="1263367"/>
            <a:ext cx="3352800" cy="50612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8675" name="Picture 66" descr="IMG_6343"/>
          <p:cNvPicPr>
            <a:picLocks noChangeArrowheads="1"/>
          </p:cNvPicPr>
          <p:nvPr/>
        </p:nvPicPr>
        <p:blipFill>
          <a:blip r:embed="rId4"/>
          <a:srcRect/>
          <a:stretch>
            <a:fillRect/>
          </a:stretch>
        </p:blipFill>
        <p:spPr bwMode="auto">
          <a:xfrm>
            <a:off x="5486400" y="533400"/>
            <a:ext cx="2286000" cy="3714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228600" y="228600"/>
            <a:ext cx="3581400" cy="6397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x-none" cap="small" smtClean="0"/>
              <a:t>INTRODUCTION</a:t>
            </a:r>
            <a:endParaRPr lang="en-US" dirty="0"/>
          </a:p>
        </p:txBody>
      </p:sp>
      <p:pic>
        <p:nvPicPr>
          <p:cNvPr id="2052" name="Picture 7" descr="1370018450-pantiptalk-o"/>
          <p:cNvPicPr>
            <a:picLocks noChangeAspect="1" noChangeArrowheads="1"/>
          </p:cNvPicPr>
          <p:nvPr/>
        </p:nvPicPr>
        <p:blipFill>
          <a:blip r:embed="rId3">
            <a:lum contrast="40000"/>
          </a:blip>
          <a:srcRect/>
          <a:stretch>
            <a:fillRect/>
          </a:stretch>
        </p:blipFill>
        <p:spPr bwMode="auto">
          <a:xfrm>
            <a:off x="4495800" y="1447800"/>
            <a:ext cx="31242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2" descr="dr81"/>
          <p:cNvPicPr>
            <a:picLocks noChangeArrowheads="1"/>
          </p:cNvPicPr>
          <p:nvPr/>
        </p:nvPicPr>
        <p:blipFill>
          <a:blip r:embed="rId4"/>
          <a:srcRect/>
          <a:stretch>
            <a:fillRect/>
          </a:stretch>
        </p:blipFill>
        <p:spPr bwMode="auto">
          <a:xfrm>
            <a:off x="228600" y="1447800"/>
            <a:ext cx="1859959"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4" name="Picture 3" descr="dr82"/>
          <p:cNvPicPr>
            <a:picLocks noChangeArrowheads="1"/>
          </p:cNvPicPr>
          <p:nvPr/>
        </p:nvPicPr>
        <p:blipFill>
          <a:blip r:embed="rId5"/>
          <a:srcRect/>
          <a:stretch>
            <a:fillRect/>
          </a:stretch>
        </p:blipFill>
        <p:spPr bwMode="auto">
          <a:xfrm>
            <a:off x="2133600" y="1447800"/>
            <a:ext cx="1981200"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12"/>
          <p:cNvSpPr txBox="1"/>
          <p:nvPr/>
        </p:nvSpPr>
        <p:spPr>
          <a:xfrm>
            <a:off x="4419600" y="5007114"/>
            <a:ext cx="32004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Women costume in the reign of King Rama I-II</a:t>
            </a:r>
            <a:endParaRPr lang="en-US" sz="2000" dirty="0"/>
          </a:p>
        </p:txBody>
      </p:sp>
      <p:sp>
        <p:nvSpPr>
          <p:cNvPr id="14" name="TextBox 13"/>
          <p:cNvSpPr txBox="1"/>
          <p:nvPr/>
        </p:nvSpPr>
        <p:spPr>
          <a:xfrm>
            <a:off x="152400" y="5007114"/>
            <a:ext cx="40386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Men  costume in the reign of King Rama I-II</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228600" y="228600"/>
            <a:ext cx="35814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4400" b="0" i="0" u="none" strike="noStrike" kern="1200" cap="small" spc="0" normalizeH="0" baseline="0" noProof="0" smtClean="0">
                <a:ln>
                  <a:noFill/>
                </a:ln>
                <a:solidFill>
                  <a:schemeClr val="dk1"/>
                </a:solidFill>
                <a:effectLst/>
                <a:uLnTx/>
                <a:uFillTx/>
                <a:latin typeface="+mn-lt"/>
                <a:ea typeface="+mn-ea"/>
                <a:cs typeface="+mn-cs"/>
              </a:rPr>
              <a:t>INTRODUCTION</a:t>
            </a:r>
            <a:endParaRPr kumimoji="0" lang="en-US" sz="44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3074" name="Picture 11" descr="http://personal.swu.ac.th/students/fa501010137/images/dr99.jpg"/>
          <p:cNvPicPr>
            <a:picLocks noChangeAspect="1" noChangeArrowheads="1"/>
          </p:cNvPicPr>
          <p:nvPr/>
        </p:nvPicPr>
        <p:blipFill>
          <a:blip r:embed="rId3" r:link="rId4">
            <a:lum contrast="60000"/>
          </a:blip>
          <a:srcRect/>
          <a:stretch>
            <a:fillRect/>
          </a:stretch>
        </p:blipFill>
        <p:spPr bwMode="auto">
          <a:xfrm>
            <a:off x="3962400" y="381000"/>
            <a:ext cx="3830923"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5" name="Picture 19" descr="702956-img-1377930653-1"/>
          <p:cNvPicPr>
            <a:picLocks noChangeAspect="1" noChangeArrowheads="1"/>
          </p:cNvPicPr>
          <p:nvPr/>
        </p:nvPicPr>
        <p:blipFill>
          <a:blip r:embed="rId5">
            <a:lum contrast="40000"/>
          </a:blip>
          <a:srcRect/>
          <a:stretch>
            <a:fillRect/>
          </a:stretch>
        </p:blipFill>
        <p:spPr bwMode="auto">
          <a:xfrm>
            <a:off x="3962400" y="3352800"/>
            <a:ext cx="385252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6" name="Picture 13" descr="dr144"/>
          <p:cNvPicPr>
            <a:picLocks noChangeAspect="1" noChangeArrowheads="1"/>
          </p:cNvPicPr>
          <p:nvPr/>
        </p:nvPicPr>
        <p:blipFill>
          <a:blip r:embed="rId6">
            <a:lum contrast="40000"/>
          </a:blip>
          <a:srcRect/>
          <a:stretch>
            <a:fillRect/>
          </a:stretch>
        </p:blipFill>
        <p:spPr bwMode="auto">
          <a:xfrm>
            <a:off x="228600" y="1295400"/>
            <a:ext cx="3517899" cy="4267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3962400" y="2971800"/>
            <a:ext cx="38100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fontAlgn="base">
              <a:spcBef>
                <a:spcPct val="0"/>
              </a:spcBef>
              <a:spcAft>
                <a:spcPct val="0"/>
              </a:spcAf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Cordia New" pitchFamily="34" charset="-34"/>
              </a:rPr>
              <a:t>Uniform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reign of King Rama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IV</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2400" y="5791200"/>
            <a:ext cx="3810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fontAlgn="base">
              <a:spcBef>
                <a:spcPct val="0"/>
              </a:spcBef>
              <a:spcAft>
                <a:spcPct val="0"/>
              </a:spcAft>
            </a:pPr>
            <a:r>
              <a:rPr lang="en-US" sz="1400" dirty="0"/>
              <a:t>The costumes Her Majesty the Queen and princess </a:t>
            </a:r>
            <a:r>
              <a:rPr lang="en-US" sz="1400" dirty="0" smtClean="0"/>
              <a:t>the </a:t>
            </a:r>
            <a:r>
              <a:rPr lang="en-US" sz="1400" dirty="0"/>
              <a:t>reign of King Rama IV</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228600" y="228600"/>
            <a:ext cx="35814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4400" b="0" i="0" u="none" strike="noStrike" kern="1200" cap="small" spc="0" normalizeH="0" baseline="0" noProof="0" smtClean="0">
                <a:ln>
                  <a:noFill/>
                </a:ln>
                <a:solidFill>
                  <a:schemeClr val="dk1"/>
                </a:solidFill>
                <a:effectLst/>
                <a:uLnTx/>
                <a:uFillTx/>
                <a:latin typeface="+mn-lt"/>
                <a:ea typeface="+mn-ea"/>
                <a:cs typeface="+mn-cs"/>
              </a:rPr>
              <a:t>INTRODUCTION</a:t>
            </a:r>
            <a:endParaRPr kumimoji="0" lang="en-US" sz="44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17410" name="Picture 14" descr="20090724-curture001"/>
          <p:cNvPicPr>
            <a:picLocks noChangeAspect="1" noChangeArrowheads="1"/>
          </p:cNvPicPr>
          <p:nvPr/>
        </p:nvPicPr>
        <p:blipFill>
          <a:blip r:embed="rId3">
            <a:lum contrast="40000"/>
          </a:blip>
          <a:srcRect/>
          <a:stretch>
            <a:fillRect/>
          </a:stretch>
        </p:blipFill>
        <p:spPr bwMode="auto">
          <a:xfrm>
            <a:off x="228600" y="1066800"/>
            <a:ext cx="6781800" cy="4502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28600" y="5715000"/>
            <a:ext cx="5715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fontAlgn="base">
              <a:spcBef>
                <a:spcPct val="0"/>
              </a:spcBef>
              <a:spcAft>
                <a:spcPct val="0"/>
              </a:spcAft>
            </a:pPr>
            <a:r>
              <a:rPr lang="en-US" dirty="0" smtClean="0"/>
              <a:t>The </a:t>
            </a:r>
            <a:r>
              <a:rPr lang="ar-SA" dirty="0" smtClean="0"/>
              <a:t>visit</a:t>
            </a:r>
            <a:r>
              <a:rPr lang="en-US" dirty="0" err="1" smtClean="0"/>
              <a:t>ing</a:t>
            </a:r>
            <a:r>
              <a:rPr lang="en-US" dirty="0" smtClean="0"/>
              <a:t> of King and Queen at</a:t>
            </a:r>
            <a:r>
              <a:rPr lang="ar-SA" dirty="0" smtClean="0"/>
              <a:t> Europe and America in 1960</a:t>
            </a:r>
            <a:r>
              <a:rPr lang="en-US" dirty="0" smtClean="0"/>
              <a: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7010400" cy="4525963"/>
          </a:xfrm>
        </p:spPr>
        <p:style>
          <a:lnRef idx="1">
            <a:schemeClr val="accent6"/>
          </a:lnRef>
          <a:fillRef idx="2">
            <a:schemeClr val="accent6"/>
          </a:fillRef>
          <a:effectRef idx="1">
            <a:schemeClr val="accent6"/>
          </a:effectRef>
          <a:fontRef idx="minor">
            <a:schemeClr val="dk1"/>
          </a:fontRef>
        </p:style>
        <p:txBody>
          <a:bodyPr>
            <a:normAutofit/>
          </a:bodyPr>
          <a:lstStyle/>
          <a:p>
            <a:pPr lvl="0"/>
            <a:r>
              <a:rPr lang="en-US" dirty="0"/>
              <a:t>To study history of formal Thai national costume for women and </a:t>
            </a:r>
            <a:r>
              <a:rPr lang="en-US" dirty="0" smtClean="0"/>
              <a:t>men </a:t>
            </a:r>
            <a:r>
              <a:rPr lang="en-US" dirty="0"/>
              <a:t>in the reign of King Rama IX. </a:t>
            </a:r>
          </a:p>
          <a:p>
            <a:pPr lvl="0"/>
            <a:r>
              <a:rPr lang="en-US" dirty="0"/>
              <a:t>To study on deigns, materials, occasions, and dressmaking of formal Thai national costume for women and </a:t>
            </a:r>
            <a:r>
              <a:rPr lang="en-US" dirty="0" smtClean="0"/>
              <a:t>men </a:t>
            </a:r>
            <a:r>
              <a:rPr lang="en-US" dirty="0"/>
              <a:t>in the reign of King Rama IX.</a:t>
            </a:r>
          </a:p>
          <a:p>
            <a:endParaRPr lang="en-US" dirty="0"/>
          </a:p>
        </p:txBody>
      </p:sp>
      <p:sp>
        <p:nvSpPr>
          <p:cNvPr id="5" name="Title 1"/>
          <p:cNvSpPr txBox="1">
            <a:spLocks/>
          </p:cNvSpPr>
          <p:nvPr/>
        </p:nvSpPr>
        <p:spPr>
          <a:xfrm>
            <a:off x="228600" y="228600"/>
            <a:ext cx="51054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lvl="0" algn="ctr">
              <a:spcBef>
                <a:spcPct val="0"/>
              </a:spcBef>
            </a:pPr>
            <a:r>
              <a:rPr lang="en-US" sz="3600" cap="small" dirty="0"/>
              <a:t>Objectives of the Research</a:t>
            </a:r>
            <a:endParaRPr kumimoji="0" lang="en-US" sz="360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228600" y="228600"/>
            <a:ext cx="51054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lvl="0" algn="ctr" fontAlgn="base">
              <a:spcBef>
                <a:spcPct val="0"/>
              </a:spcBef>
              <a:spcAft>
                <a:spcPct val="0"/>
              </a:spcAft>
            </a:pPr>
            <a:r>
              <a:rPr lang="en-US" sz="3600" dirty="0" smtClean="0">
                <a:solidFill>
                  <a:schemeClr val="tx1"/>
                </a:solidFill>
                <a:ea typeface="Times New Roman" pitchFamily="18" charset="0"/>
                <a:cs typeface="Arial" pitchFamily="34" charset="0"/>
              </a:rPr>
              <a:t>Research Methodology</a:t>
            </a:r>
            <a:endParaRPr lang="en-US" sz="6600" dirty="0" smtClean="0">
              <a:solidFill>
                <a:schemeClr val="tx1"/>
              </a:solidFill>
              <a:cs typeface="Arial" pitchFamily="34" charset="0"/>
            </a:endParaRPr>
          </a:p>
        </p:txBody>
      </p:sp>
      <p:sp>
        <p:nvSpPr>
          <p:cNvPr id="8" name="Content Placeholder 2"/>
          <p:cNvSpPr txBox="1">
            <a:spLocks/>
          </p:cNvSpPr>
          <p:nvPr/>
        </p:nvSpPr>
        <p:spPr>
          <a:xfrm>
            <a:off x="228600" y="1295400"/>
            <a:ext cx="7010400" cy="45259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r>
              <a:rPr lang="en-US" sz="2400" dirty="0" smtClean="0"/>
              <a:t>This research is qualitative research and all data herein was obtained by the researcher with the following research procedures:</a:t>
            </a:r>
          </a:p>
          <a:p>
            <a:pPr lvl="1">
              <a:buFont typeface="Arial" pitchFamily="34" charset="0"/>
              <a:buChar char="•"/>
            </a:pPr>
            <a:r>
              <a:rPr lang="en-US" sz="2400" dirty="0" smtClean="0"/>
              <a:t> Study data obtained from related papers and research.</a:t>
            </a:r>
          </a:p>
          <a:p>
            <a:pPr lvl="1">
              <a:buFont typeface="Arial" pitchFamily="34" charset="0"/>
              <a:buChar char="•"/>
            </a:pPr>
            <a:r>
              <a:rPr lang="en-US" sz="2400" dirty="0" smtClean="0"/>
              <a:t> Study field data through observation and listening to comments of experts.</a:t>
            </a:r>
          </a:p>
          <a:p>
            <a:pPr lvl="1">
              <a:buFont typeface="Arial" pitchFamily="34" charset="0"/>
              <a:buChar char="•"/>
            </a:pPr>
            <a:r>
              <a:rPr lang="en-US" sz="2400" dirty="0" smtClean="0"/>
              <a:t> Analyze the obtained results.</a:t>
            </a:r>
          </a:p>
          <a:p>
            <a:pPr lvl="1">
              <a:buFont typeface="Arial" pitchFamily="34" charset="0"/>
              <a:buChar char="•"/>
            </a:pPr>
            <a:r>
              <a:rPr lang="en-US" sz="2400" dirty="0" smtClean="0"/>
              <a:t> Conclude the results and write a research report</a:t>
            </a:r>
          </a:p>
          <a:p>
            <a:pPr lvl="1">
              <a:buFont typeface="Arial" pitchFamily="34" charset="0"/>
              <a:buChar char="•"/>
            </a:pPr>
            <a:r>
              <a:rPr lang="en-US" sz="2400" dirty="0" smtClean="0"/>
              <a:t> Create 8 models of formal Thai national costume for women and 2 models of Thai traditional costume for men.</a:t>
            </a:r>
          </a:p>
          <a:p>
            <a:pPr lvl="0"/>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g.jpg"/>
          <p:cNvPicPr>
            <a:picLocks noChangeAspect="1"/>
          </p:cNvPicPr>
          <p:nvPr/>
        </p:nvPicPr>
        <p:blipFill>
          <a:blip r:embed="rId2"/>
          <a:stretch>
            <a:fillRect/>
          </a:stretch>
        </p:blipFill>
        <p:spPr>
          <a:xfrm>
            <a:off x="0" y="0"/>
            <a:ext cx="9144000" cy="6857999"/>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228600" y="228600"/>
            <a:ext cx="51054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600" cap="small" dirty="0" smtClean="0"/>
          </a:p>
          <a:p>
            <a:pPr algn="ctr" fontAlgn="base">
              <a:spcBef>
                <a:spcPct val="0"/>
              </a:spcBef>
              <a:spcAft>
                <a:spcPct val="0"/>
              </a:spcAft>
            </a:pPr>
            <a:endParaRPr lang="en-US" sz="3600" cap="small" dirty="0" smtClean="0"/>
          </a:p>
          <a:p>
            <a:pPr algn="ctr" fontAlgn="base">
              <a:spcBef>
                <a:spcPct val="0"/>
              </a:spcBef>
              <a:spcAft>
                <a:spcPct val="0"/>
              </a:spcAft>
            </a:pPr>
            <a:r>
              <a:rPr lang="en-US" sz="4000" cap="small" dirty="0" smtClean="0"/>
              <a:t>Result of the Research</a:t>
            </a:r>
            <a:endParaRPr lang="en-US" sz="4000" dirty="0" smtClean="0"/>
          </a:p>
          <a:p>
            <a:pPr lvl="0" algn="ctr" fontAlgn="base">
              <a:spcBef>
                <a:spcPct val="0"/>
              </a:spcBef>
              <a:spcAft>
                <a:spcPct val="0"/>
              </a:spcAft>
            </a:pPr>
            <a:endParaRPr lang="en-US" sz="6600" dirty="0" smtClean="0">
              <a:solidFill>
                <a:schemeClr val="tx1"/>
              </a:solidFill>
              <a:cs typeface="Arial" pitchFamily="34" charset="0"/>
            </a:endParaRPr>
          </a:p>
        </p:txBody>
      </p:sp>
      <p:sp>
        <p:nvSpPr>
          <p:cNvPr id="6" name="Content Placeholder 2"/>
          <p:cNvSpPr txBox="1">
            <a:spLocks/>
          </p:cNvSpPr>
          <p:nvPr/>
        </p:nvSpPr>
        <p:spPr>
          <a:xfrm>
            <a:off x="228600" y="1295400"/>
            <a:ext cx="7848600" cy="45259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lvl="0"/>
            <a:r>
              <a:rPr lang="en-US" sz="2800" dirty="0" smtClean="0"/>
              <a:t>8 designs of contemporary Thai costumes</a:t>
            </a:r>
          </a:p>
          <a:p>
            <a:r>
              <a:rPr lang="en-US" i="1" dirty="0" smtClean="0">
                <a:solidFill>
                  <a:schemeClr val="tx1"/>
                </a:solidFill>
                <a:latin typeface="Arial" pitchFamily="34" charset="0"/>
                <a:ea typeface="Times New Roman" pitchFamily="18" charset="0"/>
                <a:cs typeface="Arial" pitchFamily="34" charset="0"/>
              </a:rPr>
              <a:t>       </a:t>
            </a:r>
          </a:p>
          <a:p>
            <a:r>
              <a:rPr lang="en-US" i="1" dirty="0" smtClean="0">
                <a:solidFill>
                  <a:schemeClr val="tx1"/>
                </a:solidFill>
                <a:latin typeface="Arial" pitchFamily="34" charset="0"/>
                <a:ea typeface="Times New Roman" pitchFamily="18" charset="0"/>
                <a:cs typeface="Arial" pitchFamily="34" charset="0"/>
              </a:rPr>
              <a:t>        </a:t>
            </a:r>
            <a:r>
              <a:rPr lang="en-US" sz="2000" i="1" dirty="0" smtClean="0">
                <a:solidFill>
                  <a:schemeClr val="tx1"/>
                </a:solidFill>
                <a:ea typeface="Times New Roman" pitchFamily="18" charset="0"/>
                <a:cs typeface="Arial" pitchFamily="34" charset="0"/>
              </a:rPr>
              <a:t>A. Three designs of </a:t>
            </a:r>
            <a:r>
              <a:rPr lang="en-US" sz="2000" i="1" dirty="0" err="1" smtClean="0">
                <a:solidFill>
                  <a:schemeClr val="tx1"/>
                </a:solidFill>
                <a:ea typeface="Times New Roman" pitchFamily="18" charset="0"/>
                <a:cs typeface="Arial" pitchFamily="34" charset="0"/>
              </a:rPr>
              <a:t>Pha</a:t>
            </a:r>
            <a:r>
              <a:rPr lang="en-US" sz="2000" i="1" dirty="0" smtClean="0">
                <a:solidFill>
                  <a:schemeClr val="tx1"/>
                </a:solidFill>
                <a:ea typeface="Times New Roman" pitchFamily="18" charset="0"/>
                <a:cs typeface="Arial" pitchFamily="34" charset="0"/>
              </a:rPr>
              <a:t> Sin </a:t>
            </a:r>
            <a:r>
              <a:rPr lang="en-US" sz="2000" i="1" dirty="0" err="1" smtClean="0">
                <a:solidFill>
                  <a:schemeClr val="tx1"/>
                </a:solidFill>
                <a:ea typeface="Times New Roman" pitchFamily="18" charset="0"/>
                <a:cs typeface="Arial" pitchFamily="34" charset="0"/>
              </a:rPr>
              <a:t>Pai</a:t>
            </a:r>
            <a:r>
              <a:rPr lang="en-US" sz="2000" i="1" dirty="0" smtClean="0">
                <a:solidFill>
                  <a:schemeClr val="tx1"/>
                </a:solidFill>
                <a:ea typeface="Times New Roman" pitchFamily="18" charset="0"/>
                <a:cs typeface="Arial" pitchFamily="34" charset="0"/>
              </a:rPr>
              <a:t> costumes were consisted of:</a:t>
            </a:r>
          </a:p>
          <a:p>
            <a:r>
              <a:rPr lang="en-US" sz="2000" i="1" dirty="0" smtClean="0">
                <a:solidFill>
                  <a:schemeClr val="tx1"/>
                </a:solidFill>
                <a:ea typeface="Times New Roman" pitchFamily="18" charset="0"/>
                <a:cs typeface="Arial" pitchFamily="34" charset="0"/>
              </a:rPr>
              <a:t>                </a:t>
            </a:r>
            <a:r>
              <a:rPr lang="en-US" sz="2000" dirty="0" smtClean="0"/>
              <a:t>Thai </a:t>
            </a:r>
            <a:r>
              <a:rPr lang="en-US" sz="2000" dirty="0" err="1" smtClean="0"/>
              <a:t>Ruean</a:t>
            </a:r>
            <a:r>
              <a:rPr lang="en-US" sz="2000" dirty="0" smtClean="0"/>
              <a:t> Ton, Thai Chit </a:t>
            </a:r>
            <a:r>
              <a:rPr lang="en-US" sz="2000" dirty="0" err="1" smtClean="0"/>
              <a:t>Lada</a:t>
            </a:r>
            <a:r>
              <a:rPr lang="en-US" sz="2000" dirty="0" smtClean="0"/>
              <a:t>, Thai </a:t>
            </a:r>
            <a:r>
              <a:rPr lang="en-US" sz="2000" dirty="0" err="1" smtClean="0"/>
              <a:t>Amarin</a:t>
            </a:r>
            <a:endParaRPr lang="en-US" sz="2000" dirty="0" smtClean="0"/>
          </a:p>
          <a:p>
            <a:pPr lvl="0"/>
            <a:r>
              <a:rPr lang="en-US" sz="2000" i="1" dirty="0" smtClean="0">
                <a:solidFill>
                  <a:schemeClr val="tx1"/>
                </a:solidFill>
                <a:ea typeface="Times New Roman" pitchFamily="18" charset="0"/>
                <a:cs typeface="Arial" pitchFamily="34" charset="0"/>
              </a:rPr>
              <a:t>       </a:t>
            </a:r>
          </a:p>
          <a:p>
            <a:pPr lvl="0"/>
            <a:r>
              <a:rPr lang="en-US" sz="2000" i="1" dirty="0" smtClean="0">
                <a:solidFill>
                  <a:schemeClr val="tx1"/>
                </a:solidFill>
                <a:ea typeface="Times New Roman" pitchFamily="18" charset="0"/>
                <a:cs typeface="Arial" pitchFamily="34" charset="0"/>
              </a:rPr>
              <a:t>        B. Five designs of Na Nang costume including of : </a:t>
            </a:r>
          </a:p>
          <a:p>
            <a:pPr lvl="0"/>
            <a:r>
              <a:rPr lang="en-US" sz="2000" i="1" dirty="0" smtClean="0">
                <a:solidFill>
                  <a:schemeClr val="tx1"/>
                </a:solidFill>
                <a:cs typeface="Arial" pitchFamily="34" charset="0"/>
              </a:rPr>
              <a:t>                </a:t>
            </a:r>
            <a:r>
              <a:rPr lang="en-US" sz="2000" dirty="0" smtClean="0"/>
              <a:t>Thai </a:t>
            </a:r>
            <a:r>
              <a:rPr lang="en-US" sz="2000" dirty="0" err="1" smtClean="0"/>
              <a:t>Borom</a:t>
            </a:r>
            <a:r>
              <a:rPr lang="en-US" sz="2000" dirty="0" smtClean="0"/>
              <a:t> </a:t>
            </a:r>
            <a:r>
              <a:rPr lang="en-US" sz="2000" dirty="0" err="1" smtClean="0"/>
              <a:t>Phiman</a:t>
            </a:r>
            <a:r>
              <a:rPr lang="en-US" sz="2000" dirty="0" smtClean="0"/>
              <a:t>, Thai </a:t>
            </a:r>
            <a:r>
              <a:rPr lang="en-US" sz="2000" dirty="0" err="1" smtClean="0"/>
              <a:t>Siwalia</a:t>
            </a:r>
            <a:r>
              <a:rPr lang="en-US" sz="2000" dirty="0" smtClean="0"/>
              <a:t>, Thai </a:t>
            </a:r>
            <a:r>
              <a:rPr lang="en-US" sz="2000" dirty="0" err="1" smtClean="0"/>
              <a:t>Chakkri</a:t>
            </a:r>
            <a:r>
              <a:rPr lang="en-US" sz="2000" dirty="0" smtClean="0"/>
              <a:t>, Thai </a:t>
            </a:r>
            <a:r>
              <a:rPr lang="en-US" sz="2000" dirty="0" err="1" smtClean="0"/>
              <a:t>Dusit</a:t>
            </a:r>
            <a:r>
              <a:rPr lang="en-US" sz="2000" dirty="0" smtClean="0"/>
              <a:t>, </a:t>
            </a:r>
          </a:p>
          <a:p>
            <a:pPr lvl="0"/>
            <a:r>
              <a:rPr lang="en-US" sz="2000" dirty="0" smtClean="0"/>
              <a:t>                and Thai </a:t>
            </a:r>
            <a:r>
              <a:rPr lang="en-US" sz="2000" dirty="0" err="1" smtClean="0"/>
              <a:t>Chakkraphat</a:t>
            </a:r>
            <a:endParaRPr lang="en-US" sz="2000" dirty="0" smtClean="0"/>
          </a:p>
          <a:p>
            <a:pPr lvl="0"/>
            <a:r>
              <a:rPr lang="en-US" sz="2000" i="1" dirty="0" smtClean="0"/>
              <a:t>       </a:t>
            </a:r>
          </a:p>
          <a:p>
            <a:r>
              <a:rPr lang="en-US" sz="2000" i="1" dirty="0" smtClean="0"/>
              <a:t>         C. Three</a:t>
            </a:r>
            <a:r>
              <a:rPr lang="en-US" sz="2000" dirty="0" smtClean="0"/>
              <a:t>  </a:t>
            </a:r>
            <a:r>
              <a:rPr lang="en-US" sz="2000" i="1" dirty="0" smtClean="0"/>
              <a:t>designs of Thai traditional costume for men including:  </a:t>
            </a:r>
          </a:p>
          <a:p>
            <a:pPr lvl="0"/>
            <a:r>
              <a:rPr lang="en-US" sz="2000" dirty="0" smtClean="0"/>
              <a:t>                  short-sleeve shirt, long-sleeve shirt, and shirt with long-sleeve    </a:t>
            </a:r>
          </a:p>
          <a:p>
            <a:pPr lvl="0"/>
            <a:r>
              <a:rPr lang="en-US" sz="2000" dirty="0" smtClean="0"/>
              <a:t>                 shirt with  breechcloth</a:t>
            </a:r>
            <a:endParaRPr lang="en-US" sz="2000" dirty="0" smtClean="0">
              <a:solidFill>
                <a:schemeClr val="tx1"/>
              </a:solidFill>
              <a:cs typeface="Arial" pitchFamily="34" charset="0"/>
            </a:endParaRPr>
          </a:p>
          <a:p>
            <a:endParaRPr lang="en-US" dirty="0" smtClean="0"/>
          </a:p>
          <a:p>
            <a:endParaRPr lang="en-US" dirty="0" smtClean="0"/>
          </a:p>
          <a:p>
            <a:endParaRPr lang="en-US" dirty="0" smtClean="0"/>
          </a:p>
          <a:p>
            <a:endParaRPr lang="en-US" dirty="0" smtClean="0">
              <a:solidFill>
                <a:schemeClr val="tx1"/>
              </a:solidFill>
              <a:latin typeface="Arial" pitchFamily="34" charset="0"/>
              <a:cs typeface="Arial" pitchFamily="34" charset="0"/>
            </a:endParaRPr>
          </a:p>
          <a:p>
            <a:pPr lvl="0"/>
            <a:endParaRPr lang="en-US" sz="2800" dirty="0" smtClean="0"/>
          </a:p>
          <a:p>
            <a:pPr lvl="0"/>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g111.jpg"/>
          <p:cNvPicPr>
            <a:picLocks noGrp="1" noChangeAspect="1"/>
          </p:cNvPicPr>
          <p:nvPr>
            <p:ph idx="1"/>
          </p:nvPr>
        </p:nvPicPr>
        <p:blipFill>
          <a:blip r:embed="rId2"/>
          <a:stretch>
            <a:fillRect/>
          </a:stretch>
        </p:blipFill>
        <p:spPr>
          <a:xfrm>
            <a:off x="0" y="0"/>
            <a:ext cx="9143999" cy="6858000"/>
          </a:xfrm>
        </p:spPr>
      </p:pic>
      <p:sp>
        <p:nvSpPr>
          <p:cNvPr id="2" name="Title 1"/>
          <p:cNvSpPr>
            <a:spLocks noGrp="1"/>
          </p:cNvSpPr>
          <p:nvPr>
            <p:ph type="title"/>
          </p:nvPr>
        </p:nvSpPr>
        <p:spPr/>
        <p:txBody>
          <a:bodyPr/>
          <a:lstStyle/>
          <a:p>
            <a:endParaRPr lang="en-US" dirty="0"/>
          </a:p>
        </p:txBody>
      </p:sp>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200" cap="small" dirty="0" smtClean="0"/>
          </a:p>
          <a:p>
            <a:pPr algn="ctr" fontAlgn="base">
              <a:spcBef>
                <a:spcPct val="0"/>
              </a:spcBef>
              <a:spcAft>
                <a:spcPct val="0"/>
              </a:spcAft>
            </a:pPr>
            <a:endParaRPr lang="en-US" sz="3200" cap="small" dirty="0" smtClean="0"/>
          </a:p>
          <a:p>
            <a:pPr algn="ctr" fontAlgn="base">
              <a:spcBef>
                <a:spcPct val="0"/>
              </a:spcBef>
              <a:spcAft>
                <a:spcPct val="0"/>
              </a:spcAft>
            </a:pPr>
            <a:r>
              <a:rPr lang="en-US" sz="4000" dirty="0" smtClean="0"/>
              <a:t>Thai </a:t>
            </a:r>
            <a:r>
              <a:rPr lang="en-US" sz="4000" dirty="0" err="1" smtClean="0"/>
              <a:t>Ruean</a:t>
            </a:r>
            <a:r>
              <a:rPr lang="en-US" sz="4000" dirty="0" smtClean="0"/>
              <a:t> Ton</a:t>
            </a:r>
          </a:p>
          <a:p>
            <a:pPr lvl="0" algn="ctr" fontAlgn="base">
              <a:spcBef>
                <a:spcPct val="0"/>
              </a:spcBef>
              <a:spcAft>
                <a:spcPct val="0"/>
              </a:spcAft>
            </a:pPr>
            <a:endParaRPr lang="en-US" sz="6600" dirty="0" smtClean="0">
              <a:solidFill>
                <a:schemeClr val="tx1"/>
              </a:solidFill>
              <a:cs typeface="Arial" pitchFamily="34" charset="0"/>
            </a:endParaRPr>
          </a:p>
        </p:txBody>
      </p:sp>
      <p:pic>
        <p:nvPicPr>
          <p:cNvPr id="19463" name="Picture 23" descr="Thai-21"/>
          <p:cNvPicPr>
            <a:picLocks noChangeArrowheads="1"/>
          </p:cNvPicPr>
          <p:nvPr/>
        </p:nvPicPr>
        <p:blipFill>
          <a:blip r:embed="rId3"/>
          <a:srcRect/>
          <a:stretch>
            <a:fillRect/>
          </a:stretch>
        </p:blipFill>
        <p:spPr bwMode="auto">
          <a:xfrm>
            <a:off x="290773" y="1143000"/>
            <a:ext cx="3443027"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465" name="Picture 1" descr="IMG_5931"/>
          <p:cNvPicPr>
            <a:picLocks noChangeArrowheads="1"/>
          </p:cNvPicPr>
          <p:nvPr/>
        </p:nvPicPr>
        <p:blipFill>
          <a:blip r:embed="rId4"/>
          <a:srcRect/>
          <a:stretch>
            <a:fillRect/>
          </a:stretch>
        </p:blipFill>
        <p:spPr bwMode="auto">
          <a:xfrm>
            <a:off x="4267200" y="762000"/>
            <a:ext cx="2225785" cy="3324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466" name="Picture 2" descr="IMG_5930"/>
          <p:cNvPicPr>
            <a:picLocks noChangeArrowheads="1"/>
          </p:cNvPicPr>
          <p:nvPr/>
        </p:nvPicPr>
        <p:blipFill>
          <a:blip r:embed="rId5"/>
          <a:srcRect/>
          <a:stretch>
            <a:fillRect/>
          </a:stretch>
        </p:blipFill>
        <p:spPr bwMode="auto">
          <a:xfrm>
            <a:off x="6629400" y="762000"/>
            <a:ext cx="22098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Content Placeholder 2"/>
          <p:cNvSpPr txBox="1">
            <a:spLocks/>
          </p:cNvSpPr>
          <p:nvPr/>
        </p:nvSpPr>
        <p:spPr>
          <a:xfrm>
            <a:off x="3810000" y="4343400"/>
            <a:ext cx="53340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lvl="0" indent="-342900" algn="thaiDist">
              <a:spcBef>
                <a:spcPct val="20000"/>
              </a:spcBef>
              <a:buFont typeface="Arial" pitchFamily="34" charset="0"/>
              <a:buChar char="•"/>
              <a:defRPr/>
            </a:pPr>
            <a:r>
              <a:rPr lang="en-US" sz="2400" dirty="0" smtClean="0"/>
              <a:t>Thai </a:t>
            </a:r>
            <a:r>
              <a:rPr lang="en-US" sz="2400" dirty="0" err="1" smtClean="0"/>
              <a:t>Ruean</a:t>
            </a:r>
            <a:r>
              <a:rPr lang="en-US" sz="2400" dirty="0" smtClean="0"/>
              <a:t> Ton costume with round scooped neckline blouse contained with five buttonholes cut and ¾ sleeves match with fabric strip in the frontage</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bg111.jpg"/>
          <p:cNvPicPr>
            <a:picLocks noChangeAspect="1"/>
          </p:cNvPicPr>
          <p:nvPr/>
        </p:nvPicPr>
        <p:blipFill>
          <a:blip r:embed="rId2"/>
          <a:stretch>
            <a:fillRect/>
          </a:stretch>
        </p:blipFill>
        <p:spPr>
          <a:xfrm>
            <a:off x="0" y="0"/>
            <a:ext cx="9143999" cy="6858000"/>
          </a:xfrm>
          <a:prstGeom prst="rect">
            <a:avLst/>
          </a:prstGeom>
        </p:spPr>
      </p:pic>
      <p:sp>
        <p:nvSpPr>
          <p:cNvPr id="5" name="Title 1"/>
          <p:cNvSpPr txBox="1">
            <a:spLocks/>
          </p:cNvSpPr>
          <p:nvPr/>
        </p:nvSpPr>
        <p:spPr>
          <a:xfrm>
            <a:off x="228600" y="228600"/>
            <a:ext cx="3810000" cy="63976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fontAlgn="base">
              <a:spcBef>
                <a:spcPct val="0"/>
              </a:spcBef>
              <a:spcAft>
                <a:spcPct val="0"/>
              </a:spcAft>
            </a:pPr>
            <a:endParaRPr lang="en-US" sz="3200" cap="small" dirty="0" smtClean="0"/>
          </a:p>
          <a:p>
            <a:pPr algn="ctr" fontAlgn="base">
              <a:spcBef>
                <a:spcPct val="0"/>
              </a:spcBef>
              <a:spcAft>
                <a:spcPct val="0"/>
              </a:spcAft>
            </a:pPr>
            <a:endParaRPr lang="en-US" sz="3200" cap="small" dirty="0" smtClean="0"/>
          </a:p>
          <a:p>
            <a:pPr algn="ctr" fontAlgn="base">
              <a:spcBef>
                <a:spcPct val="0"/>
              </a:spcBef>
              <a:spcAft>
                <a:spcPct val="0"/>
              </a:spcAft>
            </a:pPr>
            <a:r>
              <a:rPr lang="en-US" sz="4000" dirty="0" smtClean="0"/>
              <a:t>Thai Chit </a:t>
            </a:r>
            <a:r>
              <a:rPr lang="en-US" sz="4000" dirty="0" err="1" smtClean="0"/>
              <a:t>Lada</a:t>
            </a:r>
            <a:r>
              <a:rPr lang="en-US" sz="4000" dirty="0" smtClean="0"/>
              <a:t> </a:t>
            </a:r>
          </a:p>
          <a:p>
            <a:pPr lvl="0" algn="ctr" fontAlgn="base">
              <a:spcBef>
                <a:spcPct val="0"/>
              </a:spcBef>
              <a:spcAft>
                <a:spcPct val="0"/>
              </a:spcAft>
            </a:pPr>
            <a:endParaRPr lang="en-US" sz="6600" dirty="0" smtClean="0">
              <a:solidFill>
                <a:schemeClr val="tx1"/>
              </a:solidFill>
              <a:cs typeface="Arial" pitchFamily="34" charset="0"/>
            </a:endParaRPr>
          </a:p>
        </p:txBody>
      </p:sp>
      <p:sp>
        <p:nvSpPr>
          <p:cNvPr id="9" name="Content Placeholder 2"/>
          <p:cNvSpPr txBox="1">
            <a:spLocks/>
          </p:cNvSpPr>
          <p:nvPr/>
        </p:nvSpPr>
        <p:spPr>
          <a:xfrm>
            <a:off x="3733800" y="4343400"/>
            <a:ext cx="5410200" cy="188491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342900" lvl="0" indent="-342900" algn="thaiDist">
              <a:spcBef>
                <a:spcPct val="20000"/>
              </a:spcBef>
              <a:buFont typeface="Arial" pitchFamily="34" charset="0"/>
              <a:buChar char="•"/>
              <a:defRPr/>
            </a:pPr>
            <a:r>
              <a:rPr lang="en-US" sz="2400" dirty="0" smtClean="0">
                <a:solidFill>
                  <a:schemeClr val="tx1"/>
                </a:solidFill>
                <a:latin typeface="Arial" pitchFamily="34" charset="0"/>
                <a:ea typeface="Times New Roman" pitchFamily="18" charset="0"/>
                <a:cs typeface="Arial" pitchFamily="34" charset="0"/>
              </a:rPr>
              <a:t>Thai Chit </a:t>
            </a:r>
            <a:r>
              <a:rPr lang="en-US" sz="2400" dirty="0" err="1" smtClean="0">
                <a:solidFill>
                  <a:schemeClr val="tx1"/>
                </a:solidFill>
                <a:latin typeface="Arial" pitchFamily="34" charset="0"/>
                <a:ea typeface="Times New Roman" pitchFamily="18" charset="0"/>
                <a:cs typeface="Arial" pitchFamily="34" charset="0"/>
              </a:rPr>
              <a:t>Lada</a:t>
            </a:r>
            <a:r>
              <a:rPr lang="en-US" sz="2400" dirty="0" smtClean="0">
                <a:solidFill>
                  <a:schemeClr val="tx1"/>
                </a:solidFill>
                <a:latin typeface="Arial" pitchFamily="34" charset="0"/>
                <a:ea typeface="Times New Roman" pitchFamily="18" charset="0"/>
                <a:cs typeface="Arial" pitchFamily="34" charset="0"/>
              </a:rPr>
              <a:t> costume with round neck blouse and collar contained with five buttonholes cut and long sleeves to the wrist match with fabric strip in the frontage</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pic>
        <p:nvPicPr>
          <p:cNvPr id="20482" name="Picture 26" descr="pics02"/>
          <p:cNvPicPr>
            <a:picLocks noChangeArrowheads="1"/>
          </p:cNvPicPr>
          <p:nvPr/>
        </p:nvPicPr>
        <p:blipFill>
          <a:blip r:embed="rId3"/>
          <a:srcRect/>
          <a:stretch>
            <a:fillRect/>
          </a:stretch>
        </p:blipFill>
        <p:spPr bwMode="auto">
          <a:xfrm>
            <a:off x="304800" y="1178169"/>
            <a:ext cx="3364830" cy="491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483" name="Picture 3" descr="IMG_5852"/>
          <p:cNvPicPr>
            <a:picLocks noChangeAspect="1" noChangeArrowheads="1"/>
          </p:cNvPicPr>
          <p:nvPr/>
        </p:nvPicPr>
        <p:blipFill>
          <a:blip r:embed="rId4">
            <a:lum contrast="40000"/>
          </a:blip>
          <a:srcRect/>
          <a:stretch>
            <a:fillRect/>
          </a:stretch>
        </p:blipFill>
        <p:spPr bwMode="auto">
          <a:xfrm>
            <a:off x="4271282" y="815546"/>
            <a:ext cx="2129518" cy="32230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484" name="Picture 4" descr="IMG_5854"/>
          <p:cNvPicPr>
            <a:picLocks noChangeAspect="1" noChangeArrowheads="1"/>
          </p:cNvPicPr>
          <p:nvPr/>
        </p:nvPicPr>
        <p:blipFill>
          <a:blip r:embed="rId5">
            <a:lum contrast="40000"/>
          </a:blip>
          <a:srcRect/>
          <a:stretch>
            <a:fillRect/>
          </a:stretch>
        </p:blipFill>
        <p:spPr bwMode="auto">
          <a:xfrm>
            <a:off x="6553200" y="838200"/>
            <a:ext cx="2104767"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693</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Formal Thai National Costume in the reign of King Bhumibol Adulyadej. </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Asuspc</dc:creator>
  <cp:lastModifiedBy>Asuspc</cp:lastModifiedBy>
  <cp:revision>88</cp:revision>
  <dcterms:created xsi:type="dcterms:W3CDTF">2014-05-13T04:39:33Z</dcterms:created>
  <dcterms:modified xsi:type="dcterms:W3CDTF">2015-07-03T05:11:17Z</dcterms:modified>
</cp:coreProperties>
</file>